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handoutMasterIdLst>
    <p:handoutMasterId r:id="rId3"/>
  </p:handout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88D"/>
    <a:srgbClr val="A0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4"/>
    <p:restoredTop sz="94609"/>
  </p:normalViewPr>
  <p:slideViewPr>
    <p:cSldViewPr snapToGrid="0" snapToObjects="1">
      <p:cViewPr>
        <p:scale>
          <a:sx n="56" d="100"/>
          <a:sy n="56" d="100"/>
        </p:scale>
        <p:origin x="1952" y="-3792"/>
      </p:cViewPr>
      <p:guideLst>
        <p:guide orient="horz" pos="9533"/>
        <p:guide pos="67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45B80F-EC52-CA4D-8D92-2436C5BF77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89793-9C4F-554D-ACF9-9A9AE32A2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6388-E70A-ED4F-82CD-4EC7CB85C894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2917-4D61-E547-A08F-A446F6CFB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594C5-C6DC-8D4A-9D53-A909A29D6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7D0D-3EEF-7945-A4BC-48FD4949A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82C4-C6AB-0047-9BB8-64A4CDF4642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FFFF-A753-7B48-AC74-FD7DC6FD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7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FF212DD6-EDE5-514C-9619-2D27CCA5D243}"/>
              </a:ext>
            </a:extLst>
          </p:cNvPr>
          <p:cNvSpPr/>
          <p:nvPr/>
        </p:nvSpPr>
        <p:spPr>
          <a:xfrm>
            <a:off x="575151" y="-1"/>
            <a:ext cx="20212102" cy="26901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5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0D1B1-A248-C442-9828-3C8B9EE407A3}"/>
              </a:ext>
            </a:extLst>
          </p:cNvPr>
          <p:cNvSpPr/>
          <p:nvPr/>
        </p:nvSpPr>
        <p:spPr>
          <a:xfrm>
            <a:off x="634348" y="369654"/>
            <a:ext cx="20093770" cy="907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296" b="1" dirty="0">
                <a:solidFill>
                  <a:schemeClr val="bg1"/>
                </a:solidFill>
              </a:rPr>
              <a:t>Joint Reasoning on Hybrid-Knowledge sources for Task-Oriented Dialog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8D5C2B-8FEC-0849-9761-0F449921FC66}"/>
              </a:ext>
            </a:extLst>
          </p:cNvPr>
          <p:cNvSpPr txBox="1">
            <a:spLocks/>
          </p:cNvSpPr>
          <p:nvPr/>
        </p:nvSpPr>
        <p:spPr>
          <a:xfrm>
            <a:off x="938540" y="15342067"/>
            <a:ext cx="9481365" cy="4671039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l">
              <a:buFont typeface="Wingdings" pitchFamily="2" charset="2"/>
              <a:buChar char="v"/>
            </a:pPr>
            <a:endParaRPr lang="en-US" sz="2942" dirty="0"/>
          </a:p>
        </p:txBody>
      </p:sp>
      <p:sp>
        <p:nvSpPr>
          <p:cNvPr id="201" name="Title 1">
            <a:extLst>
              <a:ext uri="{FF2B5EF4-FFF2-40B4-BE49-F238E27FC236}">
                <a16:creationId xmlns:a16="http://schemas.microsoft.com/office/drawing/2014/main" id="{07D430D4-1605-7D4A-A8D5-01B2AAB94F85}"/>
              </a:ext>
            </a:extLst>
          </p:cNvPr>
          <p:cNvSpPr txBox="1">
            <a:spLocks/>
          </p:cNvSpPr>
          <p:nvPr/>
        </p:nvSpPr>
        <p:spPr>
          <a:xfrm>
            <a:off x="11045057" y="2925760"/>
            <a:ext cx="9265546" cy="5269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rmAutofit fontScale="92500" lnSpcReduction="20000"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>
                <a:solidFill>
                  <a:schemeClr val="bg1"/>
                </a:solidFill>
              </a:rPr>
              <a:t>Our model (</a:t>
            </a:r>
            <a:r>
              <a:rPr lang="en-US" sz="3531" b="1" dirty="0" err="1">
                <a:solidFill>
                  <a:schemeClr val="bg1"/>
                </a:solidFill>
              </a:rPr>
              <a:t>JointLM</a:t>
            </a:r>
            <a:r>
              <a:rPr lang="en-US" sz="3531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66A4428-0CB3-494B-9795-B3D26159D18F}"/>
              </a:ext>
            </a:extLst>
          </p:cNvPr>
          <p:cNvSpPr txBox="1"/>
          <p:nvPr/>
        </p:nvSpPr>
        <p:spPr>
          <a:xfrm>
            <a:off x="3900616" y="26094779"/>
            <a:ext cx="718052" cy="266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35" dirty="0"/>
          </a:p>
        </p:txBody>
      </p:sp>
      <p:sp>
        <p:nvSpPr>
          <p:cNvPr id="215" name="Title 1">
            <a:extLst>
              <a:ext uri="{FF2B5EF4-FFF2-40B4-BE49-F238E27FC236}">
                <a16:creationId xmlns:a16="http://schemas.microsoft.com/office/drawing/2014/main" id="{442E864E-7EF1-C140-9C67-A7BE005444E1}"/>
              </a:ext>
            </a:extLst>
          </p:cNvPr>
          <p:cNvSpPr txBox="1">
            <a:spLocks/>
          </p:cNvSpPr>
          <p:nvPr/>
        </p:nvSpPr>
        <p:spPr>
          <a:xfrm>
            <a:off x="807160" y="20658718"/>
            <a:ext cx="19429985" cy="5954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>
                <a:solidFill>
                  <a:schemeClr val="bg1"/>
                </a:solidFill>
              </a:rPr>
              <a:t>Response Generation Performance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C2BE5B3-FD10-0448-80C9-CE8028A726C0}"/>
              </a:ext>
            </a:extLst>
          </p:cNvPr>
          <p:cNvSpPr txBox="1"/>
          <p:nvPr/>
        </p:nvSpPr>
        <p:spPr>
          <a:xfrm>
            <a:off x="6925930" y="1479357"/>
            <a:ext cx="7510582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48" dirty="0">
                <a:solidFill>
                  <a:schemeClr val="bg1"/>
                </a:solidFill>
              </a:rPr>
              <a:t>Mayank Mishra, Danish Contractor and Dinesh Raghu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90E1E73-5145-9943-9773-12FC610AC997}"/>
              </a:ext>
            </a:extLst>
          </p:cNvPr>
          <p:cNvSpPr txBox="1"/>
          <p:nvPr/>
        </p:nvSpPr>
        <p:spPr>
          <a:xfrm>
            <a:off x="8436742" y="2058007"/>
            <a:ext cx="4488921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48" dirty="0">
                <a:solidFill>
                  <a:schemeClr val="bg1"/>
                </a:solidFill>
              </a:rPr>
              <a:t>IBM Research, New Delhi, India</a:t>
            </a:r>
          </a:p>
        </p:txBody>
      </p:sp>
      <p:sp>
        <p:nvSpPr>
          <p:cNvPr id="238" name="Title 1">
            <a:extLst>
              <a:ext uri="{FF2B5EF4-FFF2-40B4-BE49-F238E27FC236}">
                <a16:creationId xmlns:a16="http://schemas.microsoft.com/office/drawing/2014/main" id="{6739DAC5-FE06-2641-B438-9CB51786FEAF}"/>
              </a:ext>
            </a:extLst>
          </p:cNvPr>
          <p:cNvSpPr txBox="1">
            <a:spLocks/>
          </p:cNvSpPr>
          <p:nvPr/>
        </p:nvSpPr>
        <p:spPr>
          <a:xfrm>
            <a:off x="1432338" y="2562773"/>
            <a:ext cx="7734970" cy="686546"/>
          </a:xfrm>
          <a:prstGeom prst="rect">
            <a:avLst/>
          </a:prstGeom>
        </p:spPr>
        <p:txBody>
          <a:bodyPr vert="horz" lIns="67261" tIns="33630" rIns="67261" bIns="33630" rtlCol="0" anchor="b">
            <a:norm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31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9" name="Title 1">
            <a:extLst>
              <a:ext uri="{FF2B5EF4-FFF2-40B4-BE49-F238E27FC236}">
                <a16:creationId xmlns:a16="http://schemas.microsoft.com/office/drawing/2014/main" id="{F88AA6B6-348A-A84C-95C3-63FC89187955}"/>
              </a:ext>
            </a:extLst>
          </p:cNvPr>
          <p:cNvSpPr txBox="1">
            <a:spLocks/>
          </p:cNvSpPr>
          <p:nvPr/>
        </p:nvSpPr>
        <p:spPr>
          <a:xfrm>
            <a:off x="843023" y="2921774"/>
            <a:ext cx="9533000" cy="526963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rmAutofit fontScale="92500" lnSpcReduction="20000"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AB18C297-9577-3C4C-9D80-79B67CD043F3}"/>
              </a:ext>
            </a:extLst>
          </p:cNvPr>
          <p:cNvSpPr txBox="1">
            <a:spLocks/>
          </p:cNvSpPr>
          <p:nvPr/>
        </p:nvSpPr>
        <p:spPr>
          <a:xfrm>
            <a:off x="906166" y="3630273"/>
            <a:ext cx="9546682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endParaRPr lang="en-US" sz="2942" dirty="0"/>
          </a:p>
        </p:txBody>
      </p:sp>
      <p:sp>
        <p:nvSpPr>
          <p:cNvPr id="211" name="Content Placeholder 2">
            <a:extLst>
              <a:ext uri="{FF2B5EF4-FFF2-40B4-BE49-F238E27FC236}">
                <a16:creationId xmlns:a16="http://schemas.microsoft.com/office/drawing/2014/main" id="{518A7B68-6E11-CE6B-5CAA-F02352CFCFC9}"/>
              </a:ext>
            </a:extLst>
          </p:cNvPr>
          <p:cNvSpPr txBox="1">
            <a:spLocks/>
          </p:cNvSpPr>
          <p:nvPr/>
        </p:nvSpPr>
        <p:spPr>
          <a:xfrm>
            <a:off x="11072978" y="3673984"/>
            <a:ext cx="9546682" cy="975045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l">
              <a:buFont typeface="Wingdings" pitchFamily="2" charset="2"/>
              <a:buChar char="v"/>
            </a:pPr>
            <a:endParaRPr lang="en-US" sz="2942" dirty="0"/>
          </a:p>
        </p:txBody>
      </p: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26BDDFF3-278D-54B0-8D24-DBCC441AF608}"/>
              </a:ext>
            </a:extLst>
          </p:cNvPr>
          <p:cNvSpPr txBox="1">
            <a:spLocks/>
          </p:cNvSpPr>
          <p:nvPr/>
        </p:nvSpPr>
        <p:spPr>
          <a:xfrm>
            <a:off x="11045057" y="3609716"/>
            <a:ext cx="9278318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train a BART model for both entity retrieval and response generation tasks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The model weights are shared for both the tasks and the input contains the special tokens for the two tasks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3CBB4AE-F242-EA0A-A7CD-46DF8C83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0" y="21417283"/>
            <a:ext cx="19429985" cy="414474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4571208-F8D7-DC34-521E-90551AF7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74" y="25725185"/>
            <a:ext cx="19298605" cy="38199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CE4E475-5ED7-58B1-D170-8368672F060B}"/>
              </a:ext>
            </a:extLst>
          </p:cNvPr>
          <p:cNvSpPr txBox="1">
            <a:spLocks/>
          </p:cNvSpPr>
          <p:nvPr/>
        </p:nvSpPr>
        <p:spPr>
          <a:xfrm>
            <a:off x="807159" y="17741081"/>
            <a:ext cx="19429985" cy="5954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>
                <a:solidFill>
                  <a:schemeClr val="bg1"/>
                </a:solidFill>
              </a:rPr>
              <a:t>Entity Retrieval Performance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BD3086-4488-F189-7FA0-EFB6D65FC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0" y="18590417"/>
            <a:ext cx="19365649" cy="178447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8732543-D961-88D8-A938-EC0772C9C886}"/>
              </a:ext>
            </a:extLst>
          </p:cNvPr>
          <p:cNvSpPr txBox="1">
            <a:spLocks/>
          </p:cNvSpPr>
          <p:nvPr/>
        </p:nvSpPr>
        <p:spPr>
          <a:xfrm>
            <a:off x="1495481" y="8843706"/>
            <a:ext cx="7734970" cy="686546"/>
          </a:xfrm>
          <a:prstGeom prst="rect">
            <a:avLst/>
          </a:prstGeom>
        </p:spPr>
        <p:txBody>
          <a:bodyPr vert="horz" lIns="67261" tIns="33630" rIns="67261" bIns="33630" rtlCol="0" anchor="b">
            <a:norm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31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E31395-741E-94DF-2E6D-DBB51A7D8541}"/>
              </a:ext>
            </a:extLst>
          </p:cNvPr>
          <p:cNvSpPr txBox="1">
            <a:spLocks/>
          </p:cNvSpPr>
          <p:nvPr/>
        </p:nvSpPr>
        <p:spPr>
          <a:xfrm>
            <a:off x="843023" y="8316743"/>
            <a:ext cx="9533000" cy="5269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rmAutofit fontScale="92500" lnSpcReduction="20000"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 err="1">
                <a:solidFill>
                  <a:schemeClr val="bg1"/>
                </a:solidFill>
              </a:rPr>
              <a:t>HybridToD</a:t>
            </a:r>
            <a:r>
              <a:rPr lang="en-US" sz="3531" b="1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475A427-2F69-AECD-E537-D2290860B8F5}"/>
              </a:ext>
            </a:extLst>
          </p:cNvPr>
          <p:cNvSpPr txBox="1">
            <a:spLocks/>
          </p:cNvSpPr>
          <p:nvPr/>
        </p:nvSpPr>
        <p:spPr>
          <a:xfrm>
            <a:off x="906166" y="9025242"/>
            <a:ext cx="9546682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create a new dataset by systematically modifying the </a:t>
            </a:r>
            <a:r>
              <a:rPr lang="en-US" sz="2942" dirty="0" err="1"/>
              <a:t>MultiWoZ</a:t>
            </a:r>
            <a:r>
              <a:rPr lang="en-US" sz="2942" dirty="0"/>
              <a:t> dataset proposed by </a:t>
            </a:r>
            <a:r>
              <a:rPr lang="en-US" sz="2942" dirty="0" err="1"/>
              <a:t>SeKnow</a:t>
            </a:r>
            <a:r>
              <a:rPr lang="en-US" sz="2942" dirty="0"/>
              <a:t> [Gao et al.]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define an entity as the structured information + unstructured information of the entity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create a graph G(V, E) where V, the set of vertices represents all the slot values in the knowledge and an edge e ∈ E exists between two vertices if the slot-values represented by these vertices occur in at least one utterance in the dialog dataset.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find a </a:t>
            </a:r>
            <a:r>
              <a:rPr lang="en-US" sz="2942" dirty="0" err="1"/>
              <a:t>maxcut</a:t>
            </a:r>
            <a:r>
              <a:rPr lang="en-US" sz="2942" dirty="0"/>
              <a:t> of this graph so that we affect the most utterances in the dataset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show that training our model on this dataset leads to generalization to change in knowledge modalities at test time and that our model (</a:t>
            </a:r>
            <a:r>
              <a:rPr lang="en-US" sz="2942" dirty="0" err="1"/>
              <a:t>JointLM</a:t>
            </a:r>
            <a:r>
              <a:rPr lang="en-US" sz="2942" dirty="0"/>
              <a:t>) doesn’t learn the source of the information (unlike other SOTA models like </a:t>
            </a:r>
            <a:r>
              <a:rPr lang="en-US" sz="2942" dirty="0" err="1"/>
              <a:t>SeKnow</a:t>
            </a:r>
            <a:r>
              <a:rPr lang="en-US" sz="2942" dirty="0"/>
              <a:t> [Gao et al.])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07F970D3-0413-C496-DFD5-C3CF20CE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978" y="5851737"/>
            <a:ext cx="9205297" cy="539235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3EB226-D14D-C726-5DFB-38D35BD8D1A6}"/>
              </a:ext>
            </a:extLst>
          </p:cNvPr>
          <p:cNvSpPr txBox="1">
            <a:spLocks/>
          </p:cNvSpPr>
          <p:nvPr/>
        </p:nvSpPr>
        <p:spPr>
          <a:xfrm>
            <a:off x="11045057" y="11195275"/>
            <a:ext cx="9278318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During the entity retrieval stage, our model scores each entity in the knowledge sources based on the dialog context and we pick the best entity for response generation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For the response generation phase, we concatenate the best entity’s structured slot-values and knowledge in unstructured sources (FAQs for our dataset) to the dialog context and generate the next system response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B4EAD23-8C46-DC65-A748-A3087F22EB72}"/>
              </a:ext>
            </a:extLst>
          </p:cNvPr>
          <p:cNvSpPr txBox="1">
            <a:spLocks/>
          </p:cNvSpPr>
          <p:nvPr/>
        </p:nvSpPr>
        <p:spPr>
          <a:xfrm>
            <a:off x="11057829" y="15078585"/>
            <a:ext cx="9265546" cy="5269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67261" tIns="33630" rIns="67261" bIns="33630" rtlCol="0" anchor="b">
            <a:normAutofit fontScale="92500" lnSpcReduction="20000"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31" b="1" dirty="0">
                <a:solidFill>
                  <a:schemeClr val="bg1"/>
                </a:solidFill>
              </a:rPr>
              <a:t>Experiments &amp; Results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2581620-A0AD-8620-CAA3-FF752CFA391C}"/>
              </a:ext>
            </a:extLst>
          </p:cNvPr>
          <p:cNvSpPr txBox="1">
            <a:spLocks/>
          </p:cNvSpPr>
          <p:nvPr/>
        </p:nvSpPr>
        <p:spPr>
          <a:xfrm>
            <a:off x="11085750" y="15826809"/>
            <a:ext cx="9546682" cy="975045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l">
              <a:buFont typeface="Wingdings" pitchFamily="2" charset="2"/>
              <a:buChar char="v"/>
            </a:pPr>
            <a:endParaRPr lang="en-US" sz="2942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E935B05-0D39-5BD0-5FD4-75934E2C4AFC}"/>
              </a:ext>
            </a:extLst>
          </p:cNvPr>
          <p:cNvSpPr txBox="1">
            <a:spLocks/>
          </p:cNvSpPr>
          <p:nvPr/>
        </p:nvSpPr>
        <p:spPr>
          <a:xfrm>
            <a:off x="11057829" y="15762541"/>
            <a:ext cx="9278318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We train </a:t>
            </a:r>
            <a:r>
              <a:rPr lang="en-US" sz="2942" dirty="0" err="1"/>
              <a:t>JointLM</a:t>
            </a:r>
            <a:r>
              <a:rPr lang="en-US" sz="2942" dirty="0"/>
              <a:t> on </a:t>
            </a:r>
            <a:r>
              <a:rPr lang="en-US" sz="2942" dirty="0" err="1"/>
              <a:t>HybridToD</a:t>
            </a:r>
            <a:r>
              <a:rPr lang="en-US" sz="2942" dirty="0"/>
              <a:t> and </a:t>
            </a:r>
            <a:r>
              <a:rPr lang="en-US" sz="2942" dirty="0" err="1"/>
              <a:t>SeKnow-MultiWoZ</a:t>
            </a:r>
            <a:r>
              <a:rPr lang="en-US" sz="2942" dirty="0"/>
              <a:t> and show the performance on </a:t>
            </a:r>
            <a:r>
              <a:rPr lang="en-US" sz="2942" dirty="0" err="1"/>
              <a:t>HybridToD</a:t>
            </a:r>
            <a:r>
              <a:rPr lang="en-US" sz="2942" dirty="0"/>
              <a:t>, </a:t>
            </a:r>
            <a:r>
              <a:rPr lang="en-US" sz="2942" dirty="0" err="1"/>
              <a:t>SeKnow-MultiWoZ</a:t>
            </a:r>
            <a:r>
              <a:rPr lang="en-US" sz="2942" dirty="0"/>
              <a:t> and </a:t>
            </a:r>
            <a:r>
              <a:rPr lang="en-US" sz="2942" dirty="0" err="1"/>
              <a:t>UnstructuredToD</a:t>
            </a:r>
            <a:r>
              <a:rPr lang="en-US" sz="2942" dirty="0"/>
              <a:t> (where all knowledge has been moved to unstructured knowledge sources)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841F9C3-6E0B-D2F4-5904-C4A2CC317C67}"/>
              </a:ext>
            </a:extLst>
          </p:cNvPr>
          <p:cNvSpPr txBox="1">
            <a:spLocks/>
          </p:cNvSpPr>
          <p:nvPr/>
        </p:nvSpPr>
        <p:spPr>
          <a:xfrm>
            <a:off x="905881" y="3732560"/>
            <a:ext cx="9546682" cy="1716904"/>
          </a:xfrm>
          <a:prstGeom prst="rect">
            <a:avLst/>
          </a:prstGeom>
        </p:spPr>
        <p:txBody>
          <a:bodyPr vert="horz" lIns="67261" tIns="33630" rIns="67261" bIns="33630" rtlCol="0">
            <a:noAutofit/>
          </a:bodyPr>
          <a:lstStyle>
            <a:lvl1pPr marL="0" indent="0" algn="ctr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Traditional </a:t>
            </a:r>
            <a:r>
              <a:rPr lang="en-US" sz="2942" dirty="0" err="1"/>
              <a:t>ToD</a:t>
            </a:r>
            <a:r>
              <a:rPr lang="en-US" sz="2942" dirty="0"/>
              <a:t> systems use structured knowledge for response generation but information may also reside in unstructured sources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Recent approaches like </a:t>
            </a:r>
            <a:r>
              <a:rPr lang="en-US" sz="2942" dirty="0" err="1"/>
              <a:t>HyKnow</a:t>
            </a:r>
            <a:r>
              <a:rPr lang="en-US" sz="2942" dirty="0"/>
              <a:t> and </a:t>
            </a:r>
            <a:r>
              <a:rPr lang="en-US" sz="2942" dirty="0" err="1"/>
              <a:t>SeKnow</a:t>
            </a:r>
            <a:r>
              <a:rPr lang="en-US" sz="2942" dirty="0"/>
              <a:t> [Gao et al.] have tried to tackle this problem but their models make limiting assumptions</a:t>
            </a:r>
          </a:p>
          <a:p>
            <a:pPr marL="504474" indent="-504474" algn="just">
              <a:buFont typeface="Wingdings" pitchFamily="2" charset="2"/>
              <a:buChar char="v"/>
            </a:pPr>
            <a:r>
              <a:rPr lang="en-US" sz="2942" dirty="0"/>
              <a:t>They assume that certain information is always in structured sources (for </a:t>
            </a:r>
            <a:r>
              <a:rPr lang="en-US" sz="2942" dirty="0" err="1"/>
              <a:t>eg.</a:t>
            </a:r>
            <a:r>
              <a:rPr lang="en-US" sz="2942" dirty="0"/>
              <a:t> Phone number) and certain information is always in unstructured knowledge</a:t>
            </a:r>
          </a:p>
        </p:txBody>
      </p:sp>
    </p:spTree>
    <p:extLst>
      <p:ext uri="{BB962C8B-B14F-4D97-AF65-F5344CB8AC3E}">
        <p14:creationId xmlns:p14="http://schemas.microsoft.com/office/powerpoint/2010/main" val="245023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6104</TotalTime>
  <Words>379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Mishra1</cp:lastModifiedBy>
  <cp:revision>54</cp:revision>
  <dcterms:created xsi:type="dcterms:W3CDTF">2020-02-03T15:23:16Z</dcterms:created>
  <dcterms:modified xsi:type="dcterms:W3CDTF">2023-04-09T23:42:46Z</dcterms:modified>
</cp:coreProperties>
</file>