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2" r:id="rId5"/>
    <p:sldId id="261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85" r:id="rId19"/>
    <p:sldId id="277" r:id="rId20"/>
    <p:sldId id="278" r:id="rId21"/>
    <p:sldId id="279" r:id="rId22"/>
    <p:sldId id="280" r:id="rId23"/>
    <p:sldId id="283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23" autoAdjust="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A968D-CF08-479D-AF51-ED171E1D675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2DFEF-7E7C-431A-AAF6-9EF89F568E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 </a:t>
            </a:r>
            <a:r>
              <a:rPr lang="en-US" dirty="0"/>
              <a:t>catch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block handles more than one exception type, then 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 parameter is implicitly final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this example, the </a:t>
            </a:r>
            <a:r>
              <a:rPr lang="en-US" dirty="0"/>
              <a:t>catch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parameter </a:t>
            </a:r>
            <a:r>
              <a:rPr lang="en-US" dirty="0"/>
              <a:t>ex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 </a:t>
            </a:r>
            <a:r>
              <a:rPr lang="en-US" dirty="0"/>
              <a:t>final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therefore you cannot assign any values to it within the</a:t>
            </a:r>
            <a:r>
              <a:rPr 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/>
              <a:t>catch </a:t>
            </a:r>
            <a:r>
              <a:rPr 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happens when exception is caught,</a:t>
            </a:r>
            <a:r>
              <a:rPr lang="en-US" baseline="0" dirty="0"/>
              <a:t> </a:t>
            </a:r>
            <a:r>
              <a:rPr lang="en-US" dirty="0"/>
              <a:t>Program is not terminated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entury" pitchFamily="18" charset="0"/>
              </a:rPr>
              <a:t>JAVA</a:t>
            </a:r>
          </a:p>
          <a:p>
            <a:pPr algn="ctr"/>
            <a:r>
              <a:rPr lang="en-US" sz="4800" dirty="0">
                <a:latin typeface="Century" pitchFamily="18" charset="0"/>
              </a:rPr>
              <a:t>Exception Handling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Tools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Legal Code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52400" y="1603177"/>
            <a:ext cx="4343400" cy="2511623"/>
            <a:chOff x="152400" y="1524000"/>
            <a:chExt cx="4343400" cy="2511623"/>
          </a:xfrm>
        </p:grpSpPr>
        <p:sp>
          <p:nvSpPr>
            <p:cNvPr id="17" name="TextBox 16"/>
            <p:cNvSpPr txBox="1"/>
            <p:nvPr/>
          </p:nvSpPr>
          <p:spPr>
            <a:xfrm>
              <a:off x="152400" y="1776543"/>
              <a:ext cx="3962400" cy="2259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try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//do stuff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finally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//clean up code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  <a:endParaRPr lang="en-US" sz="2000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000" y="1524000"/>
              <a:ext cx="3733800" cy="4001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  <a:latin typeface="Century" pitchFamily="18" charset="0"/>
                </a:rPr>
                <a:t>try with a finally but no catch</a:t>
              </a:r>
              <a:endParaRPr lang="en-US" sz="2000" dirty="0">
                <a:latin typeface="Century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43400" y="2800290"/>
            <a:ext cx="3962400" cy="3600510"/>
            <a:chOff x="4343400" y="3105090"/>
            <a:chExt cx="3962400" cy="3600510"/>
          </a:xfrm>
        </p:grpSpPr>
        <p:sp>
          <p:nvSpPr>
            <p:cNvPr id="18" name="TextBox 17"/>
            <p:cNvSpPr txBox="1"/>
            <p:nvPr/>
          </p:nvSpPr>
          <p:spPr>
            <a:xfrm>
              <a:off x="4343400" y="3390205"/>
              <a:ext cx="3810000" cy="33153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try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//do stuff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catch </a:t>
              </a: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(Exception </a:t>
              </a:r>
              <a:r>
                <a:rPr lang="en-GB" sz="2000" dirty="0" err="1">
                  <a:solidFill>
                    <a:schemeClr val="tx1"/>
                  </a:solidFill>
                  <a:latin typeface="Century" pitchFamily="18" charset="0"/>
                </a:rPr>
                <a:t>ee</a:t>
              </a: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)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//do exception handling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finally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//Clean up code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95999" y="3105090"/>
              <a:ext cx="2209801" cy="4001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  <a:latin typeface="Century" pitchFamily="18" charset="0"/>
                </a:rPr>
                <a:t>try catch finally</a:t>
              </a:r>
              <a:endParaRPr lang="en-US" sz="2000" dirty="0">
                <a:latin typeface="Century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Tools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Illegal Code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21"/>
          <p:cNvGrpSpPr/>
          <p:nvPr/>
        </p:nvGrpSpPr>
        <p:grpSpPr>
          <a:xfrm>
            <a:off x="609600" y="1524000"/>
            <a:ext cx="4343400" cy="1507426"/>
            <a:chOff x="152400" y="1444823"/>
            <a:chExt cx="4343400" cy="1507426"/>
          </a:xfrm>
        </p:grpSpPr>
        <p:sp>
          <p:nvSpPr>
            <p:cNvPr id="17" name="TextBox 16"/>
            <p:cNvSpPr txBox="1"/>
            <p:nvPr/>
          </p:nvSpPr>
          <p:spPr>
            <a:xfrm>
              <a:off x="152400" y="1776543"/>
              <a:ext cx="3962400" cy="11757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try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//do stuff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000" y="1444823"/>
              <a:ext cx="3733800" cy="4001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  <a:latin typeface="Century" pitchFamily="18" charset="0"/>
                </a:rPr>
                <a:t>try without finally or catch</a:t>
              </a:r>
              <a:endParaRPr lang="en-US" sz="2000" dirty="0">
                <a:latin typeface="Century" pitchFamily="18" charset="0"/>
              </a:endParaRPr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4724400" y="2309472"/>
            <a:ext cx="4191000" cy="3100728"/>
            <a:chOff x="4343400" y="2819400"/>
            <a:chExt cx="4191000" cy="3100728"/>
          </a:xfrm>
        </p:grpSpPr>
        <p:sp>
          <p:nvSpPr>
            <p:cNvPr id="18" name="TextBox 17"/>
            <p:cNvSpPr txBox="1"/>
            <p:nvPr/>
          </p:nvSpPr>
          <p:spPr>
            <a:xfrm>
              <a:off x="4343400" y="3390205"/>
              <a:ext cx="3810000" cy="25299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try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//do stuff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 err="1">
                  <a:solidFill>
                    <a:schemeClr val="tx1"/>
                  </a:solidFill>
                  <a:latin typeface="Century" pitchFamily="18" charset="0"/>
                </a:rPr>
                <a:t>int</a:t>
              </a: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 a = 5;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catch </a:t>
              </a: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(Exception </a:t>
              </a:r>
              <a:r>
                <a:rPr lang="en-GB" sz="2000" dirty="0" err="1">
                  <a:solidFill>
                    <a:schemeClr val="tx1"/>
                  </a:solidFill>
                  <a:latin typeface="Century" pitchFamily="18" charset="0"/>
                </a:rPr>
                <a:t>ee</a:t>
              </a: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)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//do exception handling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57800" y="2819400"/>
              <a:ext cx="3276600" cy="7078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  <a:latin typeface="Century" pitchFamily="18" charset="0"/>
                </a:rPr>
                <a:t>can't have code between try/ catch</a:t>
              </a:r>
              <a:endParaRPr lang="en-US" sz="2000" dirty="0">
                <a:latin typeface="Century" pitchFamily="18" charset="0"/>
              </a:endParaRPr>
            </a:p>
          </p:txBody>
        </p:sp>
      </p:grpSp>
      <p:grpSp>
        <p:nvGrpSpPr>
          <p:cNvPr id="15" name="Group 22"/>
          <p:cNvGrpSpPr/>
          <p:nvPr/>
        </p:nvGrpSpPr>
        <p:grpSpPr>
          <a:xfrm>
            <a:off x="381000" y="3528672"/>
            <a:ext cx="4191000" cy="3100728"/>
            <a:chOff x="4343400" y="2819400"/>
            <a:chExt cx="4191000" cy="3100728"/>
          </a:xfrm>
        </p:grpSpPr>
        <p:sp>
          <p:nvSpPr>
            <p:cNvPr id="16" name="TextBox 15"/>
            <p:cNvSpPr txBox="1"/>
            <p:nvPr/>
          </p:nvSpPr>
          <p:spPr>
            <a:xfrm>
              <a:off x="4343400" y="3390205"/>
              <a:ext cx="3810000" cy="25299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try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//do stuff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String name = “TKHTS”;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finally</a:t>
              </a:r>
              <a:endParaRPr lang="en-GB" sz="2000" dirty="0">
                <a:solidFill>
                  <a:schemeClr val="tx1"/>
                </a:solidFill>
                <a:latin typeface="Century" pitchFamily="18" charset="0"/>
              </a:endParaRP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//do exception handling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800" y="2819400"/>
              <a:ext cx="3276600" cy="7078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  <a:latin typeface="Century" pitchFamily="18" charset="0"/>
                </a:rPr>
                <a:t>can't have code between try/ finally</a:t>
              </a:r>
              <a:endParaRPr lang="en-US" sz="2000" dirty="0">
                <a:latin typeface="Century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Checked</a:t>
            </a:r>
            <a:r>
              <a:rPr kumimoji="0" lang="en-US" sz="54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400" b="0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54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Unchecked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51223"/>
              </p:ext>
            </p:extLst>
          </p:nvPr>
        </p:nvGraphicFramePr>
        <p:xfrm>
          <a:off x="304800" y="2529840"/>
          <a:ext cx="8305800" cy="26517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6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3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2800" b="1" dirty="0">
                        <a:solidFill>
                          <a:schemeClr val="bg1"/>
                        </a:solidFill>
                        <a:latin typeface="Century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" pitchFamily="18" charset="0"/>
                        </a:rPr>
                        <a:t>Checked </a:t>
                      </a:r>
                      <a:r>
                        <a:rPr lang="en-US" sz="2400" b="1" dirty="0">
                          <a:latin typeface="Century" pitchFamily="18" charset="0"/>
                        </a:rPr>
                        <a:t>Exception</a:t>
                      </a:r>
                    </a:p>
                    <a:p>
                      <a:pPr algn="ctr"/>
                      <a:r>
                        <a:rPr lang="en-US" sz="2400" b="1" dirty="0">
                          <a:latin typeface="Century" pitchFamily="18" charset="0"/>
                        </a:rPr>
                        <a:t>(Compile time)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" pitchFamily="18" charset="0"/>
                        </a:rPr>
                        <a:t>Unchecked Exception</a:t>
                      </a:r>
                    </a:p>
                    <a:p>
                      <a:pPr algn="ctr"/>
                      <a:r>
                        <a:rPr lang="en-US" sz="2400" dirty="0">
                          <a:latin typeface="Century" pitchFamily="18" charset="0"/>
                        </a:rPr>
                        <a:t>(Run time)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" pitchFamily="18" charset="0"/>
                        </a:rPr>
                        <a:t>Occurrence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entury" pitchFamily="18" charset="0"/>
                        </a:rPr>
                        <a:t>Occurs </a:t>
                      </a:r>
                      <a:r>
                        <a:rPr lang="en-US" baseline="0">
                          <a:latin typeface="Century" pitchFamily="18" charset="0"/>
                        </a:rPr>
                        <a:t>during runtime</a:t>
                      </a:r>
                      <a:endParaRPr lang="en-US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itchFamily="18" charset="0"/>
                        </a:rPr>
                        <a:t>Occurs during</a:t>
                      </a:r>
                      <a:r>
                        <a:rPr lang="en-US" baseline="0" dirty="0">
                          <a:latin typeface="Century" pitchFamily="18" charset="0"/>
                        </a:rPr>
                        <a:t> runtime</a:t>
                      </a:r>
                      <a:endParaRPr lang="en-US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" pitchFamily="18" charset="0"/>
                        </a:rPr>
                        <a:t>Handling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itchFamily="18" charset="0"/>
                        </a:rPr>
                        <a:t>Must be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itchFamily="18" charset="0"/>
                        </a:rPr>
                        <a:t>If not handled,</a:t>
                      </a:r>
                      <a:r>
                        <a:rPr lang="en-US" baseline="0" dirty="0">
                          <a:latin typeface="Century" pitchFamily="18" charset="0"/>
                        </a:rPr>
                        <a:t> treated as </a:t>
                      </a:r>
                      <a:r>
                        <a:rPr lang="en-US" b="1" i="1" baseline="0" dirty="0">
                          <a:latin typeface="Century" pitchFamily="18" charset="0"/>
                        </a:rPr>
                        <a:t>bug</a:t>
                      </a:r>
                      <a:endParaRPr lang="en-US" b="1" i="1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" pitchFamily="18" charset="0"/>
                        </a:rPr>
                        <a:t>Parent class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entury" pitchFamily="18" charset="0"/>
                        </a:rPr>
                        <a:t>java.lang.Exception</a:t>
                      </a:r>
                      <a:endParaRPr lang="en-US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entury" pitchFamily="18" charset="0"/>
                        </a:rPr>
                        <a:t>java.lang.RuntimeException</a:t>
                      </a:r>
                      <a:endParaRPr lang="en-US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" pitchFamily="18" charset="0"/>
                        </a:rPr>
                        <a:t>Example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itchFamily="18" charset="0"/>
                        </a:rPr>
                        <a:t>Trying to read a file which is not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" pitchFamily="18" charset="0"/>
                        </a:rPr>
                        <a:t>Usually</a:t>
                      </a:r>
                      <a:r>
                        <a:rPr lang="en-US" baseline="0" dirty="0">
                          <a:latin typeface="Century" pitchFamily="18" charset="0"/>
                        </a:rPr>
                        <a:t> caused by data errors (invalid input)</a:t>
                      </a:r>
                      <a:endParaRPr lang="en-US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List of Exceptions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800" y="2082800"/>
          <a:ext cx="8534399" cy="40843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2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bg1"/>
                          </a:solidFill>
                          <a:latin typeface="Century" pitchFamily="18" charset="0"/>
                        </a:rPr>
                        <a:t>Exception</a:t>
                      </a:r>
                      <a:r>
                        <a:rPr lang="en-US" sz="2800" b="0" dirty="0">
                          <a:solidFill>
                            <a:srgbClr val="FFFF00"/>
                          </a:solidFill>
                          <a:latin typeface="Century" pitchFamily="18" charset="0"/>
                        </a:rPr>
                        <a:t>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entury" pitchFamily="18" charset="0"/>
                        </a:rPr>
                        <a:t>Description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entury" pitchFamily="18" charset="0"/>
                        </a:rPr>
                        <a:t>Type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entury" pitchFamily="18" charset="0"/>
                        </a:rPr>
                        <a:t>Parent Exception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>
                          <a:solidFill>
                            <a:srgbClr val="FFFF00"/>
                          </a:solidFill>
                          <a:latin typeface="Century" pitchFamily="18" charset="0"/>
                        </a:rPr>
                        <a:t>ArithemeticException</a:t>
                      </a:r>
                      <a:endParaRPr lang="en-US" sz="1800" b="0" dirty="0">
                        <a:solidFill>
                          <a:srgbClr val="FFFF00"/>
                        </a:solidFill>
                        <a:latin typeface="Century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baseline="0" dirty="0">
                          <a:latin typeface="Century" pitchFamily="18" charset="0"/>
                        </a:rPr>
                        <a:t>Divided by zero</a:t>
                      </a:r>
                      <a:endParaRPr lang="en-US" sz="1600" b="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entury" pitchFamily="18" charset="0"/>
                        </a:rPr>
                        <a:t>Unchecked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latin typeface="Century" pitchFamily="18" charset="0"/>
                        </a:rPr>
                        <a:t>java.lang.Runtime</a:t>
                      </a:r>
                      <a:r>
                        <a:rPr lang="en-US" sz="1600" b="0" dirty="0">
                          <a:latin typeface="Century" pitchFamily="18" charset="0"/>
                        </a:rPr>
                        <a:t>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>
                          <a:solidFill>
                            <a:srgbClr val="FFFF00"/>
                          </a:solidFill>
                          <a:latin typeface="Century" pitchFamily="18" charset="0"/>
                        </a:rPr>
                        <a:t>IndexOutOfBounds</a:t>
                      </a:r>
                      <a:r>
                        <a:rPr lang="en-US" sz="1800" b="0" dirty="0">
                          <a:solidFill>
                            <a:srgbClr val="FFFF00"/>
                          </a:solidFill>
                          <a:latin typeface="Century" pitchFamily="18" charset="0"/>
                        </a:rPr>
                        <a:t> Exception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entury" pitchFamily="18" charset="0"/>
                        </a:rPr>
                        <a:t>Index is</a:t>
                      </a:r>
                      <a:r>
                        <a:rPr lang="en-US" sz="1600" b="0" baseline="0" dirty="0">
                          <a:latin typeface="Century" pitchFamily="18" charset="0"/>
                        </a:rPr>
                        <a:t> not within the length</a:t>
                      </a:r>
                      <a:endParaRPr lang="en-US" sz="1600" b="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entury" pitchFamily="18" charset="0"/>
                        </a:rPr>
                        <a:t>Unchecked</a:t>
                      </a:r>
                      <a:endParaRPr lang="en-US" sz="1600" b="0" i="1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latin typeface="Century" pitchFamily="18" charset="0"/>
                        </a:rPr>
                        <a:t>java.lang.Runtime</a:t>
                      </a:r>
                      <a:r>
                        <a:rPr lang="en-US" sz="1600" b="0" dirty="0">
                          <a:latin typeface="Century" pitchFamily="18" charset="0"/>
                        </a:rPr>
                        <a:t>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>
                          <a:solidFill>
                            <a:srgbClr val="FFFF00"/>
                          </a:solidFill>
                          <a:latin typeface="Century" pitchFamily="18" charset="0"/>
                        </a:rPr>
                        <a:t>NullPointerException</a:t>
                      </a:r>
                      <a:endParaRPr lang="en-US" sz="1800" b="0" dirty="0">
                        <a:solidFill>
                          <a:srgbClr val="FFFF00"/>
                        </a:solidFill>
                        <a:latin typeface="Century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entury" pitchFamily="18" charset="0"/>
                        </a:rPr>
                        <a:t>Invalid use</a:t>
                      </a:r>
                      <a:r>
                        <a:rPr lang="en-US" sz="1600" b="0" baseline="0" dirty="0">
                          <a:latin typeface="Century" pitchFamily="18" charset="0"/>
                        </a:rPr>
                        <a:t> of null reference</a:t>
                      </a:r>
                      <a:endParaRPr lang="en-US" sz="1600" b="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entury" pitchFamily="18" charset="0"/>
                        </a:rPr>
                        <a:t>Unchecked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latin typeface="Century" pitchFamily="18" charset="0"/>
                        </a:rPr>
                        <a:t>java.lang.Runtime</a:t>
                      </a:r>
                      <a:r>
                        <a:rPr lang="en-US" sz="1600" b="0" dirty="0">
                          <a:latin typeface="Century" pitchFamily="18" charset="0"/>
                        </a:rPr>
                        <a:t> Exception</a:t>
                      </a:r>
                    </a:p>
                    <a:p>
                      <a:endParaRPr lang="en-US" sz="1600" b="0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>
                          <a:solidFill>
                            <a:srgbClr val="FFFF00"/>
                          </a:solidFill>
                          <a:latin typeface="Century" pitchFamily="18" charset="0"/>
                        </a:rPr>
                        <a:t>ClassNotFound</a:t>
                      </a:r>
                      <a:r>
                        <a:rPr lang="en-US" sz="1800" b="0" dirty="0">
                          <a:solidFill>
                            <a:srgbClr val="FFFF00"/>
                          </a:solidFill>
                          <a:latin typeface="Century" pitchFamily="18" charset="0"/>
                        </a:rPr>
                        <a:t> Exception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entury" pitchFamily="18" charset="0"/>
                        </a:rPr>
                        <a:t>Related</a:t>
                      </a:r>
                      <a:r>
                        <a:rPr lang="en-US" sz="1600" b="0" baseline="0" dirty="0">
                          <a:latin typeface="Century" pitchFamily="18" charset="0"/>
                        </a:rPr>
                        <a:t> class is not found</a:t>
                      </a:r>
                      <a:endParaRPr lang="en-US" sz="1600" b="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Century" pitchFamily="18" charset="0"/>
                        </a:rPr>
                        <a:t>Checked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latin typeface="Century" pitchFamily="18" charset="0"/>
                        </a:rPr>
                        <a:t>java.lang.Exception</a:t>
                      </a:r>
                      <a:endParaRPr lang="en-US" sz="1600" b="0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>
                          <a:solidFill>
                            <a:srgbClr val="FFFF00"/>
                          </a:solidFill>
                          <a:latin typeface="Century" pitchFamily="18" charset="0"/>
                        </a:rPr>
                        <a:t>IOException</a:t>
                      </a:r>
                      <a:endParaRPr lang="en-US" sz="1800" b="0" dirty="0">
                        <a:solidFill>
                          <a:srgbClr val="FFFF00"/>
                        </a:solidFill>
                        <a:latin typeface="Century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entury" pitchFamily="18" charset="0"/>
                        </a:rPr>
                        <a:t>Input output field not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Century" pitchFamily="18" charset="0"/>
                        </a:rPr>
                        <a:t>Checked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latin typeface="Century" pitchFamily="18" charset="0"/>
                        </a:rPr>
                        <a:t>java.lang.Exception</a:t>
                      </a:r>
                      <a:endParaRPr lang="en-US" sz="1600" b="0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throw 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throws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2209800"/>
            <a:ext cx="5181600" cy="36676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	void </a:t>
            </a:r>
            <a:r>
              <a:rPr lang="en-GB" sz="2400" dirty="0" err="1">
                <a:solidFill>
                  <a:schemeClr val="tx1"/>
                </a:solidFill>
                <a:latin typeface="Century" pitchFamily="18" charset="0"/>
              </a:rPr>
              <a:t>doStuff</a:t>
            </a: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()</a:t>
            </a:r>
            <a:br>
              <a:rPr lang="en-GB" sz="2400" dirty="0">
                <a:solidFill>
                  <a:schemeClr val="tx1"/>
                </a:solidFill>
                <a:latin typeface="Century" pitchFamily="18" charset="0"/>
              </a:rPr>
            </a:b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	{</a:t>
            </a: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 dirty="0">
              <a:solidFill>
                <a:schemeClr val="tx1"/>
              </a:solidFill>
              <a:latin typeface="Century" pitchFamily="18" charset="0"/>
            </a:endParaRP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				</a:t>
            </a:r>
            <a:r>
              <a:rPr lang="en-GB" sz="2400" dirty="0" err="1">
                <a:solidFill>
                  <a:schemeClr val="tx1"/>
                </a:solidFill>
                <a:latin typeface="Century" pitchFamily="18" charset="0"/>
              </a:rPr>
              <a:t>doWork</a:t>
            </a: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();	</a:t>
            </a: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 dirty="0">
              <a:solidFill>
                <a:schemeClr val="tx1"/>
              </a:solidFill>
              <a:latin typeface="Century" pitchFamily="18" charset="0"/>
            </a:endParaRP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 dirty="0">
              <a:solidFill>
                <a:schemeClr val="tx1"/>
              </a:solidFill>
              <a:latin typeface="Century" pitchFamily="18" charset="0"/>
            </a:endParaRP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	}</a:t>
            </a: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	void </a:t>
            </a:r>
            <a:r>
              <a:rPr lang="en-GB" sz="2400" dirty="0" err="1">
                <a:solidFill>
                  <a:schemeClr val="tx1"/>
                </a:solidFill>
                <a:latin typeface="Century" pitchFamily="18" charset="0"/>
              </a:rPr>
              <a:t>doWork</a:t>
            </a: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()</a:t>
            </a: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	{</a:t>
            </a:r>
            <a:br>
              <a:rPr lang="en-GB" sz="2400" dirty="0">
                <a:solidFill>
                  <a:schemeClr val="tx1"/>
                </a:solidFill>
                <a:latin typeface="Century" pitchFamily="18" charset="0"/>
              </a:rPr>
            </a:b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		throw new </a:t>
            </a:r>
            <a:r>
              <a:rPr lang="en-GB" sz="2400" dirty="0" err="1">
                <a:solidFill>
                  <a:schemeClr val="tx1"/>
                </a:solidFill>
                <a:latin typeface="Century" pitchFamily="18" charset="0"/>
              </a:rPr>
              <a:t>IOException</a:t>
            </a: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();</a:t>
            </a: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	}</a:t>
            </a:r>
            <a:endParaRPr lang="en-US" sz="24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6135469"/>
            <a:ext cx="2590800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  <a:latin typeface="Century" pitchFamily="18" charset="0"/>
              </a:rPr>
              <a:t>Raise a checked exception manually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1425714"/>
            <a:ext cx="3276600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  <a:latin typeface="Century" pitchFamily="18" charset="0"/>
              </a:rPr>
              <a:t>Calling method, </a:t>
            </a:r>
            <a:r>
              <a:rPr lang="en-GB" dirty="0" err="1">
                <a:solidFill>
                  <a:schemeClr val="tx1"/>
                </a:solidFill>
                <a:latin typeface="Century" pitchFamily="18" charset="0"/>
              </a:rPr>
              <a:t>doStuff</a:t>
            </a:r>
            <a:r>
              <a:rPr lang="en-GB" dirty="0">
                <a:solidFill>
                  <a:schemeClr val="tx1"/>
                </a:solidFill>
                <a:latin typeface="Century" pitchFamily="18" charset="0"/>
              </a:rPr>
              <a:t>() is not handling any Exception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3600" y="3267670"/>
            <a:ext cx="1981200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Throwing the raised exception to the calling method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66800" y="2854542"/>
            <a:ext cx="4495800" cy="1717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latin typeface="Century" pitchFamily="18" charset="0"/>
              </a:rPr>
              <a:t>		try{</a:t>
            </a: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 dirty="0">
              <a:latin typeface="Century" pitchFamily="18" charset="0"/>
            </a:endParaRP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latin typeface="Century" pitchFamily="18" charset="0"/>
              </a:rPr>
              <a:t>		} catch(</a:t>
            </a:r>
            <a:r>
              <a:rPr lang="en-GB" sz="2400" dirty="0" err="1">
                <a:latin typeface="Century" pitchFamily="18" charset="0"/>
              </a:rPr>
              <a:t>IOException</a:t>
            </a:r>
            <a:r>
              <a:rPr lang="en-GB" sz="2400" dirty="0">
                <a:latin typeface="Century" pitchFamily="18" charset="0"/>
              </a:rPr>
              <a:t> e){</a:t>
            </a: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latin typeface="Century" pitchFamily="18" charset="0"/>
              </a:rPr>
              <a:t>			</a:t>
            </a:r>
            <a:r>
              <a:rPr lang="en-GB" sz="2400" dirty="0" err="1">
                <a:latin typeface="Century" pitchFamily="18" charset="0"/>
              </a:rPr>
              <a:t>System.out.println</a:t>
            </a:r>
            <a:r>
              <a:rPr lang="en-GB" sz="2400" dirty="0">
                <a:latin typeface="Century" pitchFamily="18" charset="0"/>
              </a:rPr>
              <a:t>(e);</a:t>
            </a: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latin typeface="Century" pitchFamily="18" charset="0"/>
              </a:rPr>
              <a:t>		}</a:t>
            </a:r>
            <a:endParaRPr lang="en-US" sz="2400" dirty="0"/>
          </a:p>
        </p:txBody>
      </p:sp>
      <p:sp>
        <p:nvSpPr>
          <p:cNvPr id="34" name="Freeform 33"/>
          <p:cNvSpPr/>
          <p:nvPr/>
        </p:nvSpPr>
        <p:spPr>
          <a:xfrm>
            <a:off x="3721290" y="3324367"/>
            <a:ext cx="2053987" cy="1228299"/>
          </a:xfrm>
          <a:custGeom>
            <a:avLst/>
            <a:gdLst>
              <a:gd name="connsiteX0" fmla="*/ 0 w 2053987"/>
              <a:gd name="connsiteY0" fmla="*/ 1228299 h 1228299"/>
              <a:gd name="connsiteX1" fmla="*/ 1719617 w 2053987"/>
              <a:gd name="connsiteY1" fmla="*/ 818866 h 1228299"/>
              <a:gd name="connsiteX2" fmla="*/ 1787856 w 2053987"/>
              <a:gd name="connsiteY2" fmla="*/ 354842 h 1228299"/>
              <a:gd name="connsiteX3" fmla="*/ 122829 w 2053987"/>
              <a:gd name="connsiteY3" fmla="*/ 0 h 12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987" h="1228299">
                <a:moveTo>
                  <a:pt x="0" y="1228299"/>
                </a:moveTo>
                <a:cubicBezTo>
                  <a:pt x="710820" y="1096370"/>
                  <a:pt x="1421641" y="964442"/>
                  <a:pt x="1719617" y="818866"/>
                </a:cubicBezTo>
                <a:cubicBezTo>
                  <a:pt x="2017593" y="673290"/>
                  <a:pt x="2053987" y="491320"/>
                  <a:pt x="1787856" y="354842"/>
                </a:cubicBezTo>
                <a:cubicBezTo>
                  <a:pt x="1521725" y="218364"/>
                  <a:pt x="822277" y="109182"/>
                  <a:pt x="122829" y="0"/>
                </a:cubicBezTo>
              </a:path>
            </a:pathLst>
          </a:cu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895600" y="44151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latin typeface="Century" pitchFamily="18" charset="0"/>
              </a:rPr>
              <a:t>throws</a:t>
            </a:r>
            <a:r>
              <a:rPr lang="en-GB" sz="2400" dirty="0">
                <a:latin typeface="Century" pitchFamily="18" charset="0"/>
              </a:rPr>
              <a:t> </a:t>
            </a:r>
            <a:r>
              <a:rPr lang="en-GB" sz="2400" dirty="0" err="1">
                <a:latin typeface="Century" pitchFamily="18" charset="0"/>
              </a:rPr>
              <a:t>IOException</a:t>
            </a:r>
            <a:endParaRPr lang="en-US" sz="2400" dirty="0"/>
          </a:p>
        </p:txBody>
      </p:sp>
      <p:cxnSp>
        <p:nvCxnSpPr>
          <p:cNvPr id="39" name="Straight Arrow Connector 38"/>
          <p:cNvCxnSpPr>
            <a:stCxn id="17" idx="0"/>
          </p:cNvCxnSpPr>
          <p:nvPr/>
        </p:nvCxnSpPr>
        <p:spPr>
          <a:xfrm rot="5400000" flipH="1" flipV="1">
            <a:off x="1428066" y="5658535"/>
            <a:ext cx="649069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05400" y="1715869"/>
            <a:ext cx="2438400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  <a:latin typeface="Century" pitchFamily="18" charset="0"/>
              </a:rPr>
              <a:t>Use try/catch blocks to remove trouble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67200" y="6096000"/>
            <a:ext cx="373380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Throw early Catch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/>
      <p:bldP spid="34" grpId="0" animBg="1"/>
      <p:bldP spid="34" grpId="1" animBg="1"/>
      <p:bldP spid="35" grpId="0"/>
      <p:bldP spid="40" grpId="0" animBg="1"/>
      <p:bldP spid="40" grpId="1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final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finally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finalize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entury" pitchFamily="18" charset="0"/>
              </a:rPr>
              <a:t>final</a:t>
            </a:r>
          </a:p>
          <a:p>
            <a:pPr lvl="1"/>
            <a:r>
              <a:rPr lang="en-US" dirty="0">
                <a:latin typeface="Century" pitchFamily="18" charset="0"/>
              </a:rPr>
              <a:t>Modifier</a:t>
            </a:r>
          </a:p>
          <a:p>
            <a:pPr lvl="1"/>
            <a:r>
              <a:rPr lang="en-US" dirty="0">
                <a:latin typeface="Century" pitchFamily="18" charset="0"/>
              </a:rPr>
              <a:t>Can be used with</a:t>
            </a:r>
          </a:p>
          <a:p>
            <a:pPr lvl="2"/>
            <a:r>
              <a:rPr lang="en-US" dirty="0">
                <a:latin typeface="Century" pitchFamily="18" charset="0"/>
              </a:rPr>
              <a:t>Variable</a:t>
            </a:r>
          </a:p>
          <a:p>
            <a:pPr lvl="3"/>
            <a:r>
              <a:rPr lang="en-US" dirty="0">
                <a:latin typeface="Century" pitchFamily="18" charset="0"/>
              </a:rPr>
              <a:t>Makes variable unchangeable</a:t>
            </a:r>
          </a:p>
          <a:p>
            <a:pPr lvl="2"/>
            <a:r>
              <a:rPr lang="en-US" dirty="0">
                <a:latin typeface="Century" pitchFamily="18" charset="0"/>
              </a:rPr>
              <a:t>Method</a:t>
            </a:r>
          </a:p>
          <a:p>
            <a:pPr lvl="3"/>
            <a:r>
              <a:rPr lang="en-US" dirty="0">
                <a:latin typeface="Century" pitchFamily="18" charset="0"/>
              </a:rPr>
              <a:t>Can not override final methods in subclass</a:t>
            </a:r>
          </a:p>
          <a:p>
            <a:pPr lvl="2"/>
            <a:r>
              <a:rPr lang="en-US" dirty="0">
                <a:latin typeface="Century" pitchFamily="18" charset="0"/>
              </a:rPr>
              <a:t>Class</a:t>
            </a:r>
          </a:p>
          <a:p>
            <a:pPr lvl="3"/>
            <a:r>
              <a:rPr lang="en-US" dirty="0">
                <a:latin typeface="Century" pitchFamily="18" charset="0"/>
              </a:rPr>
              <a:t>All methods are final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5410200"/>
            <a:ext cx="85344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" pitchFamily="18" charset="0"/>
              </a:rPr>
              <a:t>No relation with either FINALLY or FINALIZE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final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finally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finalize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entury" pitchFamily="18" charset="0"/>
              </a:rPr>
              <a:t>finally </a:t>
            </a:r>
          </a:p>
          <a:p>
            <a:pPr lvl="1"/>
            <a:r>
              <a:rPr lang="en-US" dirty="0">
                <a:latin typeface="Century" pitchFamily="18" charset="0"/>
              </a:rPr>
              <a:t>Used for exception handling along with try and catch</a:t>
            </a:r>
          </a:p>
          <a:p>
            <a:pPr lvl="1"/>
            <a:r>
              <a:rPr lang="en-US" dirty="0">
                <a:latin typeface="Century" pitchFamily="18" charset="0"/>
              </a:rPr>
              <a:t>Finally block </a:t>
            </a:r>
            <a:r>
              <a:rPr lang="en-US" b="1" dirty="0">
                <a:latin typeface="Century" pitchFamily="18" charset="0"/>
              </a:rPr>
              <a:t>guarantees to be executed</a:t>
            </a:r>
          </a:p>
          <a:p>
            <a:pPr lvl="2"/>
            <a:r>
              <a:rPr lang="en-US" dirty="0">
                <a:latin typeface="Century" pitchFamily="18" charset="0"/>
              </a:rPr>
              <a:t>Whether Exception is thrown or not</a:t>
            </a:r>
          </a:p>
          <a:p>
            <a:pPr lvl="1"/>
            <a:r>
              <a:rPr lang="en-US" dirty="0">
                <a:latin typeface="Century" pitchFamily="18" charset="0"/>
              </a:rPr>
              <a:t>An ideal place to close system resource</a:t>
            </a:r>
          </a:p>
          <a:p>
            <a:pPr lvl="2"/>
            <a:r>
              <a:rPr lang="en-US" dirty="0">
                <a:latin typeface="Century" pitchFamily="18" charset="0"/>
              </a:rPr>
              <a:t>Network connection</a:t>
            </a:r>
          </a:p>
          <a:p>
            <a:pPr lvl="2"/>
            <a:r>
              <a:rPr lang="en-US" dirty="0">
                <a:latin typeface="Century" pitchFamily="18" charset="0"/>
              </a:rPr>
              <a:t>Database connection</a:t>
            </a:r>
          </a:p>
          <a:p>
            <a:r>
              <a:rPr lang="en-US" dirty="0">
                <a:latin typeface="Century" pitchFamily="18" charset="0"/>
              </a:rPr>
              <a:t>finalize() </a:t>
            </a:r>
          </a:p>
          <a:p>
            <a:pPr lvl="1"/>
            <a:r>
              <a:rPr lang="en-US" dirty="0">
                <a:latin typeface="Century" pitchFamily="18" charset="0"/>
              </a:rPr>
              <a:t>Called by Garbage collection thread </a:t>
            </a:r>
            <a:r>
              <a:rPr lang="en-US" b="1" dirty="0">
                <a:latin typeface="Century" pitchFamily="18" charset="0"/>
              </a:rPr>
              <a:t>just before collecting eligible Objects</a:t>
            </a:r>
          </a:p>
          <a:p>
            <a:pPr lvl="1"/>
            <a:r>
              <a:rPr lang="en-US" dirty="0">
                <a:latin typeface="Century" pitchFamily="18" charset="0"/>
              </a:rPr>
              <a:t>Last chance for object to perform any cleanup </a:t>
            </a:r>
          </a:p>
          <a:p>
            <a:pPr lvl="1"/>
            <a:r>
              <a:rPr lang="en-US" b="1" dirty="0">
                <a:latin typeface="Century" pitchFamily="18" charset="0"/>
              </a:rPr>
              <a:t>Not guaranteed </a:t>
            </a:r>
            <a:r>
              <a:rPr lang="en-US" dirty="0">
                <a:latin typeface="Century" pitchFamily="18" charset="0"/>
              </a:rPr>
              <a:t>that whether finalize() will be called</a:t>
            </a:r>
          </a:p>
          <a:p>
            <a:pPr lvl="2"/>
            <a:r>
              <a:rPr lang="en-US" dirty="0">
                <a:latin typeface="Century" pitchFamily="18" charset="0"/>
              </a:rPr>
              <a:t>bad practice to keep resource till finalize call</a:t>
            </a:r>
          </a:p>
          <a:p>
            <a:pPr lvl="1"/>
            <a:r>
              <a:rPr lang="en-US" dirty="0">
                <a:latin typeface="Century" pitchFamily="18" charset="0"/>
              </a:rPr>
              <a:t>But build a safety on finalize by double checking scarce resources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Overriding Exception Handling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entury" pitchFamily="18" charset="0"/>
              </a:rPr>
              <a:t>Method declares to throw an exception</a:t>
            </a:r>
          </a:p>
          <a:p>
            <a:r>
              <a:rPr lang="en-US" dirty="0">
                <a:latin typeface="Century" pitchFamily="18" charset="0"/>
              </a:rPr>
              <a:t>Overriding method in a subclass can only declare to throw </a:t>
            </a:r>
          </a:p>
          <a:p>
            <a:pPr lvl="1"/>
            <a:r>
              <a:rPr lang="en-US" dirty="0">
                <a:latin typeface="Century" pitchFamily="18" charset="0"/>
              </a:rPr>
              <a:t>Same exception </a:t>
            </a:r>
          </a:p>
          <a:p>
            <a:pPr lvl="1"/>
            <a:r>
              <a:rPr lang="en-US" dirty="0">
                <a:latin typeface="Century" pitchFamily="18" charset="0"/>
              </a:rPr>
              <a:t>Its subclass exception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3614678"/>
            <a:ext cx="8686800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A {</a:t>
            </a:r>
          </a:p>
          <a:p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public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void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entury" pitchFamily="18" charset="0"/>
              </a:rPr>
              <a:t>doWork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()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throws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entury" pitchFamily="18" charset="0"/>
              </a:rPr>
              <a:t>IOException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{…}</a:t>
            </a:r>
          </a:p>
          <a:p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entury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B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extends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A {</a:t>
            </a:r>
          </a:p>
          <a:p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public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void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entury" pitchFamily="18" charset="0"/>
              </a:rPr>
              <a:t>doWork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()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throws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" pitchFamily="18" charset="0"/>
              </a:rPr>
              <a:t>FileNotFoundException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{...} 		// allowed</a:t>
            </a:r>
          </a:p>
          <a:p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	</a:t>
            </a:r>
          </a:p>
          <a:p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public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void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entury" pitchFamily="18" charset="0"/>
              </a:rPr>
              <a:t>doWork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()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throws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Exception {…}		 // NOT allowed</a:t>
            </a:r>
          </a:p>
          <a:p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public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void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entury" pitchFamily="18" charset="0"/>
              </a:rPr>
              <a:t>doWork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()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throws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entury" pitchFamily="18" charset="0"/>
              </a:rPr>
              <a:t>SQLException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{…} 	// NOT allowed</a:t>
            </a:r>
          </a:p>
          <a:p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5257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itchFamily="18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public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void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doWork</a:t>
            </a:r>
            <a:r>
              <a:rPr lang="en-US" dirty="0">
                <a:latin typeface="Century" pitchFamily="18" charset="0"/>
              </a:rPr>
              <a:t>()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throws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sz="1600" dirty="0" err="1">
                <a:latin typeface="Century" pitchFamily="18" charset="0"/>
              </a:rPr>
              <a:t>IndexOutOfBoundsException</a:t>
            </a:r>
            <a:r>
              <a:rPr lang="en-US" sz="1600" dirty="0">
                <a:latin typeface="Century" pitchFamily="18" charset="0"/>
              </a:rPr>
              <a:t> </a:t>
            </a:r>
            <a:r>
              <a:rPr lang="en-US" dirty="0">
                <a:latin typeface="Century" pitchFamily="18" charset="0"/>
              </a:rPr>
              <a:t>{...} 	// allowed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Overriding Exception Handling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entury" pitchFamily="18" charset="0"/>
              </a:rPr>
              <a:t>If the </a:t>
            </a:r>
            <a:r>
              <a:rPr lang="en-US" dirty="0" err="1">
                <a:latin typeface="Century" pitchFamily="18" charset="0"/>
              </a:rPr>
              <a:t>superclass</a:t>
            </a:r>
            <a:r>
              <a:rPr lang="en-US" dirty="0">
                <a:latin typeface="Century" pitchFamily="18" charset="0"/>
              </a:rPr>
              <a:t> method does not declare an exception</a:t>
            </a:r>
          </a:p>
          <a:p>
            <a:pPr lvl="1"/>
            <a:r>
              <a:rPr lang="en-US" dirty="0">
                <a:latin typeface="Century" pitchFamily="18" charset="0"/>
              </a:rPr>
              <a:t>Subclass overridden method cannot declare the checked exception</a:t>
            </a:r>
          </a:p>
          <a:p>
            <a:r>
              <a:rPr lang="en-US" dirty="0">
                <a:latin typeface="Century" pitchFamily="18" charset="0"/>
              </a:rPr>
              <a:t>If the </a:t>
            </a:r>
            <a:r>
              <a:rPr lang="en-US" dirty="0" err="1">
                <a:latin typeface="Century" pitchFamily="18" charset="0"/>
              </a:rPr>
              <a:t>superclass</a:t>
            </a:r>
            <a:r>
              <a:rPr lang="en-US" dirty="0">
                <a:latin typeface="Century" pitchFamily="18" charset="0"/>
              </a:rPr>
              <a:t> method declares an exception</a:t>
            </a:r>
          </a:p>
          <a:p>
            <a:pPr lvl="1"/>
            <a:r>
              <a:rPr lang="en-US" dirty="0">
                <a:latin typeface="Century" pitchFamily="18" charset="0"/>
              </a:rPr>
              <a:t>Subclass overridden method cannot declare parent exception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Handling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Java 7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entury" pitchFamily="18" charset="0"/>
              </a:rPr>
              <a:t>Improved catch block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2310348"/>
            <a:ext cx="8077200" cy="37856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try </a:t>
            </a:r>
          </a:p>
          <a:p>
            <a:r>
              <a:rPr lang="en-US" sz="2000" dirty="0">
                <a:latin typeface="Century" pitchFamily="18" charset="0"/>
              </a:rPr>
              <a:t>{</a:t>
            </a:r>
          </a:p>
          <a:p>
            <a:r>
              <a:rPr lang="en-US" sz="2000" dirty="0">
                <a:latin typeface="Century" pitchFamily="18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if</a:t>
            </a:r>
            <a:r>
              <a:rPr lang="en-US" sz="2000" dirty="0">
                <a:latin typeface="Century" pitchFamily="18" charset="0"/>
              </a:rPr>
              <a:t>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true</a:t>
            </a:r>
            <a:r>
              <a:rPr lang="en-US" sz="2000" dirty="0">
                <a:latin typeface="Century" pitchFamily="18" charset="0"/>
              </a:rPr>
              <a:t>)</a:t>
            </a:r>
          </a:p>
          <a:p>
            <a:r>
              <a:rPr lang="en-US" sz="2000" dirty="0">
                <a:latin typeface="Century" pitchFamily="18" charset="0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throw new</a:t>
            </a:r>
            <a:r>
              <a:rPr lang="en-US" sz="2000" dirty="0">
                <a:latin typeface="Century" pitchFamily="18" charset="0"/>
              </a:rPr>
              <a:t> </a:t>
            </a:r>
            <a:r>
              <a:rPr lang="en-US" sz="2000" dirty="0" err="1">
                <a:latin typeface="Century" pitchFamily="18" charset="0"/>
              </a:rPr>
              <a:t>NullPointerException</a:t>
            </a:r>
            <a:r>
              <a:rPr lang="en-US" sz="2000" dirty="0">
                <a:latin typeface="Century" pitchFamily="18" charset="0"/>
              </a:rPr>
              <a:t>(); </a:t>
            </a:r>
          </a:p>
          <a:p>
            <a:r>
              <a:rPr lang="en-US" sz="2000" dirty="0">
                <a:latin typeface="Century" pitchFamily="18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else</a:t>
            </a:r>
          </a:p>
          <a:p>
            <a:r>
              <a:rPr lang="en-US" sz="2000" dirty="0">
                <a:latin typeface="Century" pitchFamily="18" charset="0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throw new</a:t>
            </a:r>
            <a:r>
              <a:rPr lang="en-US" sz="2000" dirty="0">
                <a:latin typeface="Century" pitchFamily="18" charset="0"/>
              </a:rPr>
              <a:t> </a:t>
            </a:r>
            <a:r>
              <a:rPr lang="en-US" sz="2000" dirty="0" err="1">
                <a:latin typeface="Century" pitchFamily="18" charset="0"/>
              </a:rPr>
              <a:t>IndexOutOfBoudsException</a:t>
            </a:r>
            <a:r>
              <a:rPr lang="en-US" sz="2000" dirty="0">
                <a:latin typeface="Century" pitchFamily="18" charset="0"/>
              </a:rPr>
              <a:t>();</a:t>
            </a:r>
          </a:p>
          <a:p>
            <a:r>
              <a:rPr lang="en-US" sz="2000" dirty="0">
                <a:latin typeface="Century" pitchFamily="18" charset="0"/>
              </a:rPr>
              <a:t>}</a:t>
            </a:r>
          </a:p>
          <a:p>
            <a:endParaRPr lang="en-US" sz="2000" dirty="0">
              <a:latin typeface="Century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catch</a:t>
            </a:r>
            <a:r>
              <a:rPr lang="en-US" sz="2000" dirty="0">
                <a:latin typeface="Century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entury" pitchFamily="18" charset="0"/>
              </a:rPr>
              <a:t>NullPointerException</a:t>
            </a:r>
            <a:r>
              <a:rPr lang="en-US" sz="2000" dirty="0">
                <a:solidFill>
                  <a:srgbClr val="0000FF"/>
                </a:solidFill>
                <a:latin typeface="Century" pitchFamily="18" charset="0"/>
              </a:rPr>
              <a:t> | </a:t>
            </a:r>
            <a:r>
              <a:rPr lang="en-US" sz="2000" dirty="0" err="1">
                <a:solidFill>
                  <a:srgbClr val="0000FF"/>
                </a:solidFill>
                <a:latin typeface="Century" pitchFamily="18" charset="0"/>
              </a:rPr>
              <a:t>IndexOutOfBoundsException</a:t>
            </a:r>
            <a:r>
              <a:rPr lang="en-US" sz="2000" dirty="0">
                <a:solidFill>
                  <a:srgbClr val="0000FF"/>
                </a:solidFill>
                <a:latin typeface="Century" pitchFamily="18" charset="0"/>
              </a:rPr>
              <a:t> </a:t>
            </a:r>
            <a:r>
              <a:rPr lang="en-US" sz="2000" dirty="0">
                <a:latin typeface="Century" pitchFamily="18" charset="0"/>
              </a:rPr>
              <a:t>ex) </a:t>
            </a:r>
          </a:p>
          <a:p>
            <a:r>
              <a:rPr lang="en-US" sz="2000" dirty="0">
                <a:latin typeface="Century" pitchFamily="18" charset="0"/>
              </a:rPr>
              <a:t>{ </a:t>
            </a:r>
          </a:p>
          <a:p>
            <a:r>
              <a:rPr lang="en-US" sz="2000" dirty="0">
                <a:latin typeface="Century" pitchFamily="18" charset="0"/>
              </a:rPr>
              <a:t>	</a:t>
            </a:r>
            <a:r>
              <a:rPr lang="en-US" sz="2000" dirty="0" err="1">
                <a:latin typeface="Century" pitchFamily="18" charset="0"/>
              </a:rPr>
              <a:t>System.out.println</a:t>
            </a:r>
            <a:r>
              <a:rPr lang="en-US" sz="2000" dirty="0">
                <a:latin typeface="Century" pitchFamily="18" charset="0"/>
              </a:rPr>
              <a:t>(ex); </a:t>
            </a:r>
          </a:p>
          <a:p>
            <a:r>
              <a:rPr lang="en-US" sz="2000" dirty="0">
                <a:latin typeface="Century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Handling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700" dirty="0">
                <a:latin typeface="Century" pitchFamily="18" charset="0"/>
              </a:rPr>
              <a:t>Exception intro</a:t>
            </a:r>
          </a:p>
          <a:p>
            <a:r>
              <a:rPr lang="en-US" sz="2700" dirty="0">
                <a:latin typeface="Century" pitchFamily="18" charset="0"/>
              </a:rPr>
              <a:t>Exception Hierarchy</a:t>
            </a:r>
          </a:p>
          <a:p>
            <a:r>
              <a:rPr lang="en-US" sz="2700" dirty="0">
                <a:latin typeface="Century" pitchFamily="18" charset="0"/>
              </a:rPr>
              <a:t>Exception Handling tools</a:t>
            </a:r>
          </a:p>
          <a:p>
            <a:r>
              <a:rPr lang="en-US" sz="2700" dirty="0">
                <a:latin typeface="Century" pitchFamily="18" charset="0"/>
              </a:rPr>
              <a:t>Examples</a:t>
            </a:r>
          </a:p>
          <a:p>
            <a:r>
              <a:rPr lang="en-US" sz="2700" dirty="0">
                <a:latin typeface="Century" pitchFamily="18" charset="0"/>
              </a:rPr>
              <a:t>Checked vs. Unchecked</a:t>
            </a:r>
          </a:p>
          <a:p>
            <a:r>
              <a:rPr lang="en-US" sz="2700" dirty="0">
                <a:latin typeface="Century" pitchFamily="18" charset="0"/>
              </a:rPr>
              <a:t>throw vs. throws</a:t>
            </a:r>
          </a:p>
          <a:p>
            <a:r>
              <a:rPr lang="en-US" sz="2700" dirty="0">
                <a:latin typeface="Century" pitchFamily="18" charset="0"/>
              </a:rPr>
              <a:t>final vs. finally vs. finalize</a:t>
            </a:r>
          </a:p>
          <a:p>
            <a:r>
              <a:rPr lang="en-US" sz="2700" dirty="0">
                <a:latin typeface="Century" pitchFamily="18" charset="0"/>
              </a:rPr>
              <a:t>Overridden exception handling</a:t>
            </a:r>
          </a:p>
          <a:p>
            <a:r>
              <a:rPr lang="en-US" sz="2700" dirty="0">
                <a:latin typeface="Century" pitchFamily="18" charset="0"/>
              </a:rPr>
              <a:t>Java 7 features of exception handling</a:t>
            </a:r>
          </a:p>
          <a:p>
            <a:r>
              <a:rPr lang="en-US" sz="2700" dirty="0">
                <a:latin typeface="Century" pitchFamily="18" charset="0"/>
              </a:rPr>
              <a:t>Custom exception</a:t>
            </a:r>
          </a:p>
          <a:p>
            <a:r>
              <a:rPr lang="en-US" sz="2700" dirty="0">
                <a:latin typeface="Century" pitchFamily="18" charset="0"/>
              </a:rPr>
              <a:t>Be specific, throw early &amp; catch later rule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Handling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Java 7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entury" pitchFamily="18" charset="0"/>
              </a:rPr>
              <a:t>Try-with-Resources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2744212"/>
            <a:ext cx="7239000" cy="3046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entury" pitchFamily="18" charset="0"/>
              </a:rPr>
              <a:t>try</a:t>
            </a:r>
            <a:r>
              <a:rPr lang="en-US" sz="2400" dirty="0">
                <a:latin typeface="Century" pitchFamily="18" charset="0"/>
              </a:rPr>
              <a:t> (open resource)</a:t>
            </a:r>
          </a:p>
          <a:p>
            <a:r>
              <a:rPr lang="en-US" sz="2400" dirty="0">
                <a:latin typeface="Century" pitchFamily="18" charset="0"/>
              </a:rPr>
              <a:t>{</a:t>
            </a:r>
          </a:p>
          <a:p>
            <a:r>
              <a:rPr lang="en-US" sz="2400" dirty="0">
                <a:latin typeface="Century" pitchFamily="18" charset="0"/>
              </a:rPr>
              <a:t>	// do work on resource</a:t>
            </a:r>
            <a:endParaRPr lang="en-US" sz="2400" u="sng" dirty="0">
              <a:latin typeface="Century" pitchFamily="18" charset="0"/>
            </a:endParaRPr>
          </a:p>
          <a:p>
            <a:r>
              <a:rPr lang="en-US" sz="2400" dirty="0">
                <a:latin typeface="Century" pitchFamily="18" charset="0"/>
              </a:rPr>
              <a:t>}</a:t>
            </a:r>
          </a:p>
          <a:p>
            <a:r>
              <a:rPr lang="en-US" sz="2400" dirty="0">
                <a:solidFill>
                  <a:srgbClr val="FF0000"/>
                </a:solidFill>
                <a:latin typeface="Century" pitchFamily="18" charset="0"/>
              </a:rPr>
              <a:t>catch</a:t>
            </a:r>
            <a:r>
              <a:rPr lang="en-US" sz="2400" dirty="0">
                <a:latin typeface="Century" pitchFamily="18" charset="0"/>
              </a:rPr>
              <a:t> (</a:t>
            </a:r>
            <a:r>
              <a:rPr lang="en-US" sz="2400" dirty="0" err="1">
                <a:latin typeface="Century" pitchFamily="18" charset="0"/>
              </a:rPr>
              <a:t>SQLException</a:t>
            </a:r>
            <a:r>
              <a:rPr lang="en-US" sz="2400" dirty="0">
                <a:latin typeface="Century" pitchFamily="18" charset="0"/>
              </a:rPr>
              <a:t> | </a:t>
            </a:r>
            <a:r>
              <a:rPr lang="en-US" sz="2400" dirty="0" err="1">
                <a:latin typeface="Century" pitchFamily="18" charset="0"/>
              </a:rPr>
              <a:t>IOException</a:t>
            </a:r>
            <a:r>
              <a:rPr lang="en-US" sz="2400" dirty="0">
                <a:latin typeface="Century" pitchFamily="18" charset="0"/>
              </a:rPr>
              <a:t> exception) </a:t>
            </a:r>
          </a:p>
          <a:p>
            <a:r>
              <a:rPr lang="en-US" sz="2400" dirty="0">
                <a:latin typeface="Century" pitchFamily="18" charset="0"/>
              </a:rPr>
              <a:t>{</a:t>
            </a:r>
          </a:p>
          <a:p>
            <a:r>
              <a:rPr lang="en-US" sz="2400" dirty="0">
                <a:latin typeface="Century" pitchFamily="18" charset="0"/>
              </a:rPr>
              <a:t>	</a:t>
            </a:r>
            <a:r>
              <a:rPr lang="en-US" sz="2400" dirty="0" err="1">
                <a:latin typeface="Century" pitchFamily="18" charset="0"/>
              </a:rPr>
              <a:t>System.out.println</a:t>
            </a:r>
            <a:r>
              <a:rPr lang="en-US" sz="2400" dirty="0">
                <a:latin typeface="Century" pitchFamily="18" charset="0"/>
              </a:rPr>
              <a:t>(exception);</a:t>
            </a:r>
          </a:p>
          <a:p>
            <a:r>
              <a:rPr lang="en-US" sz="2400" dirty="0">
                <a:latin typeface="Century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 Exception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1828800"/>
            <a:ext cx="7772400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entury" pitchFamily="18" charset="0"/>
              </a:rPr>
              <a:t>class</a:t>
            </a:r>
            <a:r>
              <a:rPr lang="en-US" sz="2400" dirty="0">
                <a:latin typeface="Century" pitchFamily="18" charset="0"/>
              </a:rPr>
              <a:t> </a:t>
            </a:r>
            <a:r>
              <a:rPr lang="en-US" sz="2400" dirty="0" err="1">
                <a:latin typeface="Century" pitchFamily="18" charset="0"/>
              </a:rPr>
              <a:t>NegativeBalanceException</a:t>
            </a:r>
            <a:r>
              <a:rPr lang="en-US" sz="2400" dirty="0">
                <a:latin typeface="Century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entury" pitchFamily="18" charset="0"/>
              </a:rPr>
              <a:t>extends</a:t>
            </a:r>
            <a:r>
              <a:rPr lang="en-US" sz="2400" dirty="0">
                <a:latin typeface="Century" pitchFamily="18" charset="0"/>
              </a:rPr>
              <a:t> Exception {</a:t>
            </a:r>
          </a:p>
          <a:p>
            <a:r>
              <a:rPr lang="en-US" sz="2400" dirty="0">
                <a:latin typeface="Century" pitchFamily="18" charset="0"/>
              </a:rPr>
              <a:t>	</a:t>
            </a:r>
            <a:r>
              <a:rPr lang="en-US" sz="2400" dirty="0" err="1">
                <a:latin typeface="Century" pitchFamily="18" charset="0"/>
              </a:rPr>
              <a:t>NegativeBalanceException</a:t>
            </a:r>
            <a:r>
              <a:rPr lang="en-US" sz="2400" dirty="0">
                <a:latin typeface="Century" pitchFamily="18" charset="0"/>
              </a:rPr>
              <a:t>(){  }</a:t>
            </a:r>
          </a:p>
          <a:p>
            <a:r>
              <a:rPr lang="en-US" sz="2400" dirty="0">
                <a:latin typeface="Century" pitchFamily="18" charset="0"/>
              </a:rPr>
              <a:t>	</a:t>
            </a:r>
            <a:r>
              <a:rPr lang="en-US" sz="2400" dirty="0" err="1">
                <a:latin typeface="Century" pitchFamily="18" charset="0"/>
              </a:rPr>
              <a:t>NegativeBalanceException</a:t>
            </a:r>
            <a:r>
              <a:rPr lang="en-US" sz="2400" dirty="0">
                <a:latin typeface="Century" pitchFamily="18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entury" pitchFamily="18" charset="0"/>
              </a:rPr>
              <a:t>String</a:t>
            </a:r>
            <a:r>
              <a:rPr lang="en-US" sz="2400" dirty="0">
                <a:latin typeface="Century" pitchFamily="18" charset="0"/>
              </a:rPr>
              <a:t> </a:t>
            </a:r>
            <a:r>
              <a:rPr lang="en-US" sz="2400" dirty="0" err="1">
                <a:latin typeface="Century" pitchFamily="18" charset="0"/>
              </a:rPr>
              <a:t>msg</a:t>
            </a:r>
            <a:r>
              <a:rPr lang="en-US" sz="2400" dirty="0">
                <a:latin typeface="Century" pitchFamily="18" charset="0"/>
              </a:rPr>
              <a:t>){</a:t>
            </a:r>
          </a:p>
          <a:p>
            <a:r>
              <a:rPr lang="en-US" sz="2400" dirty="0">
                <a:latin typeface="Century" pitchFamily="18" charset="0"/>
              </a:rPr>
              <a:t>		</a:t>
            </a:r>
            <a:r>
              <a:rPr lang="en-US" sz="2400" dirty="0">
                <a:solidFill>
                  <a:srgbClr val="C00000"/>
                </a:solidFill>
                <a:latin typeface="Century" pitchFamily="18" charset="0"/>
              </a:rPr>
              <a:t>super</a:t>
            </a:r>
            <a:r>
              <a:rPr lang="en-US" sz="2400" dirty="0">
                <a:latin typeface="Century" pitchFamily="18" charset="0"/>
              </a:rPr>
              <a:t>(</a:t>
            </a:r>
            <a:r>
              <a:rPr lang="en-US" sz="2400" dirty="0" err="1">
                <a:latin typeface="Century" pitchFamily="18" charset="0"/>
              </a:rPr>
              <a:t>msg</a:t>
            </a:r>
            <a:r>
              <a:rPr lang="en-US" sz="2400" dirty="0">
                <a:latin typeface="Century" pitchFamily="18" charset="0"/>
              </a:rPr>
              <a:t>);</a:t>
            </a:r>
          </a:p>
          <a:p>
            <a:r>
              <a:rPr lang="en-US" sz="2400" dirty="0">
                <a:latin typeface="Century" pitchFamily="18" charset="0"/>
              </a:rPr>
              <a:t>	}</a:t>
            </a:r>
          </a:p>
          <a:p>
            <a:r>
              <a:rPr lang="en-US" sz="2400" dirty="0">
                <a:latin typeface="Century" pitchFamily="18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4411920"/>
            <a:ext cx="8382000" cy="2369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try</a:t>
            </a:r>
            <a:r>
              <a:rPr lang="en-US" sz="2000" dirty="0">
                <a:latin typeface="Century" pitchFamily="18" charset="0"/>
              </a:rPr>
              <a:t>{</a:t>
            </a:r>
          </a:p>
          <a:p>
            <a:r>
              <a:rPr lang="en-US" sz="2800" dirty="0">
                <a:latin typeface="Century" pitchFamily="18" charset="0"/>
              </a:rPr>
              <a:t>	// code which generates Custom Exception</a:t>
            </a:r>
            <a:endParaRPr lang="en-US" sz="2000" dirty="0">
              <a:latin typeface="Century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	throw new</a:t>
            </a:r>
            <a:r>
              <a:rPr lang="en-US" sz="2000" dirty="0">
                <a:latin typeface="Century" pitchFamily="18" charset="0"/>
              </a:rPr>
              <a:t> </a:t>
            </a:r>
            <a:r>
              <a:rPr lang="en-US" sz="2000" dirty="0" err="1">
                <a:latin typeface="Century" pitchFamily="18" charset="0"/>
              </a:rPr>
              <a:t>NegativeBalanceException</a:t>
            </a:r>
            <a:r>
              <a:rPr lang="en-US" sz="2000" dirty="0">
                <a:latin typeface="Century" pitchFamily="18" charset="0"/>
              </a:rPr>
              <a:t>("Negative Balance.");</a:t>
            </a:r>
          </a:p>
          <a:p>
            <a:r>
              <a:rPr lang="en-US" sz="2000" dirty="0">
                <a:latin typeface="Century" pitchFamily="18" charset="0"/>
              </a:rPr>
              <a:t>}</a:t>
            </a:r>
          </a:p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catch</a:t>
            </a:r>
            <a:r>
              <a:rPr lang="en-US" sz="2000" dirty="0">
                <a:latin typeface="Century" pitchFamily="18" charset="0"/>
              </a:rPr>
              <a:t>(</a:t>
            </a:r>
            <a:r>
              <a:rPr lang="en-US" sz="2000" dirty="0" err="1">
                <a:latin typeface="Century" pitchFamily="18" charset="0"/>
              </a:rPr>
              <a:t>NegativeBalanceException</a:t>
            </a:r>
            <a:r>
              <a:rPr lang="en-US" sz="2000" dirty="0">
                <a:latin typeface="Century" pitchFamily="18" charset="0"/>
              </a:rPr>
              <a:t> e){</a:t>
            </a:r>
          </a:p>
          <a:p>
            <a:r>
              <a:rPr lang="en-US" sz="2000" dirty="0">
                <a:latin typeface="Century" pitchFamily="18" charset="0"/>
              </a:rPr>
              <a:t>	</a:t>
            </a:r>
            <a:r>
              <a:rPr lang="en-US" sz="2000" dirty="0" err="1">
                <a:latin typeface="Century" pitchFamily="18" charset="0"/>
              </a:rPr>
              <a:t>System.out.println</a:t>
            </a:r>
            <a:r>
              <a:rPr lang="en-US" sz="2000" dirty="0">
                <a:latin typeface="Century" pitchFamily="18" charset="0"/>
              </a:rPr>
              <a:t>(e);</a:t>
            </a:r>
          </a:p>
          <a:p>
            <a:r>
              <a:rPr lang="en-US" sz="2000" dirty="0">
                <a:latin typeface="Century" pitchFamily="18" charset="0"/>
              </a:rPr>
              <a:t>}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6531977" y="1350377"/>
            <a:ext cx="271046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0" y="1371600"/>
            <a:ext cx="342900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" pitchFamily="18" charset="0"/>
              </a:rPr>
              <a:t>Parent Class Should Be Exception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3471446"/>
            <a:ext cx="28194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entury" pitchFamily="18" charset="0"/>
              </a:rPr>
              <a:t>Passing the message to the Exception class constructor</a:t>
            </a:r>
          </a:p>
        </p:txBody>
      </p:sp>
      <p:cxnSp>
        <p:nvCxnSpPr>
          <p:cNvPr id="23" name="Straight Arrow Connector 22"/>
          <p:cNvCxnSpPr>
            <a:stCxn id="20" idx="1"/>
          </p:cNvCxnSpPr>
          <p:nvPr/>
        </p:nvCxnSpPr>
        <p:spPr>
          <a:xfrm rot="10800000">
            <a:off x="3352800" y="3352800"/>
            <a:ext cx="685800" cy="4110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4038600"/>
            <a:ext cx="9144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entury" pitchFamily="18" charset="0"/>
              </a:rPr>
              <a:t>NegativeBalanceException</a:t>
            </a:r>
            <a:r>
              <a:rPr lang="en-US" dirty="0">
                <a:latin typeface="Century" pitchFamily="18" charset="0"/>
              </a:rPr>
              <a:t> e =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new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NegativeBalanceException</a:t>
            </a:r>
            <a:r>
              <a:rPr lang="en-US" dirty="0">
                <a:latin typeface="Century" pitchFamily="18" charset="0"/>
              </a:rPr>
              <a:t>("Negative Balance.");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2933700" y="4457700"/>
            <a:ext cx="152400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 animBg="1"/>
      <p:bldP spid="20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 Specific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entury" pitchFamily="18" charset="0"/>
              </a:rPr>
              <a:t>Exceptions provide mechanism for identifying and responding to unwanted interruptions</a:t>
            </a:r>
          </a:p>
          <a:p>
            <a:r>
              <a:rPr lang="en-US" dirty="0">
                <a:latin typeface="Century" pitchFamily="18" charset="0"/>
              </a:rPr>
              <a:t>Effective exception handling makes your programs more robust and easier to debug</a:t>
            </a:r>
          </a:p>
          <a:p>
            <a:r>
              <a:rPr lang="en-US" dirty="0">
                <a:latin typeface="Century" pitchFamily="18" charset="0"/>
              </a:rPr>
              <a:t>Exceptions help to answer these 3 questions:</a:t>
            </a:r>
          </a:p>
          <a:p>
            <a:pPr lvl="1"/>
            <a:r>
              <a:rPr lang="en-US" dirty="0">
                <a:latin typeface="Century" pitchFamily="18" charset="0"/>
              </a:rPr>
              <a:t>What went wrong?</a:t>
            </a:r>
          </a:p>
          <a:p>
            <a:pPr lvl="2"/>
            <a:r>
              <a:rPr lang="en-US" dirty="0">
                <a:latin typeface="Century" pitchFamily="18" charset="0"/>
              </a:rPr>
              <a:t>Type of Exception thrown</a:t>
            </a:r>
          </a:p>
          <a:p>
            <a:pPr lvl="1"/>
            <a:r>
              <a:rPr lang="en-US" dirty="0">
                <a:latin typeface="Century" pitchFamily="18" charset="0"/>
              </a:rPr>
              <a:t>Where did it go wrong?</a:t>
            </a:r>
          </a:p>
          <a:p>
            <a:pPr lvl="2"/>
            <a:r>
              <a:rPr lang="en-US" dirty="0">
                <a:latin typeface="Century" pitchFamily="18" charset="0"/>
              </a:rPr>
              <a:t>Exception stack trace</a:t>
            </a:r>
          </a:p>
          <a:p>
            <a:pPr lvl="1"/>
            <a:r>
              <a:rPr lang="en-US" dirty="0">
                <a:latin typeface="Century" pitchFamily="18" charset="0"/>
              </a:rPr>
              <a:t>Why did it go wrong?</a:t>
            </a:r>
          </a:p>
          <a:p>
            <a:pPr lvl="2"/>
            <a:r>
              <a:rPr lang="en-US" dirty="0">
                <a:latin typeface="Century" pitchFamily="18" charset="0"/>
              </a:rPr>
              <a:t>Exception message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2" name="Title 3"/>
          <p:cNvSpPr txBox="1">
            <a:spLocks/>
          </p:cNvSpPr>
          <p:nvPr/>
        </p:nvSpPr>
        <p:spPr>
          <a:xfrm>
            <a:off x="152400" y="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 Specific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143000" y="1600200"/>
            <a:ext cx="6553200" cy="4038600"/>
            <a:chOff x="1143000" y="1371600"/>
            <a:chExt cx="6553200" cy="4038600"/>
          </a:xfrm>
        </p:grpSpPr>
        <p:sp>
          <p:nvSpPr>
            <p:cNvPr id="63" name="Rounded Rectangle 62"/>
            <p:cNvSpPr/>
            <p:nvPr/>
          </p:nvSpPr>
          <p:spPr>
            <a:xfrm>
              <a:off x="1143000" y="1371600"/>
              <a:ext cx="6553200" cy="40386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2200" y="2426732"/>
              <a:ext cx="1524000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" pitchFamily="18" charset="0"/>
                </a:rPr>
                <a:t>Exception</a:t>
              </a:r>
              <a:endParaRPr lang="en-IN" sz="2000" dirty="0">
                <a:latin typeface="Century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7400" y="2426732"/>
              <a:ext cx="1524000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" pitchFamily="18" charset="0"/>
                </a:rPr>
                <a:t>Error</a:t>
              </a:r>
              <a:endParaRPr lang="en-IN" sz="2000" dirty="0">
                <a:solidFill>
                  <a:schemeClr val="bg1"/>
                </a:solidFill>
                <a:latin typeface="Century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3302913"/>
              <a:ext cx="1371600" cy="7078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" pitchFamily="18" charset="0"/>
                </a:rPr>
                <a:t>Checked Exception</a:t>
              </a:r>
              <a:endParaRPr lang="en-IN" sz="2000" dirty="0">
                <a:latin typeface="Century" pitchFamily="18" charset="0"/>
              </a:endParaRPr>
            </a:p>
          </p:txBody>
        </p:sp>
        <p:grpSp>
          <p:nvGrpSpPr>
            <p:cNvPr id="6" name="Group 31"/>
            <p:cNvGrpSpPr/>
            <p:nvPr/>
          </p:nvGrpSpPr>
          <p:grpSpPr>
            <a:xfrm>
              <a:off x="3124200" y="1905000"/>
              <a:ext cx="3505200" cy="521732"/>
              <a:chOff x="2667000" y="2286000"/>
              <a:chExt cx="3505200" cy="762000"/>
            </a:xfrm>
            <a:solidFill>
              <a:schemeClr val="accent2">
                <a:lumMod val="60000"/>
                <a:lumOff val="40000"/>
              </a:schemeClr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4419600" y="2286000"/>
                <a:ext cx="0" cy="38100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26670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4196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6670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61722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2"/>
            <p:cNvGrpSpPr/>
            <p:nvPr/>
          </p:nvGrpSpPr>
          <p:grpSpPr>
            <a:xfrm>
              <a:off x="1981200" y="2834045"/>
              <a:ext cx="2286000" cy="457200"/>
              <a:chOff x="2667000" y="2286000"/>
              <a:chExt cx="3505200" cy="762000"/>
            </a:xfrm>
            <a:solidFill>
              <a:schemeClr val="accent2">
                <a:lumMod val="60000"/>
                <a:lumOff val="40000"/>
              </a:schemeClr>
            </a:solidFill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419600" y="2286000"/>
                <a:ext cx="0" cy="38100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26670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4196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6670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61722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3505200" y="4473714"/>
              <a:ext cx="1524000" cy="7078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" pitchFamily="18" charset="0"/>
                </a:rPr>
                <a:t>Unchecked Exception</a:t>
              </a:r>
              <a:endParaRPr lang="en-IN" sz="2000" dirty="0">
                <a:latin typeface="Century" pitchFamily="18" charset="0"/>
              </a:endParaRPr>
            </a:p>
          </p:txBody>
        </p:sp>
        <p:cxnSp>
          <p:nvCxnSpPr>
            <p:cNvPr id="44" name="Straight Arrow Connector 43"/>
            <p:cNvCxnSpPr>
              <a:endCxn id="43" idx="0"/>
            </p:cNvCxnSpPr>
            <p:nvPr/>
          </p:nvCxnSpPr>
          <p:spPr>
            <a:xfrm rot="5400000">
              <a:off x="4018866" y="4225379"/>
              <a:ext cx="496669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114800" y="1600200"/>
              <a:ext cx="1524000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Century" pitchFamily="18" charset="0"/>
                </a:rPr>
                <a:t>Throwable</a:t>
              </a:r>
              <a:endParaRPr lang="en-IN" sz="2000" dirty="0">
                <a:latin typeface="Century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81400" y="3302913"/>
              <a:ext cx="1371600" cy="7078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" pitchFamily="18" charset="0"/>
                </a:rPr>
                <a:t>Runtime Exception</a:t>
              </a:r>
              <a:endParaRPr lang="en-IN" sz="2000" dirty="0">
                <a:latin typeface="Century" pitchFamily="18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 Specific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76199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entury" pitchFamily="18" charset="0"/>
              </a:rPr>
              <a:t>Work with more specific class</a:t>
            </a:r>
          </a:p>
          <a:p>
            <a:pPr lvl="1"/>
            <a:r>
              <a:rPr lang="en-US" dirty="0">
                <a:latin typeface="Century" pitchFamily="18" charset="0"/>
              </a:rPr>
              <a:t>when catching exceptions</a:t>
            </a:r>
          </a:p>
          <a:p>
            <a:endParaRPr lang="en-US" dirty="0">
              <a:latin typeface="Century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209799"/>
            <a:ext cx="8458200" cy="4493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entury" pitchFamily="18" charset="0"/>
              </a:rPr>
              <a:t>try{	// exception raised	}</a:t>
            </a:r>
            <a:endParaRPr lang="en-US" dirty="0">
              <a:solidFill>
                <a:srgbClr val="0000FF"/>
              </a:solidFill>
              <a:latin typeface="Century" pitchFamily="18" charset="0"/>
            </a:endParaRPr>
          </a:p>
          <a:p>
            <a:endParaRPr lang="en-US" dirty="0">
              <a:latin typeface="Century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catch</a:t>
            </a:r>
            <a:r>
              <a:rPr lang="en-US" sz="2000" dirty="0">
                <a:latin typeface="Century" pitchFamily="18" charset="0"/>
              </a:rPr>
              <a:t>(</a:t>
            </a:r>
            <a:r>
              <a:rPr lang="en-US" sz="2000" dirty="0" err="1">
                <a:latin typeface="Century" pitchFamily="18" charset="0"/>
              </a:rPr>
              <a:t>ArrayIndexOutOfBoundsException</a:t>
            </a:r>
            <a:r>
              <a:rPr lang="en-US" sz="2000" dirty="0">
                <a:latin typeface="Century" pitchFamily="18" charset="0"/>
              </a:rPr>
              <a:t> e){</a:t>
            </a:r>
          </a:p>
          <a:p>
            <a:r>
              <a:rPr lang="en-US" sz="2000" dirty="0">
                <a:latin typeface="Century" pitchFamily="18" charset="0"/>
              </a:rPr>
              <a:t>	// handling if this exception raises</a:t>
            </a:r>
          </a:p>
          <a:p>
            <a:r>
              <a:rPr lang="en-US" sz="2000" dirty="0">
                <a:latin typeface="Century" pitchFamily="18" charset="0"/>
              </a:rPr>
              <a:t>}</a:t>
            </a:r>
          </a:p>
          <a:p>
            <a:endParaRPr lang="en-US" sz="2000" dirty="0">
              <a:solidFill>
                <a:srgbClr val="C00000"/>
              </a:solidFill>
              <a:latin typeface="Century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catch</a:t>
            </a:r>
            <a:r>
              <a:rPr lang="en-US" sz="2000" dirty="0">
                <a:latin typeface="Century" pitchFamily="18" charset="0"/>
              </a:rPr>
              <a:t>(</a:t>
            </a:r>
            <a:r>
              <a:rPr lang="en-US" sz="2000" dirty="0" err="1">
                <a:latin typeface="Century" pitchFamily="18" charset="0"/>
              </a:rPr>
              <a:t>EOFException</a:t>
            </a:r>
            <a:r>
              <a:rPr lang="en-US" sz="2000" dirty="0">
                <a:latin typeface="Century" pitchFamily="18" charset="0"/>
              </a:rPr>
              <a:t> e){</a:t>
            </a:r>
          </a:p>
          <a:p>
            <a:r>
              <a:rPr lang="en-US" sz="2000" dirty="0">
                <a:latin typeface="Century" pitchFamily="18" charset="0"/>
              </a:rPr>
              <a:t>	// handling if this exception raises</a:t>
            </a:r>
          </a:p>
          <a:p>
            <a:r>
              <a:rPr lang="en-US" sz="2000" dirty="0">
                <a:latin typeface="Century" pitchFamily="18" charset="0"/>
              </a:rPr>
              <a:t>}</a:t>
            </a:r>
          </a:p>
          <a:p>
            <a:endParaRPr lang="en-US" sz="2000" dirty="0">
              <a:latin typeface="Century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catch</a:t>
            </a:r>
            <a:r>
              <a:rPr lang="en-US" sz="2000" dirty="0">
                <a:latin typeface="Century" pitchFamily="18" charset="0"/>
              </a:rPr>
              <a:t>(Exception e)</a:t>
            </a:r>
          </a:p>
          <a:p>
            <a:r>
              <a:rPr lang="en-US" sz="2000" dirty="0">
                <a:latin typeface="Century" pitchFamily="18" charset="0"/>
              </a:rPr>
              <a:t>{</a:t>
            </a:r>
          </a:p>
          <a:p>
            <a:r>
              <a:rPr lang="en-US" sz="2000" dirty="0">
                <a:latin typeface="Century" pitchFamily="18" charset="0"/>
              </a:rPr>
              <a:t>	// handling for all the exception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entury" pitchFamily="18" charset="0"/>
            </a:endParaRPr>
          </a:p>
          <a:p>
            <a:r>
              <a:rPr lang="en-US" sz="2000" dirty="0">
                <a:latin typeface="Century" pitchFamily="18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5791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entury" pitchFamily="18" charset="0"/>
              </a:rPr>
              <a:t>NOT HANDLED YET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Intro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entury" pitchFamily="18" charset="0"/>
              </a:rPr>
              <a:t>Problem that arises during the execution of a program</a:t>
            </a:r>
          </a:p>
          <a:p>
            <a:r>
              <a:rPr lang="en-IN" sz="2800" dirty="0">
                <a:latin typeface="Century" pitchFamily="18" charset="0"/>
              </a:rPr>
              <a:t>Can occur for many different reasons:</a:t>
            </a:r>
          </a:p>
          <a:p>
            <a:pPr lvl="1"/>
            <a:r>
              <a:rPr lang="en-IN" sz="2400" dirty="0">
                <a:latin typeface="Century" pitchFamily="18" charset="0"/>
              </a:rPr>
              <a:t>Invalid data</a:t>
            </a:r>
          </a:p>
          <a:p>
            <a:pPr lvl="1"/>
            <a:r>
              <a:rPr lang="en-US" sz="2400" dirty="0">
                <a:latin typeface="Century" pitchFamily="18" charset="0"/>
              </a:rPr>
              <a:t>Desired file is not found</a:t>
            </a:r>
          </a:p>
          <a:p>
            <a:pPr lvl="1"/>
            <a:r>
              <a:rPr lang="en-US" sz="2400" dirty="0">
                <a:latin typeface="Century" pitchFamily="18" charset="0"/>
              </a:rPr>
              <a:t>Network connection is lost in middle of communication</a:t>
            </a:r>
          </a:p>
          <a:p>
            <a:pPr lvl="1"/>
            <a:r>
              <a:rPr lang="en-US" sz="2400" dirty="0">
                <a:latin typeface="Century" pitchFamily="18" charset="0"/>
              </a:rPr>
              <a:t>JVM runs out 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068669"/>
            <a:ext cx="67056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entury" pitchFamily="18" charset="0"/>
              </a:rPr>
              <a:t>An </a:t>
            </a:r>
            <a:r>
              <a:rPr lang="en-GB" sz="2400" b="1" dirty="0">
                <a:solidFill>
                  <a:srgbClr val="000000"/>
                </a:solidFill>
                <a:latin typeface="Century" pitchFamily="18" charset="0"/>
              </a:rPr>
              <a:t>exception</a:t>
            </a:r>
            <a:r>
              <a:rPr lang="en-GB" sz="2400" dirty="0">
                <a:solidFill>
                  <a:srgbClr val="000000"/>
                </a:solidFill>
                <a:latin typeface="Century" pitchFamily="18" charset="0"/>
              </a:rPr>
              <a:t> is any unusual condition that breaks the flow of program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entury" pitchFamily="18" charset="0"/>
              </a:rPr>
              <a:t>Exception handling provides mechanism for identifying and responding to unwanted interruptions</a:t>
            </a:r>
          </a:p>
          <a:p>
            <a:r>
              <a:rPr lang="en-US" dirty="0">
                <a:latin typeface="Century" pitchFamily="18" charset="0"/>
              </a:rPr>
              <a:t>Effective exception handling makes your programs more robust and easier to debug</a:t>
            </a:r>
          </a:p>
          <a:p>
            <a:r>
              <a:rPr lang="en-US" dirty="0">
                <a:latin typeface="Century" pitchFamily="18" charset="0"/>
              </a:rPr>
              <a:t>Exception handling helps us to answer 3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Century" pitchFamily="18" charset="0"/>
              </a:rPr>
              <a:t>What went wrong?</a:t>
            </a:r>
          </a:p>
          <a:p>
            <a:pPr marL="1371600" lvl="2" indent="-457200"/>
            <a:r>
              <a:rPr lang="en-US" dirty="0">
                <a:latin typeface="Century" pitchFamily="18" charset="0"/>
              </a:rPr>
              <a:t>Type of Exception thrown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Century" pitchFamily="18" charset="0"/>
              </a:rPr>
              <a:t>Where did it go wrong?</a:t>
            </a:r>
          </a:p>
          <a:p>
            <a:pPr marL="1371600" lvl="2" indent="-457200"/>
            <a:r>
              <a:rPr lang="en-US" dirty="0">
                <a:latin typeface="Century" pitchFamily="18" charset="0"/>
              </a:rPr>
              <a:t>Exception stack trace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Century" pitchFamily="18" charset="0"/>
              </a:rPr>
              <a:t>Why did it go wrong?</a:t>
            </a:r>
          </a:p>
          <a:p>
            <a:pPr marL="1371600" lvl="2" indent="-457200"/>
            <a:r>
              <a:rPr lang="en-US" dirty="0">
                <a:latin typeface="Century" pitchFamily="18" charset="0"/>
              </a:rPr>
              <a:t>Exception message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</a:t>
            </a:r>
            <a:r>
              <a:rPr kumimoji="0" lang="en-US" sz="54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Hierarchy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457200" y="1371600"/>
            <a:ext cx="8153400" cy="5334000"/>
            <a:chOff x="457200" y="1371600"/>
            <a:chExt cx="8153400" cy="5334000"/>
          </a:xfrm>
        </p:grpSpPr>
        <p:sp>
          <p:nvSpPr>
            <p:cNvPr id="63" name="Rounded Rectangle 62"/>
            <p:cNvSpPr/>
            <p:nvPr/>
          </p:nvSpPr>
          <p:spPr>
            <a:xfrm>
              <a:off x="457200" y="1371600"/>
              <a:ext cx="8153400" cy="5334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000" y="2286000"/>
              <a:ext cx="15240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Throwable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3036332"/>
              <a:ext cx="15240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Exception</a:t>
              </a:r>
              <a:endParaRPr lang="en-IN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3036332"/>
              <a:ext cx="1524000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Error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3874532"/>
              <a:ext cx="1219200" cy="6463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Checked Exception</a:t>
              </a:r>
              <a:endParaRPr lang="en-IN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33800" y="3874532"/>
              <a:ext cx="1219200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Runtime Exception</a:t>
              </a:r>
              <a:endParaRPr lang="en-IN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5400" y="3887689"/>
              <a:ext cx="1524000" cy="5847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OutOfMemory</a:t>
              </a:r>
              <a:r>
                <a:rPr lang="en-US" sz="1600" dirty="0">
                  <a:solidFill>
                    <a:schemeClr val="bg1"/>
                  </a:solidFill>
                </a:rPr>
                <a:t> Error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200400" y="2655332"/>
              <a:ext cx="3505200" cy="381000"/>
              <a:chOff x="2667000" y="2286000"/>
              <a:chExt cx="3505200" cy="762000"/>
            </a:xfrm>
            <a:solidFill>
              <a:schemeClr val="accent1">
                <a:lumMod val="40000"/>
                <a:lumOff val="60000"/>
              </a:schemeClr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4419600" y="2286000"/>
                <a:ext cx="0" cy="38100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26670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4196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6670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61722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057400" y="3405664"/>
              <a:ext cx="2286000" cy="457200"/>
              <a:chOff x="2667000" y="2286000"/>
              <a:chExt cx="3505200" cy="762000"/>
            </a:xfrm>
            <a:solidFill>
              <a:schemeClr val="accent1">
                <a:lumMod val="40000"/>
                <a:lumOff val="60000"/>
              </a:schemeClr>
            </a:solidFill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419600" y="2286000"/>
                <a:ext cx="0" cy="38100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26670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4196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6670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61722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3581400" y="5045333"/>
              <a:ext cx="1524000" cy="6463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Unchecked Exception</a:t>
              </a:r>
              <a:endParaRPr lang="en-IN" dirty="0"/>
            </a:p>
          </p:txBody>
        </p:sp>
        <p:cxnSp>
          <p:nvCxnSpPr>
            <p:cNvPr id="44" name="Straight Arrow Connector 43"/>
            <p:cNvCxnSpPr>
              <a:endCxn id="43" idx="0"/>
            </p:cNvCxnSpPr>
            <p:nvPr/>
          </p:nvCxnSpPr>
          <p:spPr>
            <a:xfrm>
              <a:off x="4343400" y="4548664"/>
              <a:ext cx="0" cy="4966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733800" y="6082844"/>
              <a:ext cx="1219200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NullPointer</a:t>
              </a:r>
              <a:r>
                <a:rPr lang="en-US" sz="1400" dirty="0"/>
                <a:t> Exception</a:t>
              </a:r>
              <a:endParaRPr lang="en-IN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57800" y="6072664"/>
              <a:ext cx="1676400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IndexOutOfBounds</a:t>
              </a:r>
              <a:r>
                <a:rPr lang="en-US" sz="1400" dirty="0"/>
                <a:t> Exception</a:t>
              </a:r>
              <a:endParaRPr lang="en-IN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5800" y="4929664"/>
              <a:ext cx="11430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IO Exception</a:t>
              </a:r>
              <a:endParaRPr lang="en-IN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4939844"/>
              <a:ext cx="1219200" cy="5232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FileNotFound</a:t>
              </a:r>
              <a:r>
                <a:rPr lang="en-US" sz="1400" dirty="0"/>
                <a:t>  Exception</a:t>
              </a:r>
              <a:endParaRPr lang="en-IN" sz="1400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219200" y="4548664"/>
              <a:ext cx="1676400" cy="381000"/>
              <a:chOff x="2667000" y="2286000"/>
              <a:chExt cx="35052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4419600" y="2286000"/>
                <a:ext cx="0" cy="381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2667000" y="2667000"/>
                <a:ext cx="17526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4419600" y="2667000"/>
                <a:ext cx="17526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2667000" y="2667000"/>
                <a:ext cx="0" cy="3810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6172200" y="2667000"/>
                <a:ext cx="0" cy="3810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981200" y="6072664"/>
              <a:ext cx="1219200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Arithemetic</a:t>
              </a:r>
              <a:r>
                <a:rPr lang="en-US" sz="1400" dirty="0"/>
                <a:t> Exception</a:t>
              </a:r>
              <a:endParaRPr lang="en-IN" sz="14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590800" y="5691664"/>
              <a:ext cx="3505200" cy="381000"/>
              <a:chOff x="2667000" y="2286000"/>
              <a:chExt cx="3505200" cy="76200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4419600" y="2286000"/>
                <a:ext cx="0" cy="381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2667000" y="2667000"/>
                <a:ext cx="17526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4419600" y="2667000"/>
                <a:ext cx="17526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2667000" y="2667000"/>
                <a:ext cx="0" cy="3810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6172200" y="2667000"/>
                <a:ext cx="0" cy="3810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/>
            <p:cNvCxnSpPr/>
            <p:nvPr/>
          </p:nvCxnSpPr>
          <p:spPr>
            <a:xfrm rot="5400000">
              <a:off x="4229100" y="5957570"/>
              <a:ext cx="2286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781800" y="3887689"/>
              <a:ext cx="1524000" cy="5847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StackOverflow</a:t>
              </a:r>
              <a:r>
                <a:rPr lang="en-US" sz="1600" dirty="0">
                  <a:solidFill>
                    <a:schemeClr val="bg1"/>
                  </a:solidFill>
                </a:rPr>
                <a:t> Error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5867400" y="3405664"/>
              <a:ext cx="1676400" cy="457200"/>
              <a:chOff x="2667000" y="2286000"/>
              <a:chExt cx="3505200" cy="762000"/>
            </a:xfrm>
            <a:solidFill>
              <a:schemeClr val="accent1">
                <a:lumMod val="40000"/>
                <a:lumOff val="60000"/>
              </a:schemeClr>
            </a:solidFill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419600" y="2286000"/>
                <a:ext cx="0" cy="38100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6670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44196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26670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61722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Arrow Connector 77"/>
            <p:cNvCxnSpPr/>
            <p:nvPr/>
          </p:nvCxnSpPr>
          <p:spPr>
            <a:xfrm rot="5400000">
              <a:off x="4799806" y="2132806"/>
              <a:ext cx="3048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191000" y="1600200"/>
              <a:ext cx="15240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Categories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>
                <a:latin typeface="Century" pitchFamily="18" charset="0"/>
              </a:rPr>
              <a:t>Checked exceptions</a:t>
            </a:r>
          </a:p>
          <a:p>
            <a:pPr lvl="1"/>
            <a:r>
              <a:rPr lang="en-IN" sz="2400" dirty="0">
                <a:latin typeface="Century" pitchFamily="18" charset="0"/>
              </a:rPr>
              <a:t>Typically a user error or a problem</a:t>
            </a:r>
          </a:p>
          <a:p>
            <a:pPr lvl="2"/>
            <a:r>
              <a:rPr lang="en-IN" sz="2000" dirty="0">
                <a:latin typeface="Century" pitchFamily="18" charset="0"/>
              </a:rPr>
              <a:t>Desired file is not found</a:t>
            </a:r>
          </a:p>
          <a:p>
            <a:pPr lvl="1"/>
            <a:r>
              <a:rPr lang="en-IN" dirty="0">
                <a:latin typeface="Century" pitchFamily="18" charset="0"/>
              </a:rPr>
              <a:t>Cannot be ignored at the time of compilation</a:t>
            </a:r>
          </a:p>
          <a:p>
            <a:r>
              <a:rPr lang="en-IN" sz="2800" dirty="0">
                <a:latin typeface="Century" pitchFamily="18" charset="0"/>
              </a:rPr>
              <a:t>Runtime (Unchecked) exceptions</a:t>
            </a:r>
          </a:p>
          <a:p>
            <a:pPr lvl="1"/>
            <a:r>
              <a:rPr lang="en-IN" sz="2400" dirty="0">
                <a:latin typeface="Century" pitchFamily="18" charset="0"/>
              </a:rPr>
              <a:t>Exception that probably could have been avoided by the programmer</a:t>
            </a:r>
          </a:p>
          <a:p>
            <a:pPr lvl="1"/>
            <a:r>
              <a:rPr lang="en-IN" sz="2400" dirty="0">
                <a:latin typeface="Century" pitchFamily="18" charset="0"/>
              </a:rPr>
              <a:t>Ignored at the time of compilation</a:t>
            </a:r>
          </a:p>
          <a:p>
            <a:r>
              <a:rPr lang="en-IN" sz="2800" dirty="0">
                <a:latin typeface="Century" pitchFamily="18" charset="0"/>
              </a:rPr>
              <a:t>Errors</a:t>
            </a:r>
          </a:p>
          <a:p>
            <a:pPr lvl="1"/>
            <a:r>
              <a:rPr lang="en-IN" dirty="0">
                <a:latin typeface="Century" pitchFamily="18" charset="0"/>
              </a:rPr>
              <a:t>Problems that arise beyond the control</a:t>
            </a:r>
          </a:p>
          <a:p>
            <a:pPr lvl="1"/>
            <a:r>
              <a:rPr lang="en-IN" dirty="0">
                <a:latin typeface="Century" pitchFamily="18" charset="0"/>
              </a:rPr>
              <a:t>Typically ignored in code</a:t>
            </a:r>
          </a:p>
          <a:p>
            <a:pPr lvl="2"/>
            <a:r>
              <a:rPr lang="en-IN" dirty="0">
                <a:latin typeface="Century" pitchFamily="18" charset="0"/>
              </a:rPr>
              <a:t>Programmer can rarely do anything about an error</a:t>
            </a:r>
          </a:p>
          <a:p>
            <a:pPr lvl="2"/>
            <a:r>
              <a:rPr lang="en-IN" dirty="0">
                <a:latin typeface="Century" pitchFamily="18" charset="0"/>
              </a:rPr>
              <a:t>Stack overflow occurrence is an error</a:t>
            </a:r>
          </a:p>
          <a:p>
            <a:pPr lvl="1"/>
            <a:r>
              <a:rPr lang="en-IN" dirty="0">
                <a:latin typeface="Century" pitchFamily="18" charset="0"/>
              </a:rPr>
              <a:t>Ignored at the time of compilation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Tools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entury" pitchFamily="18" charset="0"/>
              </a:rPr>
              <a:t>try: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Used to define a block of code which  is expected to </a:t>
            </a:r>
            <a:r>
              <a:rPr lang="en-GB">
                <a:solidFill>
                  <a:srgbClr val="000000"/>
                </a:solidFill>
                <a:latin typeface="Century" pitchFamily="18" charset="0"/>
              </a:rPr>
              <a:t>have problem</a:t>
            </a:r>
            <a:endParaRPr lang="en-GB" dirty="0">
              <a:solidFill>
                <a:srgbClr val="000000"/>
              </a:solidFill>
              <a:latin typeface="Century" pitchFamily="18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Must have either </a:t>
            </a:r>
            <a:r>
              <a:rPr lang="en-GB" b="1" dirty="0">
                <a:solidFill>
                  <a:srgbClr val="000000"/>
                </a:solidFill>
                <a:latin typeface="Century" pitchFamily="18" charset="0"/>
              </a:rPr>
              <a:t>catch </a:t>
            </a:r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or </a:t>
            </a:r>
            <a:r>
              <a:rPr lang="en-GB" b="1" dirty="0">
                <a:solidFill>
                  <a:srgbClr val="000000"/>
                </a:solidFill>
                <a:latin typeface="Century" pitchFamily="18" charset="0"/>
              </a:rPr>
              <a:t>finally</a:t>
            </a:r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 after it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Block is called “</a:t>
            </a:r>
            <a:r>
              <a:rPr lang="en-GB" b="1" i="1" dirty="0">
                <a:solidFill>
                  <a:srgbClr val="000000"/>
                </a:solidFill>
                <a:latin typeface="Century" pitchFamily="18" charset="0"/>
              </a:rPr>
              <a:t>Guarded region</a:t>
            </a:r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”</a:t>
            </a:r>
          </a:p>
          <a:p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catch: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Must be immediately after </a:t>
            </a:r>
            <a:r>
              <a:rPr lang="en-GB" b="1" dirty="0">
                <a:solidFill>
                  <a:srgbClr val="000000"/>
                </a:solidFill>
                <a:latin typeface="Century" pitchFamily="18" charset="0"/>
              </a:rPr>
              <a:t>try</a:t>
            </a:r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 block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What to do in case the exception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ignored when no exception occurs</a:t>
            </a:r>
          </a:p>
          <a:p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finally: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Must be immediately after </a:t>
            </a:r>
            <a:r>
              <a:rPr lang="en-GB" b="1" dirty="0">
                <a:solidFill>
                  <a:srgbClr val="000000"/>
                </a:solidFill>
                <a:latin typeface="Century" pitchFamily="18" charset="0"/>
              </a:rPr>
              <a:t>try</a:t>
            </a:r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 or </a:t>
            </a:r>
            <a:r>
              <a:rPr lang="en-GB" b="1" dirty="0">
                <a:solidFill>
                  <a:srgbClr val="000000"/>
                </a:solidFill>
                <a:latin typeface="Century" pitchFamily="18" charset="0"/>
              </a:rPr>
              <a:t>catch</a:t>
            </a:r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 block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Ensures to be executed after the try block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No matter exception was thrown or not</a:t>
            </a:r>
            <a:endParaRPr lang="en-IN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Tools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throw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Used to throw an exception explicitly</a:t>
            </a:r>
          </a:p>
          <a:p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throws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always used with method declaration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Exception is passed an exception to the calling point</a:t>
            </a:r>
          </a:p>
          <a:p>
            <a:pPr lvl="2"/>
            <a:r>
              <a:rPr lang="en-GB" u="sng" dirty="0">
                <a:solidFill>
                  <a:srgbClr val="000000"/>
                </a:solidFill>
                <a:latin typeface="Arial" charset="0"/>
              </a:rPr>
              <a:t>THROW EARLY CATCH LATER</a:t>
            </a:r>
            <a:endParaRPr lang="en-IN" u="sng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524000"/>
            <a:ext cx="6781800" cy="2911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hangingPunct="0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solidFill>
                  <a:srgbClr val="C00000"/>
                </a:solidFill>
                <a:latin typeface="Century" pitchFamily="18" charset="0"/>
              </a:rPr>
              <a:t>try</a:t>
            </a:r>
          </a:p>
          <a:p>
            <a:pPr hangingPunct="0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latin typeface="Century" pitchFamily="18" charset="0"/>
              </a:rPr>
              <a:t>{</a:t>
            </a:r>
            <a:br>
              <a:rPr lang="en-GB" sz="2000" dirty="0">
                <a:latin typeface="Century" pitchFamily="18" charset="0"/>
              </a:rPr>
            </a:br>
            <a:r>
              <a:rPr lang="en-GB" sz="2000" dirty="0">
                <a:latin typeface="Century" pitchFamily="18" charset="0"/>
              </a:rPr>
              <a:t>		</a:t>
            </a:r>
            <a:r>
              <a:rPr lang="en-GB" sz="2000" dirty="0">
                <a:solidFill>
                  <a:srgbClr val="0000FF"/>
                </a:solidFill>
                <a:latin typeface="Century" pitchFamily="18" charset="0"/>
              </a:rPr>
              <a:t>// code that might cause some kind of exception</a:t>
            </a:r>
          </a:p>
          <a:p>
            <a:pPr hangingPunct="0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latin typeface="Century" pitchFamily="18" charset="0"/>
              </a:rPr>
              <a:t>}</a:t>
            </a:r>
          </a:p>
          <a:p>
            <a:pPr hangingPunct="0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C00000"/>
                </a:solidFill>
                <a:latin typeface="Century" pitchFamily="18" charset="0"/>
              </a:rPr>
              <a:t>catch</a:t>
            </a:r>
            <a:r>
              <a:rPr lang="en-GB" sz="2000">
                <a:latin typeface="Century" pitchFamily="18" charset="0"/>
              </a:rPr>
              <a:t>(Exception </a:t>
            </a:r>
            <a:r>
              <a:rPr lang="en-GB" sz="2000" dirty="0" err="1">
                <a:latin typeface="Century" pitchFamily="18" charset="0"/>
              </a:rPr>
              <a:t>ee</a:t>
            </a:r>
            <a:r>
              <a:rPr lang="en-GB" sz="2000" dirty="0">
                <a:latin typeface="Century" pitchFamily="18" charset="0"/>
              </a:rPr>
              <a:t>)</a:t>
            </a:r>
          </a:p>
          <a:p>
            <a:pPr hangingPunct="0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latin typeface="Century" pitchFamily="18" charset="0"/>
              </a:rPr>
              <a:t>{</a:t>
            </a:r>
          </a:p>
          <a:p>
            <a:pPr hangingPunct="0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latin typeface="Century" pitchFamily="18" charset="0"/>
              </a:rPr>
              <a:t>		</a:t>
            </a:r>
            <a:r>
              <a:rPr lang="en-GB" sz="2000" dirty="0">
                <a:solidFill>
                  <a:srgbClr val="0000FF"/>
                </a:solidFill>
                <a:latin typeface="Century" pitchFamily="18" charset="0"/>
              </a:rPr>
              <a:t>//code that handles the exception</a:t>
            </a:r>
          </a:p>
          <a:p>
            <a:pPr hangingPunct="0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latin typeface="Century" pitchFamily="18" charset="0"/>
              </a:rPr>
              <a:t>}</a:t>
            </a:r>
          </a:p>
          <a:p>
            <a:endParaRPr lang="en-US" sz="2000" dirty="0">
              <a:latin typeface="Century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0" y="4648200"/>
            <a:ext cx="6553200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try</a:t>
            </a:r>
            <a:r>
              <a:rPr lang="en-US" sz="2000" dirty="0">
                <a:latin typeface="Century" pitchFamily="18" charset="0"/>
              </a:rPr>
              <a:t>{</a:t>
            </a:r>
          </a:p>
          <a:p>
            <a:r>
              <a:rPr lang="en-US" sz="2000" dirty="0">
                <a:latin typeface="Century" pitchFamily="18" charset="0"/>
              </a:rPr>
              <a:t>	</a:t>
            </a:r>
            <a:r>
              <a:rPr lang="en-US" sz="2000" dirty="0" err="1">
                <a:latin typeface="Century" pitchFamily="18" charset="0"/>
              </a:rPr>
              <a:t>int</a:t>
            </a:r>
            <a:r>
              <a:rPr lang="en-US" sz="2000" dirty="0">
                <a:latin typeface="Century" pitchFamily="18" charset="0"/>
              </a:rPr>
              <a:t> a = 5/0;</a:t>
            </a:r>
          </a:p>
          <a:p>
            <a:r>
              <a:rPr lang="en-US" sz="2000" dirty="0">
                <a:latin typeface="Century" pitchFamily="18" charset="0"/>
              </a:rPr>
              <a:t>}</a:t>
            </a:r>
          </a:p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catch </a:t>
            </a:r>
            <a:r>
              <a:rPr lang="en-US" sz="2000" dirty="0">
                <a:latin typeface="Century" pitchFamily="18" charset="0"/>
              </a:rPr>
              <a:t>(Exception </a:t>
            </a:r>
            <a:r>
              <a:rPr lang="en-US" sz="2000" dirty="0" err="1">
                <a:latin typeface="Century" pitchFamily="18" charset="0"/>
              </a:rPr>
              <a:t>ee</a:t>
            </a:r>
            <a:r>
              <a:rPr lang="en-US" sz="2000" dirty="0">
                <a:latin typeface="Century" pitchFamily="18" charset="0"/>
              </a:rPr>
              <a:t>){</a:t>
            </a:r>
          </a:p>
          <a:p>
            <a:r>
              <a:rPr lang="en-US" sz="2000" dirty="0">
                <a:latin typeface="Century" pitchFamily="18" charset="0"/>
              </a:rPr>
              <a:t>	</a:t>
            </a:r>
            <a:r>
              <a:rPr lang="en-US" sz="2000" dirty="0" err="1">
                <a:latin typeface="Century" pitchFamily="18" charset="0"/>
              </a:rPr>
              <a:t>System.out.println</a:t>
            </a:r>
            <a:r>
              <a:rPr lang="en-US" sz="2000" dirty="0">
                <a:latin typeface="Century" pitchFamily="18" charset="0"/>
              </a:rPr>
              <a:t>("Exception </a:t>
            </a:r>
            <a:r>
              <a:rPr lang="en-US" sz="2000" dirty="0" err="1">
                <a:latin typeface="Century" pitchFamily="18" charset="0"/>
              </a:rPr>
              <a:t>occured</a:t>
            </a:r>
            <a:r>
              <a:rPr lang="en-US" sz="2000" dirty="0">
                <a:latin typeface="Century" pitchFamily="18" charset="0"/>
              </a:rPr>
              <a:t>: "+</a:t>
            </a:r>
            <a:r>
              <a:rPr lang="en-US" sz="2000" dirty="0" err="1">
                <a:latin typeface="Century" pitchFamily="18" charset="0"/>
              </a:rPr>
              <a:t>ee</a:t>
            </a:r>
            <a:r>
              <a:rPr lang="en-US" sz="2000" dirty="0">
                <a:latin typeface="Century" pitchFamily="18" charset="0"/>
              </a:rPr>
              <a:t>);</a:t>
            </a:r>
          </a:p>
          <a:p>
            <a:r>
              <a:rPr lang="en-US" sz="2000" dirty="0">
                <a:latin typeface="Century" pitchFamily="18" charset="0"/>
              </a:rPr>
              <a:t>}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-1143000" y="3352800"/>
            <a:ext cx="39624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219200" y="4953000"/>
            <a:ext cx="1219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5726668"/>
            <a:ext cx="19050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entury" pitchFamily="18" charset="0"/>
              </a:rPr>
              <a:t>Guarded region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1426</Words>
  <Application>Microsoft Office PowerPoint</Application>
  <PresentationFormat>On-screen Show (4:3)</PresentationFormat>
  <Paragraphs>349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</vt:lpstr>
      <vt:lpstr>StarSymbol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Techknow_User1</dc:creator>
  <cp:lastModifiedBy>Arun Kumar</cp:lastModifiedBy>
  <cp:revision>1046</cp:revision>
  <dcterms:created xsi:type="dcterms:W3CDTF">2006-08-16T00:00:00Z</dcterms:created>
  <dcterms:modified xsi:type="dcterms:W3CDTF">2021-03-02T11:47:48Z</dcterms:modified>
</cp:coreProperties>
</file>