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75" r:id="rId2"/>
    <p:sldId id="276" r:id="rId3"/>
    <p:sldId id="277" r:id="rId4"/>
    <p:sldId id="278" r:id="rId5"/>
    <p:sldId id="279" r:id="rId6"/>
    <p:sldId id="280" r:id="rId7"/>
    <p:sldId id="282" r:id="rId8"/>
    <p:sldId id="281" r:id="rId9"/>
    <p:sldId id="283" r:id="rId10"/>
    <p:sldId id="28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1FF5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3" autoAdjust="0"/>
    <p:restoredTop sz="94624" autoAdjust="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CF632-8D64-4B89-92B7-C9B7E1571B95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81F33-6625-4B5D-AC2C-82A1C5BC7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37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EFB2D-45F4-4868-B01E-978094D55B77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6D89-619E-4629-853D-365856F2D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19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6A74-CE0C-4F30-A10E-8B3D3B4A2177}" type="datetime1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Mvc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F9B2-3BD2-4C6B-8231-569355C57F34}" type="datetime1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Mvc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19DB-00FD-4E59-8417-75A7277B0163}" type="datetime1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Mvc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14BC-04AA-4FD7-B137-81155E78A2AD}" type="datetime1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Mvc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90C8-7015-47FA-BA31-7AA5A89186C4}" type="datetime1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Mvc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E335-9050-4206-AC65-934BE165855B}" type="datetime1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Mvc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3F1B-327C-4303-973F-1F220E7B8FAE}" type="datetime1">
              <a:rPr lang="en-US" smtClean="0"/>
              <a:pPr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Mvc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B33D-969B-40AA-9AD9-CFD50C56EF30}" type="datetime1">
              <a:rPr lang="en-US" smtClean="0"/>
              <a:pPr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Mvc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AA49-5005-4223-B266-4D234F3121B6}" type="datetime1">
              <a:rPr lang="en-US" smtClean="0"/>
              <a:pPr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B004-BED0-48E0-B72A-51FA8C56C81A}" type="datetime1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Mvc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DC82-A9AE-4416-AD57-3D496519DA61}" type="datetime1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Mvc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4A752-B721-48FF-9D0A-9C5647A84E96}" type="datetime1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Spring Mvc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A114A-9F20-4502-B2C7-83AABDB10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ctrTitle"/>
          </p:nvPr>
        </p:nvSpPr>
        <p:spPr>
          <a:xfrm>
            <a:off x="0" y="2971800"/>
            <a:ext cx="9144000" cy="16002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Spring MVC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Spring MVC Web App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6A114A-9F20-4502-B2C7-83AABDB1021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05000" y="1600200"/>
            <a:ext cx="7086600" cy="502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2133600" y="3505200"/>
            <a:ext cx="2057400" cy="1066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entury" pitchFamily="18" charset="0"/>
              </a:rPr>
              <a:t>Front</a:t>
            </a:r>
          </a:p>
          <a:p>
            <a:pPr algn="ctr"/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entury" pitchFamily="18" charset="0"/>
              </a:rPr>
              <a:t>Controller</a:t>
            </a:r>
            <a:endParaRPr lang="en-IN" sz="2800" dirty="0">
              <a:solidFill>
                <a:schemeClr val="accent3">
                  <a:lumMod val="50000"/>
                </a:schemeClr>
              </a:solidFill>
              <a:latin typeface="Century" pitchFamily="18" charset="0"/>
            </a:endParaRPr>
          </a:p>
        </p:txBody>
      </p:sp>
      <p:pic>
        <p:nvPicPr>
          <p:cNvPr id="9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0" y="3505200"/>
            <a:ext cx="1252118" cy="123305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ight Arrow 9"/>
          <p:cNvSpPr/>
          <p:nvPr/>
        </p:nvSpPr>
        <p:spPr>
          <a:xfrm>
            <a:off x="1295400" y="3810000"/>
            <a:ext cx="609600" cy="228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Left Arrow 10"/>
          <p:cNvSpPr/>
          <p:nvPr/>
        </p:nvSpPr>
        <p:spPr>
          <a:xfrm rot="5400000">
            <a:off x="2762250" y="3067050"/>
            <a:ext cx="457200" cy="266700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-76200" y="3045023"/>
            <a:ext cx="2133600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www.webSite/WebPage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86000" y="1828800"/>
            <a:ext cx="1828800" cy="1066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entury" pitchFamily="18" charset="0"/>
              </a:rPr>
              <a:t>Handler</a:t>
            </a:r>
            <a:r>
              <a:rPr lang="en-IN" sz="2000" dirty="0">
                <a:latin typeface="Century" pitchFamily="18" charset="0"/>
              </a:rPr>
              <a:t> Mapping</a:t>
            </a:r>
            <a:endParaRPr lang="en-US" sz="2000" dirty="0">
              <a:latin typeface="Century" pitchFamily="18" charset="0"/>
            </a:endParaRPr>
          </a:p>
        </p:txBody>
      </p:sp>
      <p:sp>
        <p:nvSpPr>
          <p:cNvPr id="14" name="Left Arrow 13"/>
          <p:cNvSpPr/>
          <p:nvPr/>
        </p:nvSpPr>
        <p:spPr>
          <a:xfrm rot="16200000">
            <a:off x="3067050" y="3067050"/>
            <a:ext cx="457200" cy="266700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6477000" y="3505200"/>
            <a:ext cx="1981200" cy="10668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entury" pitchFamily="18" charset="0"/>
              </a:rPr>
              <a:t>Data</a:t>
            </a:r>
            <a:r>
              <a:rPr lang="en-IN" sz="2000" dirty="0">
                <a:latin typeface="Century" pitchFamily="18" charset="0"/>
              </a:rPr>
              <a:t> Generator</a:t>
            </a:r>
            <a:endParaRPr lang="en-US" sz="2000" dirty="0">
              <a:latin typeface="Century" pitchFamily="18" charset="0"/>
            </a:endParaRPr>
          </a:p>
        </p:txBody>
      </p:sp>
      <p:sp>
        <p:nvSpPr>
          <p:cNvPr id="16" name="Left Arrow 15"/>
          <p:cNvSpPr/>
          <p:nvPr/>
        </p:nvSpPr>
        <p:spPr>
          <a:xfrm rot="10800000">
            <a:off x="4267201" y="3733800"/>
            <a:ext cx="2133599" cy="30480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Left Arrow 16"/>
          <p:cNvSpPr/>
          <p:nvPr/>
        </p:nvSpPr>
        <p:spPr>
          <a:xfrm>
            <a:off x="4267202" y="4114799"/>
            <a:ext cx="2133599" cy="30480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Left-Right Arrow 17"/>
          <p:cNvSpPr/>
          <p:nvPr/>
        </p:nvSpPr>
        <p:spPr>
          <a:xfrm>
            <a:off x="8305800" y="3810000"/>
            <a:ext cx="762000" cy="533400"/>
          </a:xfrm>
          <a:prstGeom prst="leftRight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00600" y="4419600"/>
            <a:ext cx="16764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entury" pitchFamily="18" charset="0"/>
              </a:rPr>
              <a:t>JavaObject</a:t>
            </a:r>
            <a:r>
              <a:rPr lang="en-US" dirty="0">
                <a:latin typeface="Century" pitchFamily="18" charset="0"/>
              </a:rPr>
              <a:t> holding Data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724400" y="5486400"/>
            <a:ext cx="1752600" cy="9144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View</a:t>
            </a: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 Resolver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entury" pitchFamily="18" charset="0"/>
            </a:endParaRPr>
          </a:p>
        </p:txBody>
      </p:sp>
      <p:sp>
        <p:nvSpPr>
          <p:cNvPr id="22" name="Left Arrow 21"/>
          <p:cNvSpPr/>
          <p:nvPr/>
        </p:nvSpPr>
        <p:spPr>
          <a:xfrm rot="13228148">
            <a:off x="3900581" y="4915010"/>
            <a:ext cx="1269615" cy="370475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Left Arrow 22"/>
          <p:cNvSpPr/>
          <p:nvPr/>
        </p:nvSpPr>
        <p:spPr>
          <a:xfrm rot="2487591">
            <a:off x="3456704" y="4977781"/>
            <a:ext cx="1392392" cy="380479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2209800" y="5486400"/>
            <a:ext cx="18288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Final</a:t>
            </a:r>
            <a:r>
              <a:rPr lang="en-IN" sz="2000" dirty="0">
                <a:solidFill>
                  <a:schemeClr val="tx1"/>
                </a:solidFill>
                <a:latin typeface="Century" pitchFamily="18" charset="0"/>
              </a:rPr>
              <a:t> Response</a:t>
            </a:r>
            <a:endParaRPr lang="en-US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25" name="Left Arrow 24"/>
          <p:cNvSpPr/>
          <p:nvPr/>
        </p:nvSpPr>
        <p:spPr>
          <a:xfrm rot="16200000">
            <a:off x="2914650" y="4895850"/>
            <a:ext cx="762000" cy="266700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Left Arrow 25"/>
          <p:cNvSpPr/>
          <p:nvPr/>
        </p:nvSpPr>
        <p:spPr>
          <a:xfrm rot="5400000">
            <a:off x="2571750" y="4895850"/>
            <a:ext cx="762000" cy="266700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 rot="10800000">
            <a:off x="1295400" y="4038600"/>
            <a:ext cx="762000" cy="3810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/>
          <p:cNvSpPr/>
          <p:nvPr/>
        </p:nvSpPr>
        <p:spPr>
          <a:xfrm>
            <a:off x="2209800" y="5486400"/>
            <a:ext cx="1828800" cy="9144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" pitchFamily="18" charset="0"/>
              </a:rPr>
              <a:t>View</a:t>
            </a:r>
          </a:p>
        </p:txBody>
      </p:sp>
      <p:sp>
        <p:nvSpPr>
          <p:cNvPr id="29" name="Oval 28"/>
          <p:cNvSpPr/>
          <p:nvPr/>
        </p:nvSpPr>
        <p:spPr>
          <a:xfrm>
            <a:off x="6477000" y="3505200"/>
            <a:ext cx="1981200" cy="10668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entury" pitchFamily="18" charset="0"/>
              </a:rPr>
              <a:t>Controller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133600" y="3505200"/>
            <a:ext cx="2057400" cy="1066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" pitchFamily="18" charset="0"/>
              </a:rPr>
              <a:t>Dispatcher </a:t>
            </a:r>
            <a:r>
              <a:rPr lang="en-US" sz="2400" dirty="0" err="1">
                <a:solidFill>
                  <a:schemeClr val="bg1"/>
                </a:solidFill>
                <a:latin typeface="Century" pitchFamily="18" charset="0"/>
              </a:rPr>
              <a:t>Servlet</a:t>
            </a:r>
            <a:endParaRPr lang="en-IN" sz="24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29000" y="1295400"/>
            <a:ext cx="556260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Century" pitchFamily="18" charset="0"/>
              </a:rPr>
              <a:t>Scans the URL and tell the exact address of the Guy who can generate the data for this web page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72200" y="2895600"/>
            <a:ext cx="2819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Century" pitchFamily="18" charset="0"/>
              </a:rPr>
              <a:t>Prepares data, creates a Java object to hold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1">
                    <a:lumMod val="75000"/>
                  </a:schemeClr>
                </a:solidFill>
              </a:rPr>
              <a:t>WebApplication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19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entury" pitchFamily="18" charset="0"/>
              </a:rPr>
              <a:t>Client requests for the URL</a:t>
            </a:r>
          </a:p>
          <a:p>
            <a:r>
              <a:rPr lang="en-US" dirty="0">
                <a:latin typeface="Century" pitchFamily="18" charset="0"/>
              </a:rPr>
              <a:t>Particular </a:t>
            </a:r>
            <a:r>
              <a:rPr lang="en-US" dirty="0" err="1">
                <a:latin typeface="Century" pitchFamily="18" charset="0"/>
              </a:rPr>
              <a:t>servlet</a:t>
            </a:r>
            <a:r>
              <a:rPr lang="en-US" dirty="0">
                <a:latin typeface="Century" pitchFamily="18" charset="0"/>
              </a:rPr>
              <a:t> is mapped and response generated</a:t>
            </a:r>
          </a:p>
          <a:p>
            <a:r>
              <a:rPr lang="en-US" dirty="0">
                <a:latin typeface="Century" pitchFamily="18" charset="0"/>
              </a:rPr>
              <a:t>Response is sent to the client</a:t>
            </a:r>
          </a:p>
          <a:p>
            <a:endParaRPr lang="en-IN" dirty="0">
              <a:latin typeface="Century" pitchFamily="18" charset="0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6A114A-9F20-4502-B2C7-83AABDB1021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8547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28600" y="3719946"/>
            <a:ext cx="1252118" cy="123305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ounded Rectangle 8"/>
          <p:cNvSpPr/>
          <p:nvPr/>
        </p:nvSpPr>
        <p:spPr>
          <a:xfrm>
            <a:off x="3657600" y="3886200"/>
            <a:ext cx="3962400" cy="2133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943600" y="3962400"/>
            <a:ext cx="1371600" cy="609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rial Black" pitchFamily="34" charset="0"/>
              </a:rPr>
              <a:t>Servlet</a:t>
            </a:r>
            <a:endParaRPr lang="en-IN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43600" y="4648200"/>
            <a:ext cx="1371600" cy="609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rial Black" pitchFamily="34" charset="0"/>
              </a:rPr>
              <a:t>Servlet</a:t>
            </a:r>
            <a:endParaRPr lang="en-IN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43600" y="5334000"/>
            <a:ext cx="1371600" cy="609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rial Black" pitchFamily="34" charset="0"/>
              </a:rPr>
              <a:t>Servlet</a:t>
            </a:r>
            <a:endParaRPr lang="en-IN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8077200" y="4038600"/>
            <a:ext cx="914400" cy="457200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 Black" pitchFamily="34" charset="0"/>
              </a:rPr>
              <a:t>DB</a:t>
            </a:r>
            <a:endParaRPr lang="en-IN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14" name="Flowchart: Punched Tape 13"/>
          <p:cNvSpPr/>
          <p:nvPr/>
        </p:nvSpPr>
        <p:spPr>
          <a:xfrm>
            <a:off x="8077200" y="5334000"/>
            <a:ext cx="914400" cy="457200"/>
          </a:xfrm>
          <a:prstGeom prst="flowChartPunchedTape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 Black" pitchFamily="34" charset="0"/>
              </a:rPr>
              <a:t>POJO</a:t>
            </a:r>
            <a:endParaRPr lang="en-IN" dirty="0">
              <a:solidFill>
                <a:srgbClr val="FFFF00"/>
              </a:solidFill>
              <a:latin typeface="Arial Black" pitchFamily="34" charset="0"/>
            </a:endParaRPr>
          </a:p>
        </p:txBody>
      </p:sp>
      <p:pic>
        <p:nvPicPr>
          <p:cNvPr id="108548" name="Picture 4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4953000"/>
            <a:ext cx="1226754" cy="1164336"/>
          </a:xfrm>
          <a:prstGeom prst="rect">
            <a:avLst/>
          </a:prstGeom>
          <a:noFill/>
        </p:spPr>
      </p:pic>
      <p:sp>
        <p:nvSpPr>
          <p:cNvPr id="22" name="Left-Right Arrow 21"/>
          <p:cNvSpPr/>
          <p:nvPr/>
        </p:nvSpPr>
        <p:spPr>
          <a:xfrm>
            <a:off x="7391400" y="4114800"/>
            <a:ext cx="609600" cy="304800"/>
          </a:xfrm>
          <a:prstGeom prst="leftRigh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Left-Right Arrow 22"/>
          <p:cNvSpPr/>
          <p:nvPr/>
        </p:nvSpPr>
        <p:spPr>
          <a:xfrm>
            <a:off x="7391400" y="5486400"/>
            <a:ext cx="609600" cy="304800"/>
          </a:xfrm>
          <a:prstGeom prst="leftRigh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ight Arrow 23"/>
          <p:cNvSpPr/>
          <p:nvPr/>
        </p:nvSpPr>
        <p:spPr>
          <a:xfrm>
            <a:off x="1600200" y="4038600"/>
            <a:ext cx="1981200" cy="22860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ight Arrow 24"/>
          <p:cNvSpPr/>
          <p:nvPr/>
        </p:nvSpPr>
        <p:spPr>
          <a:xfrm>
            <a:off x="3886200" y="4038600"/>
            <a:ext cx="1981200" cy="22860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Left Arrow 25"/>
          <p:cNvSpPr/>
          <p:nvPr/>
        </p:nvSpPr>
        <p:spPr>
          <a:xfrm>
            <a:off x="1600200" y="4343400"/>
            <a:ext cx="1981200" cy="228600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Left Arrow 26"/>
          <p:cNvSpPr/>
          <p:nvPr/>
        </p:nvSpPr>
        <p:spPr>
          <a:xfrm>
            <a:off x="3886200" y="4343400"/>
            <a:ext cx="1981200" cy="228600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>
            <a:off x="1600200" y="5334000"/>
            <a:ext cx="1981200" cy="22860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>
            <a:off x="3886200" y="5334000"/>
            <a:ext cx="1981200" cy="22860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Left Arrow 29"/>
          <p:cNvSpPr/>
          <p:nvPr/>
        </p:nvSpPr>
        <p:spPr>
          <a:xfrm>
            <a:off x="1600200" y="5638800"/>
            <a:ext cx="1981200" cy="228600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Arrow 30"/>
          <p:cNvSpPr/>
          <p:nvPr/>
        </p:nvSpPr>
        <p:spPr>
          <a:xfrm>
            <a:off x="3886200" y="5638800"/>
            <a:ext cx="1981200" cy="228600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886200" y="3500735"/>
            <a:ext cx="3657600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" pitchFamily="18" charset="0"/>
              </a:rPr>
              <a:t>Application</a:t>
            </a:r>
            <a:endParaRPr lang="en-IN" sz="2400" dirty="0">
              <a:latin typeface="Century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00200" y="3776246"/>
            <a:ext cx="1905000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" pitchFamily="18" charset="0"/>
              </a:rPr>
              <a:t>request</a:t>
            </a:r>
            <a:endParaRPr lang="en-IN" sz="1600" dirty="0">
              <a:latin typeface="Century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00200" y="5071646"/>
            <a:ext cx="1905000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" pitchFamily="18" charset="0"/>
              </a:rPr>
              <a:t>request</a:t>
            </a:r>
            <a:endParaRPr lang="en-IN" sz="1600" dirty="0">
              <a:latin typeface="Century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76400" y="4419600"/>
            <a:ext cx="1905000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" pitchFamily="18" charset="0"/>
              </a:rPr>
              <a:t>response</a:t>
            </a:r>
            <a:endParaRPr lang="en-IN" sz="1600" dirty="0">
              <a:latin typeface="Century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76400" y="5681246"/>
            <a:ext cx="1905000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" pitchFamily="18" charset="0"/>
              </a:rPr>
              <a:t>response</a:t>
            </a:r>
            <a:endParaRPr lang="en-IN" sz="1600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4" grpId="0"/>
      <p:bldP spid="35" grpId="0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JSP </a:t>
            </a:r>
            <a:r>
              <a:rPr lang="en-US" sz="5400" dirty="0" err="1">
                <a:solidFill>
                  <a:schemeClr val="accent1">
                    <a:lumMod val="75000"/>
                  </a:schemeClr>
                </a:solidFill>
              </a:rPr>
              <a:t>WebApplication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19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entury" pitchFamily="18" charset="0"/>
              </a:rPr>
              <a:t>Client requests for the URL</a:t>
            </a:r>
          </a:p>
          <a:p>
            <a:r>
              <a:rPr lang="en-US" dirty="0">
                <a:latin typeface="Century" pitchFamily="18" charset="0"/>
              </a:rPr>
              <a:t>Particular JSP is mapped and response generated after processing the request</a:t>
            </a:r>
          </a:p>
          <a:p>
            <a:r>
              <a:rPr lang="en-US" dirty="0">
                <a:latin typeface="Century" pitchFamily="18" charset="0"/>
              </a:rPr>
              <a:t>Response with the data is sent to the client</a:t>
            </a:r>
          </a:p>
          <a:p>
            <a:endParaRPr lang="en-IN" dirty="0">
              <a:latin typeface="Century" pitchFamily="18" charset="0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6A114A-9F20-4502-B2C7-83AABDB1021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8547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28600" y="3719946"/>
            <a:ext cx="1252118" cy="123305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ounded Rectangle 8"/>
          <p:cNvSpPr/>
          <p:nvPr/>
        </p:nvSpPr>
        <p:spPr>
          <a:xfrm>
            <a:off x="3657600" y="3886200"/>
            <a:ext cx="3962400" cy="2133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943600" y="3962400"/>
            <a:ext cx="1371600" cy="609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 Black" pitchFamily="34" charset="0"/>
              </a:rPr>
              <a:t>JSP</a:t>
            </a:r>
            <a:endParaRPr lang="en-IN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43600" y="4648200"/>
            <a:ext cx="1371600" cy="609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 Black" pitchFamily="34" charset="0"/>
              </a:rPr>
              <a:t>JSP</a:t>
            </a:r>
            <a:endParaRPr lang="en-IN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43600" y="5334000"/>
            <a:ext cx="1371600" cy="609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 Black" pitchFamily="34" charset="0"/>
              </a:rPr>
              <a:t>JSP</a:t>
            </a:r>
            <a:endParaRPr lang="en-IN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8077200" y="4038600"/>
            <a:ext cx="914400" cy="457200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 Black" pitchFamily="34" charset="0"/>
              </a:rPr>
              <a:t>DB</a:t>
            </a:r>
            <a:endParaRPr lang="en-IN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14" name="Flowchart: Punched Tape 13"/>
          <p:cNvSpPr/>
          <p:nvPr/>
        </p:nvSpPr>
        <p:spPr>
          <a:xfrm>
            <a:off x="8077200" y="5334000"/>
            <a:ext cx="914400" cy="457200"/>
          </a:xfrm>
          <a:prstGeom prst="flowChartPunchedTape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 Black" pitchFamily="34" charset="0"/>
              </a:rPr>
              <a:t>POJO</a:t>
            </a:r>
            <a:endParaRPr lang="en-IN" dirty="0">
              <a:solidFill>
                <a:srgbClr val="FFFF00"/>
              </a:solidFill>
              <a:latin typeface="Arial Black" pitchFamily="34" charset="0"/>
            </a:endParaRPr>
          </a:p>
        </p:txBody>
      </p:sp>
      <p:pic>
        <p:nvPicPr>
          <p:cNvPr id="108548" name="Picture 4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4953000"/>
            <a:ext cx="1226754" cy="1164336"/>
          </a:xfrm>
          <a:prstGeom prst="rect">
            <a:avLst/>
          </a:prstGeom>
          <a:noFill/>
        </p:spPr>
      </p:pic>
      <p:sp>
        <p:nvSpPr>
          <p:cNvPr id="22" name="Left-Right Arrow 21"/>
          <p:cNvSpPr/>
          <p:nvPr/>
        </p:nvSpPr>
        <p:spPr>
          <a:xfrm>
            <a:off x="7391400" y="4114800"/>
            <a:ext cx="609600" cy="304800"/>
          </a:xfrm>
          <a:prstGeom prst="leftRigh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23" name="Left-Right Arrow 22"/>
          <p:cNvSpPr/>
          <p:nvPr/>
        </p:nvSpPr>
        <p:spPr>
          <a:xfrm>
            <a:off x="7391400" y="5486400"/>
            <a:ext cx="609600" cy="304800"/>
          </a:xfrm>
          <a:prstGeom prst="leftRigh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3886200" y="4038600"/>
            <a:ext cx="1981200" cy="22860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Left Arrow 26"/>
          <p:cNvSpPr/>
          <p:nvPr/>
        </p:nvSpPr>
        <p:spPr>
          <a:xfrm>
            <a:off x="3886200" y="4343400"/>
            <a:ext cx="1981200" cy="228600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>
            <a:off x="3886200" y="5334000"/>
            <a:ext cx="1981200" cy="22860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eft Arrow 30"/>
          <p:cNvSpPr/>
          <p:nvPr/>
        </p:nvSpPr>
        <p:spPr>
          <a:xfrm>
            <a:off x="3886200" y="5638800"/>
            <a:ext cx="1981200" cy="228600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886200" y="3500735"/>
            <a:ext cx="3657600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" pitchFamily="18" charset="0"/>
              </a:rPr>
              <a:t>Application</a:t>
            </a:r>
            <a:endParaRPr lang="en-IN" sz="2400" dirty="0">
              <a:latin typeface="Century" pitchFamily="18" charset="0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1600200" y="4038600"/>
            <a:ext cx="1981200" cy="22860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Left Arrow 34"/>
          <p:cNvSpPr/>
          <p:nvPr/>
        </p:nvSpPr>
        <p:spPr>
          <a:xfrm>
            <a:off x="1600200" y="4343400"/>
            <a:ext cx="1981200" cy="228600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Arrow 35"/>
          <p:cNvSpPr/>
          <p:nvPr/>
        </p:nvSpPr>
        <p:spPr>
          <a:xfrm>
            <a:off x="1600200" y="5334000"/>
            <a:ext cx="1981200" cy="22860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Left Arrow 36"/>
          <p:cNvSpPr/>
          <p:nvPr/>
        </p:nvSpPr>
        <p:spPr>
          <a:xfrm>
            <a:off x="1600200" y="5638800"/>
            <a:ext cx="1981200" cy="228600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1600200" y="3776246"/>
            <a:ext cx="1905000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" pitchFamily="18" charset="0"/>
              </a:rPr>
              <a:t>request</a:t>
            </a:r>
            <a:endParaRPr lang="en-IN" sz="1600" dirty="0">
              <a:latin typeface="Century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00200" y="5071646"/>
            <a:ext cx="1905000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" pitchFamily="18" charset="0"/>
              </a:rPr>
              <a:t>request</a:t>
            </a:r>
            <a:endParaRPr lang="en-IN" sz="1600" dirty="0">
              <a:latin typeface="Century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76400" y="4419600"/>
            <a:ext cx="1905000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" pitchFamily="18" charset="0"/>
              </a:rPr>
              <a:t>response</a:t>
            </a:r>
            <a:endParaRPr lang="en-IN" sz="1600" dirty="0">
              <a:latin typeface="Century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76400" y="5681246"/>
            <a:ext cx="1905000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" pitchFamily="18" charset="0"/>
              </a:rPr>
              <a:t>response</a:t>
            </a:r>
            <a:endParaRPr lang="en-IN" sz="1600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err="1">
                <a:solidFill>
                  <a:schemeClr val="accent1">
                    <a:lumMod val="75000"/>
                  </a:schemeClr>
                </a:solidFill>
              </a:rPr>
              <a:t>WebApplication</a:t>
            </a: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 ??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dirty="0">
                <a:latin typeface="Century" pitchFamily="18" charset="0"/>
              </a:rPr>
              <a:t>Developers found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/>
              <a:t>Spring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6A114A-9F20-4502-B2C7-83AABDB1021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743200" y="2209800"/>
            <a:ext cx="36576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" pitchFamily="18" charset="0"/>
              </a:rPr>
              <a:t>Both are not so good</a:t>
            </a:r>
            <a:endParaRPr lang="en-IN" sz="2800" dirty="0">
              <a:latin typeface="Century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04800" y="2971800"/>
            <a:ext cx="4191000" cy="17526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800600" y="2971800"/>
            <a:ext cx="4114800" cy="17526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00600" y="3657600"/>
            <a:ext cx="4157548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Java code embedded into HTML code</a:t>
            </a:r>
            <a:endParaRPr lang="en-IN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4800" y="3657600"/>
            <a:ext cx="4157549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HTML code embedded into Java code</a:t>
            </a:r>
            <a:endParaRPr lang="en-IN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4800" y="4719935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entury" pitchFamily="18" charset="0"/>
              </a:rPr>
              <a:t>Servlet</a:t>
            </a:r>
            <a:endParaRPr lang="en-IN" sz="2400" dirty="0">
              <a:latin typeface="Century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00600" y="4719935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" pitchFamily="18" charset="0"/>
              </a:rPr>
              <a:t>JSP</a:t>
            </a:r>
            <a:endParaRPr lang="en-IN" sz="2400" dirty="0">
              <a:latin typeface="Century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04800" y="3581400"/>
            <a:ext cx="1371600" cy="5334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ounded Rectangle 42"/>
          <p:cNvSpPr/>
          <p:nvPr/>
        </p:nvSpPr>
        <p:spPr>
          <a:xfrm>
            <a:off x="7543800" y="3581400"/>
            <a:ext cx="1371600" cy="5334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ounded Rectangle 43"/>
          <p:cNvSpPr/>
          <p:nvPr/>
        </p:nvSpPr>
        <p:spPr>
          <a:xfrm>
            <a:off x="3276600" y="3581400"/>
            <a:ext cx="1143000" cy="5334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ounded Rectangle 44"/>
          <p:cNvSpPr/>
          <p:nvPr/>
        </p:nvSpPr>
        <p:spPr>
          <a:xfrm>
            <a:off x="4876800" y="3581400"/>
            <a:ext cx="1143000" cy="5334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1676400" y="5257800"/>
            <a:ext cx="4648200" cy="12003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entury" pitchFamily="18" charset="0"/>
              </a:rPr>
              <a:t>Two responsibilities mixed together, and makes it difficult to work independently</a:t>
            </a:r>
            <a:endParaRPr lang="en-IN" sz="2400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7" grpId="0" animBg="1"/>
      <p:bldP spid="38" grpId="0" animBg="1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MVC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6A114A-9F20-4502-B2C7-83AABDB1021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133600" y="1676400"/>
            <a:ext cx="3200400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entury" pitchFamily="18" charset="0"/>
              </a:rPr>
              <a:t>MVC says we can overcome all such problems</a:t>
            </a:r>
            <a:endParaRPr lang="en-IN" sz="2800" dirty="0">
              <a:latin typeface="Century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33600" y="348609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" pitchFamily="18" charset="0"/>
              </a:rPr>
              <a:t>Separate out</a:t>
            </a:r>
            <a:endParaRPr lang="en-IN" sz="2000" dirty="0">
              <a:latin typeface="Century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400" y="4201180"/>
            <a:ext cx="3200400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" pitchFamily="18" charset="0"/>
              </a:rPr>
              <a:t>Presentation</a:t>
            </a:r>
            <a:endParaRPr lang="en-IN" sz="2800" dirty="0">
              <a:latin typeface="Century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14800" y="4201180"/>
            <a:ext cx="3200400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" pitchFamily="18" charset="0"/>
              </a:rPr>
              <a:t>Business Layer</a:t>
            </a:r>
            <a:endParaRPr lang="en-IN" sz="2800" dirty="0">
              <a:latin typeface="Century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0" y="5344180"/>
            <a:ext cx="2057400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" pitchFamily="18" charset="0"/>
              </a:rPr>
              <a:t>HTML</a:t>
            </a:r>
          </a:p>
          <a:p>
            <a:pPr algn="ctr"/>
            <a:r>
              <a:rPr lang="en-US" sz="2800" dirty="0">
                <a:latin typeface="Century" pitchFamily="18" charset="0"/>
              </a:rPr>
              <a:t>JSP</a:t>
            </a:r>
            <a:endParaRPr lang="en-IN" sz="2800" dirty="0">
              <a:latin typeface="Century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0" y="5344180"/>
            <a:ext cx="22098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Century" pitchFamily="18" charset="0"/>
              </a:rPr>
              <a:t>Servlet</a:t>
            </a:r>
            <a:endParaRPr lang="en-IN" sz="2800" dirty="0">
              <a:latin typeface="Century" pitchFamily="18" charset="0"/>
            </a:endParaRPr>
          </a:p>
        </p:txBody>
      </p:sp>
      <p:cxnSp>
        <p:nvCxnSpPr>
          <p:cNvPr id="28" name="Straight Arrow Connector 27"/>
          <p:cNvCxnSpPr>
            <a:stCxn id="47" idx="2"/>
            <a:endCxn id="21" idx="0"/>
          </p:cNvCxnSpPr>
          <p:nvPr/>
        </p:nvCxnSpPr>
        <p:spPr>
          <a:xfrm flipH="1">
            <a:off x="1752600" y="3061395"/>
            <a:ext cx="1981200" cy="1139785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>
            <a:off x="3733800" y="3048000"/>
            <a:ext cx="1981200" cy="115318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5867400" y="1524000"/>
            <a:ext cx="3048000" cy="2209800"/>
            <a:chOff x="5867400" y="1524000"/>
            <a:chExt cx="3048000" cy="2209800"/>
          </a:xfrm>
        </p:grpSpPr>
        <p:sp>
          <p:nvSpPr>
            <p:cNvPr id="51" name="Rounded Rectangle 50"/>
            <p:cNvSpPr/>
            <p:nvPr/>
          </p:nvSpPr>
          <p:spPr>
            <a:xfrm>
              <a:off x="5867400" y="1524000"/>
              <a:ext cx="3048000" cy="2209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72200" y="1642408"/>
              <a:ext cx="7620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  <a:latin typeface="Century" pitchFamily="18" charset="0"/>
                </a:rPr>
                <a:t>M </a:t>
              </a:r>
            </a:p>
            <a:p>
              <a:r>
                <a:rPr lang="en-US" sz="4000" dirty="0">
                  <a:solidFill>
                    <a:srgbClr val="C00000"/>
                  </a:solidFill>
                  <a:latin typeface="Century" pitchFamily="18" charset="0"/>
                </a:rPr>
                <a:t>V </a:t>
              </a:r>
            </a:p>
            <a:p>
              <a:r>
                <a:rPr lang="en-US" sz="4000" dirty="0">
                  <a:solidFill>
                    <a:srgbClr val="C00000"/>
                  </a:solidFill>
                  <a:latin typeface="Century" pitchFamily="18" charset="0"/>
                </a:rPr>
                <a:t>C</a:t>
              </a:r>
              <a:endParaRPr lang="en-IN" sz="4000" dirty="0">
                <a:solidFill>
                  <a:srgbClr val="C00000"/>
                </a:solidFill>
                <a:latin typeface="Century" pitchFamily="18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6324600" y="2209800"/>
              <a:ext cx="1981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324600" y="2819400"/>
              <a:ext cx="1981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324600" y="3429000"/>
              <a:ext cx="1981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629400" y="1752600"/>
              <a:ext cx="1295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>
                  <a:solidFill>
                    <a:schemeClr val="bg2">
                      <a:lumMod val="10000"/>
                    </a:schemeClr>
                  </a:solidFill>
                  <a:latin typeface="Century" pitchFamily="18" charset="0"/>
                </a:rPr>
                <a:t>odel</a:t>
              </a:r>
              <a:endParaRPr lang="en-IN" sz="3200" dirty="0">
                <a:solidFill>
                  <a:schemeClr val="bg2">
                    <a:lumMod val="10000"/>
                  </a:schemeClr>
                </a:solidFill>
                <a:latin typeface="Century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77000" y="2362200"/>
              <a:ext cx="1295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bg2">
                      <a:lumMod val="10000"/>
                    </a:schemeClr>
                  </a:solidFill>
                  <a:latin typeface="Century" pitchFamily="18" charset="0"/>
                </a:rPr>
                <a:t>iew</a:t>
              </a:r>
              <a:endParaRPr lang="en-IN" sz="3200" dirty="0">
                <a:solidFill>
                  <a:schemeClr val="bg2">
                    <a:lumMod val="10000"/>
                  </a:schemeClr>
                </a:solidFill>
                <a:latin typeface="Century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53200" y="2971800"/>
              <a:ext cx="1905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bg2">
                      <a:lumMod val="10000"/>
                    </a:schemeClr>
                  </a:solidFill>
                  <a:latin typeface="Century" pitchFamily="18" charset="0"/>
                </a:rPr>
                <a:t>ontroller</a:t>
              </a:r>
              <a:endParaRPr lang="en-IN" sz="3200" dirty="0">
                <a:solidFill>
                  <a:schemeClr val="bg2">
                    <a:lumMod val="10000"/>
                  </a:schemeClr>
                </a:solidFill>
                <a:latin typeface="Century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MVC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6A114A-9F20-4502-B2C7-83AABDB10219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57200" y="1600200"/>
            <a:ext cx="3505200" cy="3200400"/>
            <a:chOff x="457200" y="1600200"/>
            <a:chExt cx="3505200" cy="3200400"/>
          </a:xfrm>
        </p:grpSpPr>
        <p:sp>
          <p:nvSpPr>
            <p:cNvPr id="51" name="Rounded Rectangle 50"/>
            <p:cNvSpPr/>
            <p:nvPr/>
          </p:nvSpPr>
          <p:spPr>
            <a:xfrm>
              <a:off x="457200" y="1600200"/>
              <a:ext cx="3505200" cy="3200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5800" y="1718607"/>
              <a:ext cx="100965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rgbClr val="C00000"/>
                  </a:solidFill>
                  <a:latin typeface="Century" pitchFamily="18" charset="0"/>
                </a:rPr>
                <a:t>M </a:t>
              </a:r>
            </a:p>
            <a:p>
              <a:r>
                <a:rPr lang="en-US" sz="6000" dirty="0">
                  <a:solidFill>
                    <a:srgbClr val="C00000"/>
                  </a:solidFill>
                  <a:latin typeface="Century" pitchFamily="18" charset="0"/>
                </a:rPr>
                <a:t>V </a:t>
              </a:r>
            </a:p>
            <a:p>
              <a:r>
                <a:rPr lang="en-US" sz="6000" dirty="0">
                  <a:solidFill>
                    <a:srgbClr val="C00000"/>
                  </a:solidFill>
                  <a:latin typeface="Century" pitchFamily="18" charset="0"/>
                </a:rPr>
                <a:t>C</a:t>
              </a:r>
              <a:endParaRPr lang="en-IN" sz="6000" dirty="0">
                <a:solidFill>
                  <a:srgbClr val="C00000"/>
                </a:solidFill>
                <a:latin typeface="Century" pitchFamily="18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838200" y="2514600"/>
              <a:ext cx="26250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38200" y="3429000"/>
              <a:ext cx="26250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38200" y="4343400"/>
              <a:ext cx="26250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407795" y="2020669"/>
              <a:ext cx="1716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>
                  <a:solidFill>
                    <a:schemeClr val="accent4">
                      <a:lumMod val="50000"/>
                    </a:schemeClr>
                  </a:solidFill>
                  <a:latin typeface="Century" pitchFamily="18" charset="0"/>
                </a:rPr>
                <a:t>odel</a:t>
              </a:r>
              <a:endParaRPr lang="en-IN" sz="3600" dirty="0">
                <a:solidFill>
                  <a:schemeClr val="accent4">
                    <a:lumMod val="50000"/>
                  </a:schemeClr>
                </a:solidFill>
                <a:latin typeface="Century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02995" y="2935069"/>
              <a:ext cx="1716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>
                  <a:solidFill>
                    <a:schemeClr val="accent4">
                      <a:lumMod val="50000"/>
                    </a:schemeClr>
                  </a:solidFill>
                  <a:latin typeface="Century" pitchFamily="18" charset="0"/>
                </a:rPr>
                <a:t>iew</a:t>
              </a:r>
              <a:endParaRPr lang="en-IN" sz="3600" dirty="0">
                <a:solidFill>
                  <a:schemeClr val="accent4">
                    <a:lumMod val="50000"/>
                  </a:schemeClr>
                </a:solidFill>
                <a:latin typeface="Century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43000" y="3849469"/>
              <a:ext cx="2524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>
                  <a:solidFill>
                    <a:schemeClr val="accent4">
                      <a:lumMod val="50000"/>
                    </a:schemeClr>
                  </a:solidFill>
                  <a:latin typeface="Century" pitchFamily="18" charset="0"/>
                </a:rPr>
                <a:t>ontroller</a:t>
              </a:r>
              <a:endParaRPr lang="en-IN" sz="3600" dirty="0">
                <a:solidFill>
                  <a:schemeClr val="accent4">
                    <a:lumMod val="50000"/>
                  </a:schemeClr>
                </a:solidFill>
                <a:latin typeface="Century" pitchFamily="18" charset="0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3200400" y="2067580"/>
            <a:ext cx="2887329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2800" dirty="0">
                <a:latin typeface="Century" pitchFamily="18" charset="0"/>
              </a:rPr>
              <a:t>Represents data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00400" y="2981980"/>
            <a:ext cx="320472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2800" dirty="0" err="1">
                <a:latin typeface="Century" pitchFamily="18" charset="0"/>
              </a:rPr>
              <a:t>Represnts</a:t>
            </a:r>
            <a:r>
              <a:rPr lang="en-IN" sz="2800" dirty="0">
                <a:latin typeface="Century" pitchFamily="18" charset="0"/>
              </a:rPr>
              <a:t> UI part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00400" y="3886200"/>
            <a:ext cx="5334000" cy="255454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IN" sz="3200" dirty="0">
                <a:latin typeface="Century" pitchFamily="18" charset="0"/>
              </a:rPr>
              <a:t>Manages the application flow, makes a call to some sort of service producing Model and then passes on the model to view</a:t>
            </a: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Example - MVC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6A114A-9F20-4502-B2C7-83AABDB1021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2057400" y="1676400"/>
            <a:ext cx="6934200" cy="411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Left Arrow 22"/>
          <p:cNvSpPr/>
          <p:nvPr/>
        </p:nvSpPr>
        <p:spPr>
          <a:xfrm flipH="1">
            <a:off x="1524000" y="3352800"/>
            <a:ext cx="1295400" cy="304800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5867400" y="3352800"/>
            <a:ext cx="28956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entury" pitchFamily="18" charset="0"/>
              </a:rPr>
              <a:t>Machine to prepare Vanilla Cake</a:t>
            </a:r>
            <a:endParaRPr lang="en-IN" sz="2000" dirty="0">
              <a:solidFill>
                <a:schemeClr val="tx2">
                  <a:lumMod val="75000"/>
                </a:schemeClr>
              </a:solidFill>
              <a:latin typeface="Century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67400" y="4114800"/>
            <a:ext cx="28956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entury" pitchFamily="18" charset="0"/>
              </a:rPr>
              <a:t>Machine to prepare Chocolate Cake</a:t>
            </a:r>
            <a:endParaRPr lang="en-IN" sz="2000" dirty="0">
              <a:solidFill>
                <a:schemeClr val="tx2">
                  <a:lumMod val="75000"/>
                </a:schemeClr>
              </a:solidFill>
              <a:latin typeface="Century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67400" y="4876800"/>
            <a:ext cx="28956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entury" pitchFamily="18" charset="0"/>
              </a:rPr>
              <a:t>Machine to prepare Strawberry Cake</a:t>
            </a:r>
            <a:endParaRPr lang="en-IN" sz="2000" dirty="0">
              <a:solidFill>
                <a:schemeClr val="tx2">
                  <a:lumMod val="75000"/>
                </a:schemeClr>
              </a:solidFill>
              <a:latin typeface="Century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0200" y="5953780"/>
            <a:ext cx="289560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Your Cake Shop</a:t>
            </a:r>
            <a:endParaRPr lang="en-IN" sz="2800" dirty="0"/>
          </a:p>
        </p:txBody>
      </p:sp>
      <p:pic>
        <p:nvPicPr>
          <p:cNvPr id="109570" name="Picture 2" descr="C:\Program Files (x86)\Microsoft Office\MEDIA\CAGCAT10\j021672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43200"/>
            <a:ext cx="1450238" cy="1823314"/>
          </a:xfrm>
          <a:prstGeom prst="rect">
            <a:avLst/>
          </a:prstGeom>
          <a:noFill/>
        </p:spPr>
      </p:pic>
      <p:pic>
        <p:nvPicPr>
          <p:cNvPr id="109575" name="Picture 7" descr="C:\Program Files (x86)\Microsoft Office\MEDIA\CAGCAT10\j0304933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730" y="4749902"/>
            <a:ext cx="1385470" cy="1269898"/>
          </a:xfrm>
          <a:prstGeom prst="rect">
            <a:avLst/>
          </a:prstGeom>
          <a:noFill/>
        </p:spPr>
      </p:pic>
      <p:pic>
        <p:nvPicPr>
          <p:cNvPr id="109578" name="Picture 10" descr="C:\Program Files (x86)\Microsoft Office\MEDIA\CAGCAT10\j0297551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927238" y="3352799"/>
            <a:ext cx="1492362" cy="1981201"/>
          </a:xfrm>
          <a:prstGeom prst="rect">
            <a:avLst/>
          </a:prstGeom>
          <a:noFill/>
        </p:spPr>
      </p:pic>
      <p:grpSp>
        <p:nvGrpSpPr>
          <p:cNvPr id="69" name="Group 68"/>
          <p:cNvGrpSpPr/>
          <p:nvPr/>
        </p:nvGrpSpPr>
        <p:grpSpPr>
          <a:xfrm>
            <a:off x="2481055" y="1275452"/>
            <a:ext cx="1314862" cy="1309476"/>
            <a:chOff x="2481055" y="1275452"/>
            <a:chExt cx="1314862" cy="1309476"/>
          </a:xfrm>
        </p:grpSpPr>
        <p:sp>
          <p:nvSpPr>
            <p:cNvPr id="34" name="Oval Callout 33"/>
            <p:cNvSpPr/>
            <p:nvPr/>
          </p:nvSpPr>
          <p:spPr>
            <a:xfrm rot="16900254">
              <a:off x="2483748" y="1272759"/>
              <a:ext cx="1309476" cy="1314862"/>
            </a:xfrm>
            <a:prstGeom prst="wedgeEllipseCallou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14600" y="1447800"/>
              <a:ext cx="1143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Decorates with Fruits</a:t>
              </a:r>
              <a:endParaRPr lang="en-IN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21968" y="1272923"/>
            <a:ext cx="1297595" cy="1373850"/>
            <a:chOff x="7021968" y="1272923"/>
            <a:chExt cx="1297595" cy="1373850"/>
          </a:xfrm>
        </p:grpSpPr>
        <p:sp>
          <p:nvSpPr>
            <p:cNvPr id="33" name="Oval Callout 32"/>
            <p:cNvSpPr/>
            <p:nvPr/>
          </p:nvSpPr>
          <p:spPr>
            <a:xfrm rot="2957453">
              <a:off x="6983841" y="1311050"/>
              <a:ext cx="1373850" cy="1297595"/>
            </a:xfrm>
            <a:prstGeom prst="wedgeEllipseCallou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86600" y="1447800"/>
              <a:ext cx="1143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Decorates with Cream</a:t>
              </a:r>
              <a:endParaRPr lang="en-IN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4495800" y="4267200"/>
            <a:ext cx="1295400" cy="7620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4343400" y="4572000"/>
            <a:ext cx="1447800" cy="7620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191000" y="2743200"/>
            <a:ext cx="0" cy="83820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886200" y="2819400"/>
            <a:ext cx="0" cy="60960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eft Arrow 64"/>
          <p:cNvSpPr/>
          <p:nvPr/>
        </p:nvSpPr>
        <p:spPr>
          <a:xfrm>
            <a:off x="1600200" y="3810000"/>
            <a:ext cx="1371600" cy="457200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482" name="Picture 2" descr="Image result for food decorat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29300" y="1600200"/>
            <a:ext cx="1028700" cy="10287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0484" name="Picture 4" descr="Image result for food decoration with fruit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92239" y="1600200"/>
            <a:ext cx="1289361" cy="105727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2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30" grpId="0" animBg="1"/>
      <p:bldP spid="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MVC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6A114A-9F20-4502-B2C7-83AABDB1021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676400" y="1676400"/>
            <a:ext cx="7391400" cy="4648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905000" y="4267200"/>
            <a:ext cx="16002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" pitchFamily="18" charset="0"/>
              </a:rPr>
              <a:t>Controller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05000" y="2057400"/>
            <a:ext cx="16002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" pitchFamily="18" charset="0"/>
              </a:rPr>
              <a:t>View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67400" y="3124200"/>
            <a:ext cx="289560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" pitchFamily="18" charset="0"/>
              </a:rPr>
              <a:t>Some Business Service Producing Model (Data)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67400" y="4114800"/>
            <a:ext cx="289560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" pitchFamily="18" charset="0"/>
              </a:rPr>
              <a:t>Some Business Service Producing Model (Data)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67400" y="5105400"/>
            <a:ext cx="289560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" pitchFamily="18" charset="0"/>
              </a:rPr>
              <a:t>Some Business Service Producing Model (Data)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514600" y="3581400"/>
            <a:ext cx="1143000" cy="609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en-IN" dirty="0"/>
          </a:p>
        </p:txBody>
      </p:sp>
      <p:sp>
        <p:nvSpPr>
          <p:cNvPr id="22" name="Left Arrow 21"/>
          <p:cNvSpPr/>
          <p:nvPr/>
        </p:nvSpPr>
        <p:spPr>
          <a:xfrm>
            <a:off x="3810000" y="4419600"/>
            <a:ext cx="1981200" cy="228600"/>
          </a:xfrm>
          <a:prstGeom prst="lef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Left Arrow 22"/>
          <p:cNvSpPr/>
          <p:nvPr/>
        </p:nvSpPr>
        <p:spPr>
          <a:xfrm flipH="1">
            <a:off x="3886200" y="4724400"/>
            <a:ext cx="1905000" cy="228600"/>
          </a:xfrm>
          <a:prstGeom prst="lef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Arrow 23"/>
          <p:cNvSpPr/>
          <p:nvPr/>
        </p:nvSpPr>
        <p:spPr>
          <a:xfrm rot="5400000">
            <a:off x="2038350" y="3448050"/>
            <a:ext cx="1333500" cy="228600"/>
          </a:xfrm>
          <a:prstGeom prst="lef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9707" y="2057400"/>
            <a:ext cx="1083293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Left Arrow 27"/>
          <p:cNvSpPr/>
          <p:nvPr/>
        </p:nvSpPr>
        <p:spPr>
          <a:xfrm rot="16200000">
            <a:off x="1447800" y="3429000"/>
            <a:ext cx="1447800" cy="228600"/>
          </a:xfrm>
          <a:prstGeom prst="leftArrow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Cloud 28"/>
          <p:cNvSpPr/>
          <p:nvPr/>
        </p:nvSpPr>
        <p:spPr>
          <a:xfrm>
            <a:off x="2819400" y="2743200"/>
            <a:ext cx="2895600" cy="106680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entury" pitchFamily="18" charset="0"/>
              </a:rPr>
              <a:t>Java Object</a:t>
            </a:r>
          </a:p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“Can be DO”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Century" pitchFamily="18" charset="0"/>
            </a:endParaRPr>
          </a:p>
        </p:txBody>
      </p:sp>
      <p:sp>
        <p:nvSpPr>
          <p:cNvPr id="26" name="Left Arrow 25"/>
          <p:cNvSpPr/>
          <p:nvPr/>
        </p:nvSpPr>
        <p:spPr>
          <a:xfrm rot="2905358" flipH="1">
            <a:off x="146112" y="3974119"/>
            <a:ext cx="1905000" cy="228600"/>
          </a:xfrm>
          <a:prstGeom prst="lef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5867400" y="1295400"/>
            <a:ext cx="3276600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" pitchFamily="18" charset="0"/>
              </a:rPr>
              <a:t>Application</a:t>
            </a:r>
            <a:endParaRPr lang="en-IN" sz="24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32" name="Cloud 31"/>
          <p:cNvSpPr/>
          <p:nvPr/>
        </p:nvSpPr>
        <p:spPr>
          <a:xfrm>
            <a:off x="3124200" y="1371600"/>
            <a:ext cx="3733800" cy="121920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entury" pitchFamily="18" charset="0"/>
              </a:rPr>
              <a:t>HTML code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entury" pitchFamily="18" charset="0"/>
              </a:rPr>
              <a:t>Showing Model</a:t>
            </a:r>
            <a:endParaRPr lang="en-IN" sz="2400" dirty="0">
              <a:solidFill>
                <a:schemeClr val="tx1"/>
              </a:solidFill>
              <a:latin typeface="Century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505200" y="3505200"/>
            <a:ext cx="2362200" cy="2057400"/>
            <a:chOff x="3505200" y="3505200"/>
            <a:chExt cx="2362200" cy="2057400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3505200" y="3505200"/>
              <a:ext cx="2362200" cy="1143000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3505200" y="4533900"/>
              <a:ext cx="2286000" cy="114300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505200" y="4648200"/>
              <a:ext cx="2362200" cy="914400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Left Arrow 30"/>
          <p:cNvSpPr/>
          <p:nvPr/>
        </p:nvSpPr>
        <p:spPr>
          <a:xfrm rot="13686236" flipH="1">
            <a:off x="298512" y="3745519"/>
            <a:ext cx="1905000" cy="228600"/>
          </a:xfrm>
          <a:prstGeom prst="lef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29" grpId="0" animBg="1"/>
      <p:bldP spid="26" grpId="0" animBg="1"/>
      <p:bldP spid="32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Spring MVC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686800" cy="1600199"/>
          </a:xfrm>
        </p:spPr>
        <p:txBody>
          <a:bodyPr>
            <a:normAutofit/>
          </a:bodyPr>
          <a:lstStyle/>
          <a:p>
            <a:r>
              <a:rPr lang="en-US" dirty="0">
                <a:latin typeface="Century" pitchFamily="18" charset="0"/>
              </a:rPr>
              <a:t>Web Application development Framework</a:t>
            </a:r>
          </a:p>
          <a:p>
            <a:pPr lvl="1"/>
            <a:r>
              <a:rPr lang="en-US" dirty="0">
                <a:latin typeface="Century" pitchFamily="18" charset="0"/>
              </a:rPr>
              <a:t>Based on MVC guidelines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6A114A-9F20-4502-B2C7-83AABDB1021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24000" y="3962400"/>
            <a:ext cx="60198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entury" pitchFamily="18" charset="0"/>
              </a:rPr>
              <a:t>Let’s move to Spring MVC</a:t>
            </a:r>
            <a:endParaRPr lang="en-IN" sz="3600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4770</TotalTime>
  <Words>330</Words>
  <Application>Microsoft Office PowerPoint</Application>
  <PresentationFormat>On-screen Show (4:3)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Century</vt:lpstr>
      <vt:lpstr>Office Theme</vt:lpstr>
      <vt:lpstr>Spring MVC</vt:lpstr>
      <vt:lpstr>Servlet WebApplication</vt:lpstr>
      <vt:lpstr>JSP WebApplication</vt:lpstr>
      <vt:lpstr>WebApplication ??</vt:lpstr>
      <vt:lpstr>MVC</vt:lpstr>
      <vt:lpstr>MVC</vt:lpstr>
      <vt:lpstr>Example - MVC</vt:lpstr>
      <vt:lpstr>MVC</vt:lpstr>
      <vt:lpstr>Spring MVC</vt:lpstr>
      <vt:lpstr>Spring MVC Web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Lalit</dc:creator>
  <cp:lastModifiedBy>Arun Kumar</cp:lastModifiedBy>
  <cp:revision>1399</cp:revision>
  <dcterms:created xsi:type="dcterms:W3CDTF">2014-01-03T07:07:29Z</dcterms:created>
  <dcterms:modified xsi:type="dcterms:W3CDTF">2021-03-11T07:25:40Z</dcterms:modified>
</cp:coreProperties>
</file>