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B769F-CF91-4F97-9835-98219D70E2D5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BAD74-6608-439D-BEF7-DD426FADB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16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>
                <a:solidFill>
                  <a:schemeClr val="tx1"/>
                </a:solidFill>
              </a:rPr>
              <a:t>Demo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/>
              <a:t> = 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Demo</a:t>
            </a:r>
            <a:r>
              <a:rPr lang="en-US" dirty="0"/>
              <a:t>(</a:t>
            </a:r>
            <a:r>
              <a:rPr lang="en-US" b="1" dirty="0">
                <a:solidFill>
                  <a:srgbClr val="0066FF"/>
                </a:solidFill>
              </a:rPr>
              <a:t>"the field"</a:t>
            </a:r>
            <a:r>
              <a:rPr lang="en-US" dirty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/>
              <a:t>.setField(</a:t>
            </a:r>
            <a:r>
              <a:rPr lang="en-US" b="1" dirty="0">
                <a:solidFill>
                  <a:srgbClr val="0066FF"/>
                </a:solidFill>
              </a:rPr>
              <a:t>"a new field"</a:t>
            </a:r>
            <a:r>
              <a:rPr lang="en-US" dirty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/>
              <a:t>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/>
              <a:t>.getField());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// prints "a new field"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we</a:t>
            </a:r>
            <a:r>
              <a:rPr kumimoji="0" lang="en-US" sz="1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trying to substring the String </a:t>
            </a:r>
            <a:r>
              <a:rPr kumimoji="0" lang="en-US" sz="1200" b="1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 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refers </a:t>
            </a:r>
            <a:r>
              <a:rPr kumimoji="0" lang="en-US" sz="1200" b="1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“some text”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4</a:t>
            </a:r>
            <a:r>
              <a:rPr kumimoji="0" lang="en-US" sz="12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index but it will not change the String </a:t>
            </a:r>
            <a:r>
              <a:rPr kumimoji="0" lang="en-US" sz="1200" b="1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because it is Immutable, but when we pass the substring to String </a:t>
            </a:r>
            <a:r>
              <a:rPr kumimoji="0" lang="en-US" sz="1200" b="1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it will do because now we are just passing a string to a not changing the string.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 :</a:t>
            </a:r>
          </a:p>
          <a:p>
            <a:r>
              <a:rPr lang="en-US" b="0" dirty="0"/>
              <a:t>In</a:t>
            </a:r>
            <a:r>
              <a:rPr lang="en-US" b="0" baseline="0" dirty="0"/>
              <a:t> java 8 String Pool and Heap are combined, and String pool is created inside Heap.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>
                <a:solidFill>
                  <a:schemeClr val="tx1"/>
                </a:solidFill>
              </a:rPr>
              <a:t>Demo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/>
              <a:t> = </a:t>
            </a:r>
            <a:r>
              <a:rPr lang="en-US" b="1" dirty="0">
                <a:solidFill>
                  <a:srgbClr val="7030A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Demo</a:t>
            </a:r>
            <a:r>
              <a:rPr lang="en-US" dirty="0"/>
              <a:t>(</a:t>
            </a:r>
            <a:r>
              <a:rPr lang="en-US" b="1" dirty="0">
                <a:solidFill>
                  <a:srgbClr val="0066FF"/>
                </a:solidFill>
              </a:rPr>
              <a:t>"the field"</a:t>
            </a:r>
            <a:r>
              <a:rPr lang="en-US" dirty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/>
              <a:t>.setField(</a:t>
            </a:r>
            <a:r>
              <a:rPr lang="en-US" b="1" dirty="0">
                <a:solidFill>
                  <a:srgbClr val="0066FF"/>
                </a:solidFill>
              </a:rPr>
              <a:t>"a new field"</a:t>
            </a:r>
            <a:r>
              <a:rPr lang="en-US" dirty="0"/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/>
              <a:t>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dirty="0"/>
              <a:t>.getField());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// prints "a new field"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we</a:t>
            </a:r>
            <a:r>
              <a:rPr kumimoji="0" lang="en-US" sz="1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trying to substring the String </a:t>
            </a:r>
            <a:r>
              <a:rPr kumimoji="0" lang="en-US" sz="1200" b="1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 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refers </a:t>
            </a:r>
            <a:r>
              <a:rPr kumimoji="0" lang="en-US" sz="1200" b="1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“some text”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4</a:t>
            </a:r>
            <a:r>
              <a:rPr kumimoji="0" lang="en-US" sz="12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index but it will not change the String </a:t>
            </a:r>
            <a:r>
              <a:rPr kumimoji="0" lang="en-US" sz="1200" b="1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s,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because it is Immutable, but when we pass the substring to String </a:t>
            </a:r>
            <a:r>
              <a:rPr kumimoji="0" lang="en-US" sz="1200" b="1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it will do because now we are just passing a string to a not changing the string.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take by String :34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take by StringBuffer :20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take by StringBuilder :10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2DFEF-7E7C-431A-AAF6-9EF89F568E6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3AD5-135F-4E9C-84A4-815C35473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7A8AE-555F-4613-BF43-4CF989DE3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41E84-0097-4E2B-A6F7-479D5398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0DD1-F84B-490D-8B50-094734B38D0B}" type="datetime1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74E04-1DFE-458C-B6F7-300304FC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WWW.TKHTS.COM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E0D4-CF5C-477F-88C0-985627D9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79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BBC0-AE37-4B71-8159-7462E6BB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B9392-EB3C-4B93-AB0C-44816009F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5752-7311-4463-9FF1-BE64EFDF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D5841-DC4E-4043-852C-7D8AC569F7A5}" type="datetime1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0B73-7C9D-438A-91E6-8A19963E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WWW.TKHTS.COM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FF809-665A-4AA5-8F39-A56F33AF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1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B13A1-6BE9-4637-A5EE-882F3BFA8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76192-3F7A-40EC-97C3-9C718774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C258-B17A-4008-B33C-E48C5ECC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A87D-E734-44A1-B170-EFDFE2D0F552}" type="datetime1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2B12-F914-4083-AAAD-ED3BE0DB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WWW.TKHTS.COM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D84DB-C0DC-44FF-9223-87685833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3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D186-7AEB-4C49-AE6D-03A3F383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87764-A8A6-40CE-9825-58E11A84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EDD7-47C5-429C-AB99-1C7CEECF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72CF-52F7-46BA-A040-50E8A866EEAD}" type="datetime1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EFBA-B1C6-4FFF-9A42-8F7E0A43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WWW.TKHTS.COM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3E1F-12B9-447C-9939-FB825DFB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6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0842-E9E3-48EC-BC2B-B459336F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5506E-8232-49AD-9818-36EF3A28D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8835-62DE-4AD8-8256-A074EAA3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F2DA-F325-441E-BFCE-1D7267B95956}" type="datetime1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1DC-360B-4A91-A4B7-47ED2D6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WWW.TKHTS.COM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8FC0-B477-4B8C-9C6F-401E092C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00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766E-B520-4C1B-8D14-0DB001C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EC7E-62F0-4FBA-B9B7-45A4998FE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7C6D8-F1CC-4B54-B49E-ECA280345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8853-C697-4ECD-80CA-45C62FA5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F3BD-21BC-4B64-BD96-3CAD8C0063D5}" type="datetime1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F13FE-79BF-49DC-B8FB-5E2C3698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WWW.TKHTS.COM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ED80E-E8C3-4801-A3C8-CB7B4B4B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80E6-EE10-4473-A95D-F7520809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A387-E923-4E73-9876-5CCA04D2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FEA8F-F6BB-4527-A8F4-B3D1850AD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7DF7D-39DA-4A4A-9106-6B716DFA2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F9E69-2ED8-474A-9D24-1EAF6A434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4EAB7-900C-4AA6-A28A-89C78CC7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F00EB-1FE8-40C4-AFF2-4444A248C48A}" type="datetime1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9E98A-F04F-4499-A2FF-22CB50E4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WWW.TKHTS.COM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7BCA9-FE42-4297-A43A-1AE4784C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68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42C2-030E-4805-B417-10D6F7A2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E1F3-B99F-4F2B-B3B1-857FB7D5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D3EA-72C8-423B-B58B-FB9612E6702E}" type="datetime1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29FCD-6A76-4E22-8DC2-675D4DCC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WWW.TKHTS.COM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2AE8-9977-4D08-8D26-2792AC59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1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5B5C3-D5A7-46E8-BD58-9146D0EE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4829-4C12-4CE1-B416-E915149F2346}" type="datetime1">
              <a:rPr lang="en-IN" smtClean="0"/>
              <a:t>26-02-2021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4F7AB-85BE-4CDE-9C49-64DEC275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WWW.TKHTS.COM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FE207-704F-44EB-9D78-5AAAE9F4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7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6654-CADD-432F-83F6-CB3E243A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7ACC-D1CD-45BC-89DE-0B620567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B3E2E-08A3-4133-9389-197FEBD94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9EF50-3531-49A9-B834-2E9DED2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7BB7-9E87-4426-B508-36C488FC446B}" type="datetime1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C0E9A-99B1-4FA0-8CD0-AAF1CA7D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WWW.TKHTS.COM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820F9-F0A2-425B-8D3B-B2338CDA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2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532C-B121-486B-8643-5FDF17F0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D0F09-3D18-4193-9C48-A6AA88F92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F13CF-C458-4DA0-8788-B2B1043A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ED002-E1D8-49DD-ABB9-C3374C98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A70C3-FA92-43D6-AD08-5472591BE705}" type="datetime1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26277-2571-43F7-B732-DF6E90B4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WWW.TKHTS.COM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7D0C8-37B1-4017-8960-CEC7AF02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33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D18D4-3B54-4696-8611-8CB56BBD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BE23-1879-44B3-83CC-2EBD22D5C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20A2-B2D6-484E-B0A3-A1DA7F2EA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76D2-5EB6-4BEF-88DF-D9508591010E}" type="datetime1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8C630-5AE9-46D8-94B6-E60677930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WWW.TKHTS.COM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F8DC2-3A5F-4F03-9BBB-329E92ED7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2122-CB28-4B73-B476-F8EC8D953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0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267200" y="2971800"/>
            <a:ext cx="3657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50000"/>
                  </a:schemeClr>
                </a:solidFill>
              </a:rPr>
              <a:t>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DF33CE-3C63-4DF4-845E-DEE39CCA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F:\Arun\JAVA Jan\today\charA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9400" y="1358900"/>
            <a:ext cx="9093200" cy="4813300"/>
          </a:xfrm>
          <a:prstGeom prst="rect">
            <a:avLst/>
          </a:prstGeom>
          <a:noFill/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269E1-05BF-449E-A88F-C8A2AB18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8305800" y="5867400"/>
            <a:ext cx="1752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entury" pitchFamily="18" charset="0"/>
              </a:rPr>
              <a:t>false</a:t>
            </a:r>
            <a:endParaRPr lang="en-IN" sz="3600" dirty="0">
              <a:latin typeface="Century" pitchFamily="18" charset="0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 methods</a:t>
            </a: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1600200" y="1447800"/>
            <a:ext cx="59436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39838" y="1600201"/>
            <a:ext cx="55626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</a:t>
            </a:r>
            <a:r>
              <a:rPr lang="en-US" sz="2400" dirty="0" err="1">
                <a:latin typeface="Century" pitchFamily="18" charset="0"/>
              </a:rPr>
              <a:t>str</a:t>
            </a:r>
            <a:r>
              <a:rPr lang="en-US" sz="2400" dirty="0">
                <a:latin typeface="Century" pitchFamily="18" charset="0"/>
              </a:rPr>
              <a:t> = 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"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Vegetables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"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52599" y="2052936"/>
            <a:ext cx="55626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 err="1">
                <a:solidFill>
                  <a:srgbClr val="7030A0"/>
                </a:solidFill>
                <a:latin typeface="Century" pitchFamily="18" charset="0"/>
              </a:rPr>
              <a:t>int</a:t>
            </a:r>
            <a:r>
              <a:rPr lang="en-US" sz="2400" dirty="0">
                <a:latin typeface="Century" pitchFamily="18" charset="0"/>
              </a:rPr>
              <a:t> </a:t>
            </a:r>
            <a:r>
              <a:rPr lang="en-US" sz="2400" dirty="0" err="1">
                <a:latin typeface="Century" pitchFamily="18" charset="0"/>
              </a:rPr>
              <a:t>len</a:t>
            </a:r>
            <a:r>
              <a:rPr lang="en-US" sz="2400" dirty="0">
                <a:latin typeface="Century" pitchFamily="18" charset="0"/>
              </a:rPr>
              <a:t>= </a:t>
            </a:r>
            <a:r>
              <a:rPr lang="en-US" sz="2400" dirty="0" err="1">
                <a:solidFill>
                  <a:srgbClr val="0066FF"/>
                </a:solidFill>
                <a:latin typeface="Century" pitchFamily="18" charset="0"/>
              </a:rPr>
              <a:t>str.length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52599" y="2510136"/>
            <a:ext cx="55626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char</a:t>
            </a:r>
            <a:r>
              <a:rPr lang="en-US" sz="2400" dirty="0">
                <a:latin typeface="Century" pitchFamily="18" charset="0"/>
              </a:rPr>
              <a:t> c= </a:t>
            </a:r>
            <a:r>
              <a:rPr lang="en-US" sz="2400" dirty="0" err="1">
                <a:solidFill>
                  <a:srgbClr val="0066FF"/>
                </a:solidFill>
                <a:latin typeface="Century" pitchFamily="18" charset="0"/>
              </a:rPr>
              <a:t>str.charAt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(3)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52599" y="2967336"/>
            <a:ext cx="55626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 </a:t>
            </a:r>
            <a:r>
              <a:rPr lang="en-US" sz="2400" dirty="0">
                <a:latin typeface="Century" pitchFamily="18" charset="0"/>
              </a:rPr>
              <a:t>str2 = 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“</a:t>
            </a:r>
            <a:r>
              <a:rPr lang="en-US" sz="2400" dirty="0" err="1">
                <a:solidFill>
                  <a:srgbClr val="0066FF"/>
                </a:solidFill>
                <a:latin typeface="Century" pitchFamily="18" charset="0"/>
              </a:rPr>
              <a:t>Fresh”.concat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(</a:t>
            </a:r>
            <a:r>
              <a:rPr lang="en-US" sz="2400" dirty="0" err="1">
                <a:solidFill>
                  <a:srgbClr val="0066FF"/>
                </a:solidFill>
                <a:latin typeface="Century" pitchFamily="18" charset="0"/>
              </a:rPr>
              <a:t>str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)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752600" y="3424536"/>
            <a:ext cx="55626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b="1" dirty="0" err="1">
                <a:solidFill>
                  <a:srgbClr val="7030A0"/>
                </a:solidFill>
                <a:latin typeface="Century" pitchFamily="18" charset="0"/>
              </a:rPr>
              <a:t>boolan</a:t>
            </a:r>
            <a:r>
              <a:rPr lang="en-US" sz="2000" dirty="0">
                <a:latin typeface="Century" pitchFamily="18" charset="0"/>
              </a:rPr>
              <a:t> </a:t>
            </a:r>
            <a:r>
              <a:rPr lang="en-US" sz="2000" dirty="0" err="1">
                <a:latin typeface="Century" pitchFamily="18" charset="0"/>
              </a:rPr>
              <a:t>isFound</a:t>
            </a:r>
            <a:r>
              <a:rPr lang="en-US" sz="2000" dirty="0">
                <a:latin typeface="Century" pitchFamily="18" charset="0"/>
              </a:rPr>
              <a:t> = </a:t>
            </a:r>
            <a:r>
              <a:rPr lang="en-US" sz="2400" dirty="0" err="1">
                <a:solidFill>
                  <a:srgbClr val="0066FF"/>
                </a:solidFill>
                <a:latin typeface="Century" pitchFamily="18" charset="0"/>
              </a:rPr>
              <a:t>str.contains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(“table”)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52600" y="3881736"/>
            <a:ext cx="55626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Century" pitchFamily="18" charset="0"/>
              </a:rPr>
              <a:t>isFound</a:t>
            </a:r>
            <a:r>
              <a:rPr lang="en-US" sz="2400" dirty="0">
                <a:latin typeface="Century" pitchFamily="18" charset="0"/>
              </a:rPr>
              <a:t> = </a:t>
            </a:r>
            <a:r>
              <a:rPr lang="en-US" sz="2400" dirty="0" err="1">
                <a:solidFill>
                  <a:srgbClr val="0066FF"/>
                </a:solidFill>
                <a:latin typeface="Century" pitchFamily="18" charset="0"/>
              </a:rPr>
              <a:t>str.startsWith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(“</a:t>
            </a:r>
            <a:r>
              <a:rPr lang="en-US" sz="2400" dirty="0" err="1">
                <a:solidFill>
                  <a:srgbClr val="0066FF"/>
                </a:solidFill>
                <a:latin typeface="Century" pitchFamily="18" charset="0"/>
              </a:rPr>
              <a:t>Veg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”)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52600" y="4338936"/>
            <a:ext cx="55626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Century" pitchFamily="18" charset="0"/>
              </a:rPr>
              <a:t>isFound</a:t>
            </a:r>
            <a:r>
              <a:rPr lang="en-US" sz="2400" dirty="0">
                <a:latin typeface="Century" pitchFamily="18" charset="0"/>
              </a:rPr>
              <a:t> = </a:t>
            </a:r>
            <a:r>
              <a:rPr lang="en-US" sz="2400" dirty="0" err="1">
                <a:solidFill>
                  <a:srgbClr val="0066FF"/>
                </a:solidFill>
                <a:latin typeface="Century" pitchFamily="18" charset="0"/>
              </a:rPr>
              <a:t>str.endsWith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(“</a:t>
            </a:r>
            <a:r>
              <a:rPr lang="en-US" sz="2400" dirty="0" err="1">
                <a:solidFill>
                  <a:srgbClr val="0066FF"/>
                </a:solidFill>
                <a:latin typeface="Century" pitchFamily="18" charset="0"/>
              </a:rPr>
              <a:t>bles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”)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52600" y="4796136"/>
            <a:ext cx="55626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" pitchFamily="18" charset="0"/>
              </a:rPr>
              <a:t>str2 = </a:t>
            </a:r>
            <a:r>
              <a:rPr lang="en-US" sz="2400" dirty="0" err="1">
                <a:solidFill>
                  <a:srgbClr val="0066FF"/>
                </a:solidFill>
                <a:latin typeface="Century" pitchFamily="18" charset="0"/>
              </a:rPr>
              <a:t>str.substring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(0, 6)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5253335"/>
            <a:ext cx="5562600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b="1" dirty="0" err="1">
                <a:solidFill>
                  <a:srgbClr val="7030A0"/>
                </a:solidFill>
                <a:latin typeface="Century" pitchFamily="18" charset="0"/>
              </a:rPr>
              <a:t>boolean</a:t>
            </a:r>
            <a:r>
              <a:rPr lang="en-US" sz="2000" dirty="0">
                <a:latin typeface="Century" pitchFamily="18" charset="0"/>
              </a:rPr>
              <a:t> </a:t>
            </a:r>
            <a:r>
              <a:rPr lang="en-US" sz="2000" dirty="0" err="1">
                <a:latin typeface="Century" pitchFamily="18" charset="0"/>
              </a:rPr>
              <a:t>isMatched</a:t>
            </a:r>
            <a:r>
              <a:rPr lang="en-US" sz="2000" dirty="0">
                <a:latin typeface="Century" pitchFamily="18" charset="0"/>
              </a:rPr>
              <a:t> = </a:t>
            </a:r>
            <a:r>
              <a:rPr lang="en-US" sz="2000" dirty="0" err="1">
                <a:solidFill>
                  <a:srgbClr val="0066FF"/>
                </a:solidFill>
                <a:latin typeface="Century" pitchFamily="18" charset="0"/>
              </a:rPr>
              <a:t>str.equals</a:t>
            </a:r>
            <a:r>
              <a:rPr lang="en-US" sz="2000" dirty="0">
                <a:solidFill>
                  <a:srgbClr val="0066FF"/>
                </a:solidFill>
                <a:latin typeface="Century" pitchFamily="18" charset="0"/>
              </a:rPr>
              <a:t>(“vegetables”)</a:t>
            </a:r>
            <a:r>
              <a:rPr lang="en-US" sz="2000" dirty="0">
                <a:latin typeface="Century" pitchFamily="18" charset="0"/>
              </a:rPr>
              <a:t>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52600" y="5710536"/>
            <a:ext cx="556260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Century" pitchFamily="18" charset="0"/>
              </a:rPr>
              <a:t>isMatched</a:t>
            </a:r>
            <a:r>
              <a:rPr lang="en-US" sz="2400" dirty="0">
                <a:latin typeface="Century" pitchFamily="18" charset="0"/>
              </a:rPr>
              <a:t> = </a:t>
            </a:r>
            <a:r>
              <a:rPr lang="en-US" sz="2400" dirty="0" err="1">
                <a:solidFill>
                  <a:srgbClr val="0066FF"/>
                </a:solidFill>
                <a:latin typeface="Century" pitchFamily="18" charset="0"/>
              </a:rPr>
              <a:t>str.equalsIgnoreCase</a:t>
            </a:r>
            <a:r>
              <a:rPr lang="en-US" sz="2400" dirty="0">
                <a:solidFill>
                  <a:srgbClr val="0066FF"/>
                </a:solidFill>
                <a:latin typeface="Century" pitchFamily="18" charset="0"/>
              </a:rPr>
              <a:t>(“vegetables”)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grpSp>
        <p:nvGrpSpPr>
          <p:cNvPr id="2" name="Group 37"/>
          <p:cNvGrpSpPr/>
          <p:nvPr/>
        </p:nvGrpSpPr>
        <p:grpSpPr>
          <a:xfrm>
            <a:off x="7620000" y="1295400"/>
            <a:ext cx="2971800" cy="1981200"/>
            <a:chOff x="6096000" y="1295400"/>
            <a:chExt cx="2971800" cy="1981200"/>
          </a:xfrm>
        </p:grpSpPr>
        <p:sp>
          <p:nvSpPr>
            <p:cNvPr id="18" name="Rectangle 17"/>
            <p:cNvSpPr/>
            <p:nvPr/>
          </p:nvSpPr>
          <p:spPr>
            <a:xfrm>
              <a:off x="6096000" y="1676400"/>
              <a:ext cx="2971800" cy="1219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>
                <a:solidFill>
                  <a:schemeClr val="tx1"/>
                </a:solidFill>
                <a:latin typeface="Century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24238" y="2057400"/>
              <a:ext cx="2667000" cy="4572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entury" pitchFamily="18" charset="0"/>
                </a:rPr>
                <a:t>V e g e t a b l e s</a:t>
              </a:r>
              <a:endParaRPr lang="en-IN" sz="24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24600" y="1752600"/>
              <a:ext cx="252288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entury" pitchFamily="18" charset="0"/>
                </a:rPr>
                <a:t> 0  1  2  3 4  5  6 7 8  9</a:t>
              </a:r>
              <a:endParaRPr lang="en-IN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92517" y="2514600"/>
              <a:ext cx="2522883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entury" pitchFamily="18" charset="0"/>
                </a:rPr>
                <a:t>1  2 3  4  5  6 7 8  9 10</a:t>
              </a:r>
              <a:endParaRPr lang="en-IN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72200" y="12954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index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72200" y="290726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position</a:t>
              </a:r>
              <a:endParaRPr lang="en-IN" dirty="0"/>
            </a:p>
          </p:txBody>
        </p:sp>
      </p:grpSp>
      <p:cxnSp>
        <p:nvCxnSpPr>
          <p:cNvPr id="33" name="Straight Arrow Connector 32"/>
          <p:cNvCxnSpPr>
            <a:endCxn id="19" idx="1"/>
          </p:cNvCxnSpPr>
          <p:nvPr/>
        </p:nvCxnSpPr>
        <p:spPr>
          <a:xfrm>
            <a:off x="5410200" y="1828800"/>
            <a:ext cx="2338038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991600" y="3581400"/>
            <a:ext cx="12192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entury" pitchFamily="18" charset="0"/>
              </a:rPr>
              <a:t>10</a:t>
            </a:r>
            <a:endParaRPr lang="en-IN" sz="4000" dirty="0">
              <a:latin typeface="Century" pitchFamily="18" charset="0"/>
            </a:endParaRPr>
          </a:p>
        </p:txBody>
      </p:sp>
      <p:cxnSp>
        <p:nvCxnSpPr>
          <p:cNvPr id="41" name="Straight Arrow Connector 40"/>
          <p:cNvCxnSpPr>
            <a:stCxn id="37" idx="0"/>
          </p:cNvCxnSpPr>
          <p:nvPr/>
        </p:nvCxnSpPr>
        <p:spPr>
          <a:xfrm flipV="1">
            <a:off x="9601200" y="2819400"/>
            <a:ext cx="5334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86800" y="1676400"/>
            <a:ext cx="2286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648200" y="1524000"/>
            <a:ext cx="312420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8991600" y="3581400"/>
            <a:ext cx="12192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ury" pitchFamily="18" charset="0"/>
              </a:rPr>
              <a:t>e</a:t>
            </a:r>
            <a:endParaRPr lang="en-IN" sz="4800" dirty="0">
              <a:latin typeface="Century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781800" y="4572000"/>
            <a:ext cx="38100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Century" pitchFamily="18" charset="0"/>
              </a:rPr>
              <a:t>FreshVegetables</a:t>
            </a:r>
            <a:endParaRPr lang="en-IN" sz="3600" dirty="0">
              <a:latin typeface="Century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20000" y="39624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" pitchFamily="18" charset="0"/>
              </a:rPr>
              <a:t>str2</a:t>
            </a:r>
            <a:endParaRPr lang="en-IN" sz="2800" dirty="0">
              <a:latin typeface="Century" pitchFamily="18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305800" y="5867400"/>
            <a:ext cx="17526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entury" pitchFamily="18" charset="0"/>
              </a:rPr>
              <a:t>true</a:t>
            </a:r>
            <a:endParaRPr lang="en-IN" sz="3600" dirty="0">
              <a:latin typeface="Century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39200" y="2057400"/>
            <a:ext cx="1219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7848600" y="2057400"/>
            <a:ext cx="838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7543800" y="534418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" pitchFamily="18" charset="0"/>
              </a:rPr>
              <a:t>isFound</a:t>
            </a:r>
            <a:endParaRPr lang="en-IN" sz="2400" dirty="0">
              <a:latin typeface="Century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372600" y="2057400"/>
            <a:ext cx="9144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ounded Rectangle 55"/>
          <p:cNvSpPr/>
          <p:nvPr/>
        </p:nvSpPr>
        <p:spPr>
          <a:xfrm>
            <a:off x="8001000" y="4572000"/>
            <a:ext cx="1981200" cy="7620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Century" pitchFamily="18" charset="0"/>
              </a:rPr>
              <a:t>Vegeta</a:t>
            </a:r>
            <a:endParaRPr lang="en-IN" sz="3600" dirty="0">
              <a:latin typeface="Century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15400" y="533400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entury" pitchFamily="18" charset="0"/>
              </a:rPr>
              <a:t>isMatched</a:t>
            </a:r>
            <a:endParaRPr lang="en-IN" sz="2400" dirty="0">
              <a:latin typeface="Century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800600" y="1905000"/>
            <a:ext cx="3200400" cy="2971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05400" y="2667000"/>
            <a:ext cx="4114800" cy="2362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848600" y="2057400"/>
            <a:ext cx="3810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/>
          <p:cNvSpPr/>
          <p:nvPr/>
        </p:nvSpPr>
        <p:spPr>
          <a:xfrm>
            <a:off x="5334000" y="6172200"/>
            <a:ext cx="228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0D944-0BAC-45B4-8406-38CD058B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7" grpId="0" animBg="1"/>
      <p:bldP spid="37" grpId="1" animBg="1"/>
      <p:bldP spid="44" grpId="0" animBg="1"/>
      <p:bldP spid="44" grpId="1" animBg="1"/>
      <p:bldP spid="48" grpId="0" animBg="1"/>
      <p:bldP spid="48" grpId="1" animBg="1"/>
      <p:bldP spid="49" grpId="0" animBg="1"/>
      <p:bldP spid="50" grpId="0"/>
      <p:bldP spid="50" grpId="1"/>
      <p:bldP spid="50" grpId="2"/>
      <p:bldP spid="50" grpId="3"/>
      <p:bldP spid="51" grpId="0" animBg="1"/>
      <p:bldP spid="51" grpId="1" animBg="1"/>
      <p:bldP spid="51" grpId="2" animBg="1"/>
      <p:bldP spid="51" grpId="3" animBg="1"/>
      <p:bldP spid="51" grpId="4" animBg="1"/>
      <p:bldP spid="51" grpId="5" animBg="1"/>
      <p:bldP spid="51" grpId="6" animBg="1"/>
      <p:bldP spid="51" grpId="7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4" grpId="2"/>
      <p:bldP spid="54" grpId="3"/>
      <p:bldP spid="54" grpId="4"/>
      <p:bldP spid="54" grpId="5"/>
      <p:bldP spid="55" grpId="0" animBg="1"/>
      <p:bldP spid="56" grpId="0" animBg="1"/>
      <p:bldP spid="56" grpId="1" animBg="1"/>
      <p:bldP spid="57" grpId="0"/>
      <p:bldP spid="57" grpId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 methods</a:t>
            </a: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1600200" y="3581400"/>
            <a:ext cx="7010400" cy="30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761920" y="3724276"/>
          <a:ext cx="671069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95238" imgH="1761905" progId="StaticDib">
                  <p:embed/>
                </p:oleObj>
              </mc:Choice>
              <mc:Fallback>
                <p:oleObj name="Picture" r:id="rId3" imgW="4295238" imgH="1761905" progId="StaticDib">
                  <p:embed/>
                  <p:pic>
                    <p:nvPicPr>
                      <p:cNvPr id="32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920" y="3724276"/>
                        <a:ext cx="6710697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60"/>
          <p:cNvSpPr/>
          <p:nvPr/>
        </p:nvSpPr>
        <p:spPr>
          <a:xfrm>
            <a:off x="1828800" y="1524000"/>
            <a:ext cx="8077200" cy="1066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28800" y="1219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  <a:endParaRPr lang="en-IN" sz="2000" dirty="0"/>
          </a:p>
        </p:txBody>
      </p:sp>
      <p:sp>
        <p:nvSpPr>
          <p:cNvPr id="70" name="Rectangle 69"/>
          <p:cNvSpPr/>
          <p:nvPr/>
        </p:nvSpPr>
        <p:spPr>
          <a:xfrm>
            <a:off x="25146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l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194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o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242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29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e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338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386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j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3434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482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953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8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,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626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74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J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722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77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818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0866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3914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l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962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o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001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3058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e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6106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s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9154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2202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m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525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e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05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I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2098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5146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8194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3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1242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4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429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5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7338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6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0386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7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3434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8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482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9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953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10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2578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11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626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12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674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13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1722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14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477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15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7818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16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17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3914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18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6962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19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001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20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3058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21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6106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22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9154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23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2202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24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9525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25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905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0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2098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752600" y="3733800"/>
            <a:ext cx="6705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 203"/>
          <p:cNvSpPr/>
          <p:nvPr/>
        </p:nvSpPr>
        <p:spPr>
          <a:xfrm>
            <a:off x="1752600" y="4114800"/>
            <a:ext cx="6705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Rectangle 204"/>
          <p:cNvSpPr/>
          <p:nvPr/>
        </p:nvSpPr>
        <p:spPr>
          <a:xfrm>
            <a:off x="1752600" y="4419600"/>
            <a:ext cx="6705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" name="Rectangle 205"/>
          <p:cNvSpPr/>
          <p:nvPr/>
        </p:nvSpPr>
        <p:spPr>
          <a:xfrm>
            <a:off x="1752600" y="4724400"/>
            <a:ext cx="6705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" name="Rectangle 206"/>
          <p:cNvSpPr/>
          <p:nvPr/>
        </p:nvSpPr>
        <p:spPr>
          <a:xfrm>
            <a:off x="1752600" y="5105400"/>
            <a:ext cx="6705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Rectangle 207"/>
          <p:cNvSpPr/>
          <p:nvPr/>
        </p:nvSpPr>
        <p:spPr>
          <a:xfrm>
            <a:off x="1752600" y="5410200"/>
            <a:ext cx="6705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9" name="Rectangle 208"/>
          <p:cNvSpPr/>
          <p:nvPr/>
        </p:nvSpPr>
        <p:spPr>
          <a:xfrm>
            <a:off x="1752600" y="5715000"/>
            <a:ext cx="6705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Rectangle 209"/>
          <p:cNvSpPr/>
          <p:nvPr/>
        </p:nvSpPr>
        <p:spPr>
          <a:xfrm>
            <a:off x="1752600" y="6019800"/>
            <a:ext cx="6705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2" name="Rounded Rectangle 211"/>
          <p:cNvSpPr/>
          <p:nvPr/>
        </p:nvSpPr>
        <p:spPr>
          <a:xfrm>
            <a:off x="8686800" y="4114800"/>
            <a:ext cx="9144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ury" pitchFamily="18" charset="0"/>
              </a:rPr>
              <a:t>13</a:t>
            </a:r>
            <a:endParaRPr lang="en-IN" sz="3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9525000" y="4419600"/>
            <a:ext cx="9144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ury" pitchFamily="18" charset="0"/>
              </a:rPr>
              <a:t>8</a:t>
            </a:r>
            <a:endParaRPr lang="en-IN" sz="3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8686800" y="4724400"/>
            <a:ext cx="9144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ury" pitchFamily="18" charset="0"/>
              </a:rPr>
              <a:t>14</a:t>
            </a:r>
            <a:endParaRPr lang="en-IN" sz="3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9525000" y="5105400"/>
            <a:ext cx="9144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ury" pitchFamily="18" charset="0"/>
              </a:rPr>
              <a:t>13</a:t>
            </a:r>
            <a:endParaRPr lang="en-IN" sz="3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8686800" y="5410200"/>
            <a:ext cx="9144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ury" pitchFamily="18" charset="0"/>
              </a:rPr>
              <a:t>7</a:t>
            </a:r>
            <a:endParaRPr lang="en-IN" sz="3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37" name="Rounded Rectangle 236"/>
          <p:cNvSpPr/>
          <p:nvPr/>
        </p:nvSpPr>
        <p:spPr>
          <a:xfrm>
            <a:off x="9525000" y="5715000"/>
            <a:ext cx="9144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ury" pitchFamily="18" charset="0"/>
              </a:rPr>
              <a:t>-1</a:t>
            </a:r>
            <a:endParaRPr lang="en-IN" sz="3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38" name="Rounded Rectangle 237"/>
          <p:cNvSpPr/>
          <p:nvPr/>
        </p:nvSpPr>
        <p:spPr>
          <a:xfrm>
            <a:off x="8686800" y="6019800"/>
            <a:ext cx="9144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entury" pitchFamily="18" charset="0"/>
              </a:rPr>
              <a:t>18</a:t>
            </a:r>
            <a:endParaRPr lang="en-IN" sz="3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58674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J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5867400" y="160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itchFamily="34" charset="0"/>
              </a:rPr>
              <a:t>13</a:t>
            </a:r>
            <a:endParaRPr lang="en-IN" sz="11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6629400" y="2819400"/>
            <a:ext cx="18288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entury" pitchFamily="18" charset="0"/>
              </a:rPr>
              <a:t>97 </a:t>
            </a:r>
            <a:r>
              <a:rPr lang="en-US" sz="3600" dirty="0">
                <a:solidFill>
                  <a:schemeClr val="tx1"/>
                </a:solidFill>
                <a:latin typeface="Century" pitchFamily="18" charset="0"/>
                <a:sym typeface="Wingdings" pitchFamily="2" charset="2"/>
              </a:rPr>
              <a:t> </a:t>
            </a:r>
            <a:r>
              <a:rPr lang="en-US" sz="3600" dirty="0">
                <a:solidFill>
                  <a:schemeClr val="tx1"/>
                </a:solidFill>
                <a:latin typeface="Century" pitchFamily="18" charset="0"/>
              </a:rPr>
              <a:t>a</a:t>
            </a:r>
            <a:endParaRPr lang="en-IN" sz="36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43434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4343400" y="160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itchFamily="34" charset="0"/>
              </a:rPr>
              <a:t>8</a:t>
            </a:r>
            <a:endParaRPr lang="en-IN" sz="11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5257800" y="160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itchFamily="34" charset="0"/>
              </a:rPr>
              <a:t>11</a:t>
            </a:r>
            <a:endParaRPr lang="en-IN" sz="1100" dirty="0">
              <a:solidFill>
                <a:schemeClr val="bg1"/>
              </a:solidFill>
              <a:latin typeface="Agency FB" pitchFamily="34" charset="0"/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 flipH="1" flipV="1">
            <a:off x="5486400" y="1905000"/>
            <a:ext cx="1752600" cy="2895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61722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172200" y="160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itchFamily="34" charset="0"/>
              </a:rPr>
              <a:t>14</a:t>
            </a:r>
            <a:endParaRPr lang="en-IN" sz="11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40386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j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46482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49530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64770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67818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25146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l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28194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o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31242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34290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e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73914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l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76962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o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80010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83058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e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4953000" y="160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itchFamily="34" charset="0"/>
              </a:rPr>
              <a:t>10</a:t>
            </a:r>
            <a:endParaRPr lang="en-IN" sz="1100" dirty="0">
              <a:solidFill>
                <a:schemeClr val="bg1"/>
              </a:solidFill>
              <a:latin typeface="Agency FB" pitchFamily="34" charset="0"/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 flipH="1" flipV="1">
            <a:off x="5105400" y="1828800"/>
            <a:ext cx="2667000" cy="426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038600" y="160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itchFamily="34" charset="0"/>
              </a:rPr>
              <a:t>7</a:t>
            </a:r>
            <a:endParaRPr lang="en-IN" sz="1100" dirty="0">
              <a:solidFill>
                <a:schemeClr val="bg1"/>
              </a:solidFill>
              <a:latin typeface="Agency FB" pitchFamily="34" charset="0"/>
            </a:endParaRPr>
          </a:p>
        </p:txBody>
      </p:sp>
      <p:grpSp>
        <p:nvGrpSpPr>
          <p:cNvPr id="2" name="Group 280"/>
          <p:cNvGrpSpPr/>
          <p:nvPr/>
        </p:nvGrpSpPr>
        <p:grpSpPr>
          <a:xfrm>
            <a:off x="12344400" y="1981200"/>
            <a:ext cx="1371600" cy="533400"/>
            <a:chOff x="8534400" y="2209800"/>
            <a:chExt cx="1219200" cy="533400"/>
          </a:xfrm>
        </p:grpSpPr>
        <p:sp>
          <p:nvSpPr>
            <p:cNvPr id="277" name="Rectangle 276"/>
            <p:cNvSpPr/>
            <p:nvPr/>
          </p:nvSpPr>
          <p:spPr>
            <a:xfrm>
              <a:off x="8534400" y="2209800"/>
              <a:ext cx="3048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pitchFamily="18" charset="0"/>
                </a:rPr>
                <a:t>l</a:t>
              </a:r>
              <a:endParaRPr lang="en-IN" sz="20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8839200" y="2209800"/>
              <a:ext cx="3048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tx1"/>
                  </a:solidFill>
                  <a:latin typeface="Century" pitchFamily="18" charset="0"/>
                </a:rPr>
                <a:t>i</a:t>
              </a:r>
              <a:endParaRPr lang="en-IN" sz="20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9144000" y="2209800"/>
              <a:ext cx="3048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pitchFamily="18" charset="0"/>
                </a:rPr>
                <a:t>k</a:t>
              </a:r>
              <a:endParaRPr lang="en-IN" sz="20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9448800" y="2209800"/>
              <a:ext cx="304800" cy="533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" pitchFamily="18" charset="0"/>
                </a:rPr>
                <a:t>e</a:t>
              </a:r>
              <a:endParaRPr lang="en-IN" sz="2000" dirty="0">
                <a:solidFill>
                  <a:schemeClr val="tx1"/>
                </a:solidFill>
                <a:latin typeface="Century" pitchFamily="18" charset="0"/>
              </a:endParaRPr>
            </a:p>
          </p:txBody>
        </p:sp>
      </p:grpSp>
      <p:sp>
        <p:nvSpPr>
          <p:cNvPr id="282" name="Rounded Rectangle 281"/>
          <p:cNvSpPr/>
          <p:nvPr/>
        </p:nvSpPr>
        <p:spPr>
          <a:xfrm>
            <a:off x="8534400" y="2819400"/>
            <a:ext cx="2057400" cy="609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entury" pitchFamily="18" charset="0"/>
              </a:rPr>
              <a:t>Not found</a:t>
            </a:r>
            <a:endParaRPr lang="en-IN" sz="28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7391400" y="160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itchFamily="34" charset="0"/>
              </a:rPr>
              <a:t>18</a:t>
            </a:r>
            <a:endParaRPr lang="en-IN" sz="11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D1082-99AD-4489-AF44-A6C1FC8B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0"/>
                            </p:stCondLst>
                            <p:childTnLst>
                              <p:par>
                                <p:cTn id="3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203" grpId="0" animBg="1"/>
      <p:bldP spid="204" grpId="0" animBg="1"/>
      <p:bldP spid="205" grpId="0" animBg="1"/>
      <p:bldP spid="207" grpId="0" animBg="1"/>
      <p:bldP spid="208" grpId="0" animBg="1"/>
      <p:bldP spid="209" grpId="0" animBg="1"/>
      <p:bldP spid="210" grpId="0" animBg="1"/>
      <p:bldP spid="212" grpId="0" animBg="1"/>
      <p:bldP spid="216" grpId="0" animBg="1"/>
      <p:bldP spid="224" grpId="0" animBg="1"/>
      <p:bldP spid="231" grpId="0" animBg="1"/>
      <p:bldP spid="233" grpId="0" animBg="1"/>
      <p:bldP spid="237" grpId="0" animBg="1"/>
      <p:bldP spid="238" grpId="0" animBg="1"/>
      <p:bldP spid="246" grpId="0" animBg="1"/>
      <p:bldP spid="246" grpId="1" animBg="1"/>
      <p:bldP spid="246" grpId="2" animBg="1"/>
      <p:bldP spid="246" grpId="3" animBg="1"/>
      <p:bldP spid="247" grpId="0" animBg="1"/>
      <p:bldP spid="247" grpId="1" animBg="1"/>
      <p:bldP spid="247" grpId="2" animBg="1"/>
      <p:bldP spid="247" grpId="3" animBg="1"/>
      <p:bldP spid="248" grpId="0" animBg="1"/>
      <p:bldP spid="248" grpId="1" animBg="1"/>
      <p:bldP spid="248" grpId="2" animBg="1"/>
      <p:bldP spid="248" grpId="3" animBg="1"/>
      <p:bldP spid="249" grpId="0" animBg="1"/>
      <p:bldP spid="249" grpId="1" animBg="1"/>
      <p:bldP spid="249" grpId="2" animBg="1"/>
      <p:bldP spid="249" grpId="3" animBg="1"/>
      <p:bldP spid="250" grpId="0" animBg="1"/>
      <p:bldP spid="250" grpId="1" animBg="1"/>
      <p:bldP spid="253" grpId="0" animBg="1"/>
      <p:bldP spid="253" grpId="1" animBg="1"/>
      <p:bldP spid="254" grpId="0" animBg="1"/>
      <p:bldP spid="254" grpId="1" animBg="1"/>
      <p:bldP spid="254" grpId="2" animBg="1"/>
      <p:bldP spid="254" grpId="3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6" grpId="0" animBg="1"/>
      <p:bldP spid="276" grpId="1" animBg="1"/>
      <p:bldP spid="282" grpId="0" animBg="1"/>
      <p:bldP spid="283" grpId="0" animBg="1"/>
      <p:bldP spid="28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ounded Rectangle 211"/>
          <p:cNvSpPr/>
          <p:nvPr/>
        </p:nvSpPr>
        <p:spPr>
          <a:xfrm>
            <a:off x="1981200" y="3352800"/>
            <a:ext cx="3733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Century" pitchFamily="18" charset="0"/>
              </a:rPr>
              <a:t>Java loves me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1981200" y="3352800"/>
            <a:ext cx="3733800" cy="533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Century" pitchFamily="18" charset="0"/>
              </a:rPr>
              <a:t>Java loves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28800" y="28764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position</a:t>
            </a:r>
            <a:endParaRPr lang="en-IN" sz="2000" dirty="0"/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1600200" y="3962400"/>
            <a:ext cx="7010400" cy="2286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704976" y="4067176"/>
          <a:ext cx="6762953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314286" imgH="1342857" progId="StaticDib">
                  <p:embed/>
                </p:oleObj>
              </mc:Choice>
              <mc:Fallback>
                <p:oleObj name="Picture" r:id="rId3" imgW="4314286" imgH="1342857" progId="StaticDib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6" y="4067176"/>
                        <a:ext cx="6762953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 methods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828800" y="1524000"/>
            <a:ext cx="8077200" cy="1447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28800" y="12192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  <a:endParaRPr lang="en-IN" sz="2000" dirty="0"/>
          </a:p>
        </p:txBody>
      </p:sp>
      <p:sp>
        <p:nvSpPr>
          <p:cNvPr id="70" name="Rectangle 69"/>
          <p:cNvSpPr/>
          <p:nvPr/>
        </p:nvSpPr>
        <p:spPr>
          <a:xfrm>
            <a:off x="25146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l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194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o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242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29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e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338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386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j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3434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482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953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8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,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626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674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J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722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77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818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0866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3914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l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962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o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001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3058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e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6106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s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9154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2202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m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525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e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050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I</a:t>
            </a:r>
            <a:endParaRPr lang="en-IN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209800" y="1981200"/>
            <a:ext cx="304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5146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8194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3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1242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4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429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5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7338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6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0386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7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3434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8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482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9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953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10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2578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11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626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12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8674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13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1722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14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477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15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7818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16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17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3914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18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6962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19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001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20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3058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21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6106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22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9154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23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92202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24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9525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25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9050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0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209800" y="16002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8686800" y="5029200"/>
            <a:ext cx="121920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" pitchFamily="18" charset="0"/>
              </a:rPr>
              <a:t>error</a:t>
            </a:r>
            <a:endParaRPr lang="en-IN" sz="32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2098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146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3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8194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4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1242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5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4290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6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7338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7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0386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8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3434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9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6482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10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9530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11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2578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12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5626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13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8674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14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1722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15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4770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16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7818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17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0866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18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3914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19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6962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20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21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3058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22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6106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23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9154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24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92202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25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95250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26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905000" y="2590800"/>
            <a:ext cx="304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gency FB" pitchFamily="34" charset="0"/>
              </a:rPr>
              <a:t>1</a:t>
            </a:r>
            <a:endParaRPr lang="en-IN" sz="1100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676400" y="4114800"/>
            <a:ext cx="6781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 203"/>
          <p:cNvSpPr/>
          <p:nvPr/>
        </p:nvSpPr>
        <p:spPr>
          <a:xfrm>
            <a:off x="1676400" y="4495800"/>
            <a:ext cx="6781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Rectangle 204"/>
          <p:cNvSpPr/>
          <p:nvPr/>
        </p:nvSpPr>
        <p:spPr>
          <a:xfrm>
            <a:off x="1676400" y="4800600"/>
            <a:ext cx="6781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" name="Rectangle 205"/>
          <p:cNvSpPr/>
          <p:nvPr/>
        </p:nvSpPr>
        <p:spPr>
          <a:xfrm>
            <a:off x="1676400" y="5105400"/>
            <a:ext cx="67818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7" name="Rectangle 206"/>
          <p:cNvSpPr/>
          <p:nvPr/>
        </p:nvSpPr>
        <p:spPr>
          <a:xfrm>
            <a:off x="1676400" y="5486400"/>
            <a:ext cx="6781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8" name="Rectangle 207"/>
          <p:cNvSpPr/>
          <p:nvPr/>
        </p:nvSpPr>
        <p:spPr>
          <a:xfrm>
            <a:off x="1676400" y="5791200"/>
            <a:ext cx="6781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1" name="Rectangle 220"/>
          <p:cNvSpPr/>
          <p:nvPr/>
        </p:nvSpPr>
        <p:spPr>
          <a:xfrm>
            <a:off x="58674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J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1722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4770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67818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a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73914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l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76962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o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0010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v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83058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e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86106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s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89154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92202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m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95250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e</a:t>
            </a:r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867400" y="160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itchFamily="34" charset="0"/>
              </a:rPr>
              <a:t>13</a:t>
            </a:r>
            <a:endParaRPr lang="en-IN" sz="11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8915400" y="16002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itchFamily="34" charset="0"/>
              </a:rPr>
              <a:t>23</a:t>
            </a:r>
            <a:endParaRPr lang="en-IN" sz="11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62600" y="2590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itchFamily="34" charset="0"/>
              </a:rPr>
              <a:t>13</a:t>
            </a:r>
            <a:endParaRPr lang="en-IN" sz="11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8610600" y="2590800"/>
            <a:ext cx="3048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gency FB" pitchFamily="34" charset="0"/>
              </a:rPr>
              <a:t>23</a:t>
            </a:r>
            <a:endParaRPr lang="en-IN" sz="1100" dirty="0">
              <a:solidFill>
                <a:schemeClr val="bg1"/>
              </a:solidFill>
              <a:latin typeface="Agency FB" pitchFamily="34" charset="0"/>
            </a:endParaRPr>
          </a:p>
        </p:txBody>
      </p:sp>
      <p:cxnSp>
        <p:nvCxnSpPr>
          <p:cNvPr id="180" name="Straight Arrow Connector 179"/>
          <p:cNvCxnSpPr/>
          <p:nvPr/>
        </p:nvCxnSpPr>
        <p:spPr>
          <a:xfrm flipV="1">
            <a:off x="7315200" y="2743200"/>
            <a:ext cx="1447800" cy="2133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6858000" y="1752600"/>
            <a:ext cx="2209800" cy="3429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6019800" y="1752600"/>
            <a:ext cx="1143000" cy="3810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7772400" y="2743200"/>
            <a:ext cx="990600" cy="2819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7162800" y="1752600"/>
            <a:ext cx="1905000" cy="411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 flipV="1">
            <a:off x="5715000" y="2743200"/>
            <a:ext cx="2057400" cy="3124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 flipV="1">
            <a:off x="6019800" y="1752600"/>
            <a:ext cx="838200" cy="3124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6019800" y="1752600"/>
            <a:ext cx="838200" cy="2743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7086600" y="1981200"/>
            <a:ext cx="3048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bg1"/>
              </a:solidFill>
              <a:latin typeface="Century" pitchFamily="18" charset="0"/>
            </a:endParaRPr>
          </a:p>
        </p:txBody>
      </p:sp>
      <p:cxnSp>
        <p:nvCxnSpPr>
          <p:cNvPr id="185" name="Straight Arrow Connector 184"/>
          <p:cNvCxnSpPr/>
          <p:nvPr/>
        </p:nvCxnSpPr>
        <p:spPr>
          <a:xfrm flipH="1" flipV="1">
            <a:off x="5715000" y="2743200"/>
            <a:ext cx="1600200" cy="2438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6926270" y="6457890"/>
            <a:ext cx="3741730" cy="400110"/>
          </a:xfrm>
          <a:prstGeom prst="rect">
            <a:avLst/>
          </a:prstGeom>
          <a:solidFill>
            <a:srgbClr val="FF2525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IN" sz="2000" dirty="0" err="1">
                <a:solidFill>
                  <a:schemeClr val="bg1"/>
                </a:solidFill>
                <a:latin typeface="Century" pitchFamily="18" charset="0"/>
              </a:rPr>
              <a:t>IndexOutOfBoundsException</a:t>
            </a:r>
            <a:r>
              <a:rPr lang="en-IN" sz="2000" dirty="0">
                <a:solidFill>
                  <a:schemeClr val="bg1"/>
                </a:solidFill>
                <a:latin typeface="Century" pitchFamily="18" charset="0"/>
              </a:rPr>
              <a:t> </a:t>
            </a:r>
          </a:p>
        </p:txBody>
      </p:sp>
      <p:cxnSp>
        <p:nvCxnSpPr>
          <p:cNvPr id="259" name="Straight Arrow Connector 258"/>
          <p:cNvCxnSpPr>
            <a:stCxn id="224" idx="2"/>
            <a:endCxn id="245" idx="0"/>
          </p:cNvCxnSpPr>
          <p:nvPr/>
        </p:nvCxnSpPr>
        <p:spPr>
          <a:xfrm flipH="1">
            <a:off x="8797136" y="5486400"/>
            <a:ext cx="499265" cy="9714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>
            <a:off x="8686800" y="5715000"/>
            <a:ext cx="121920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" pitchFamily="18" charset="0"/>
              </a:rPr>
              <a:t>error</a:t>
            </a:r>
            <a:endParaRPr lang="en-IN" sz="3200" dirty="0">
              <a:solidFill>
                <a:schemeClr val="bg1"/>
              </a:solidFill>
              <a:latin typeface="Century" pitchFamily="18" charset="0"/>
            </a:endParaRPr>
          </a:p>
        </p:txBody>
      </p:sp>
      <p:cxnSp>
        <p:nvCxnSpPr>
          <p:cNvPr id="274" name="Straight Arrow Connector 273"/>
          <p:cNvCxnSpPr>
            <a:stCxn id="233" idx="2"/>
            <a:endCxn id="245" idx="0"/>
          </p:cNvCxnSpPr>
          <p:nvPr/>
        </p:nvCxnSpPr>
        <p:spPr>
          <a:xfrm flipH="1">
            <a:off x="8797136" y="6172200"/>
            <a:ext cx="499265" cy="2856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56785-C1EB-48E8-AB89-209FB673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7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0" dur="2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9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5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3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6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9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4" fill="hold">
                      <p:stCondLst>
                        <p:cond delay="indefinite"/>
                      </p:stCondLst>
                      <p:childTnLst>
                        <p:par>
                          <p:cTn id="645" fill="hold">
                            <p:stCondLst>
                              <p:cond delay="0"/>
                            </p:stCondLst>
                            <p:childTnLst>
                              <p:par>
                                <p:cTn id="6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2" grpId="1" animBg="1"/>
      <p:bldP spid="212" grpId="2" animBg="1"/>
      <p:bldP spid="212" grpId="3" animBg="1"/>
      <p:bldP spid="243" grpId="0" animBg="1"/>
      <p:bldP spid="243" grpId="1" animBg="1"/>
      <p:bldP spid="112" grpId="0"/>
      <p:bldP spid="61" grpId="0" animBg="1"/>
      <p:bldP spid="68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224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21" grpId="0" animBg="1"/>
      <p:bldP spid="221" grpId="1" animBg="1"/>
      <p:bldP spid="221" grpId="2" animBg="1"/>
      <p:bldP spid="221" grpId="3" animBg="1"/>
      <p:bldP spid="221" grpId="4" animBg="1"/>
      <p:bldP spid="221" grpId="5" animBg="1"/>
      <p:bldP spid="222" grpId="0" animBg="1"/>
      <p:bldP spid="222" grpId="1" animBg="1"/>
      <p:bldP spid="222" grpId="2" animBg="1"/>
      <p:bldP spid="222" grpId="3" animBg="1"/>
      <p:bldP spid="222" grpId="4" animBg="1"/>
      <p:bldP spid="222" grpId="5" animBg="1"/>
      <p:bldP spid="223" grpId="0" animBg="1"/>
      <p:bldP spid="223" grpId="1" animBg="1"/>
      <p:bldP spid="223" grpId="2" animBg="1"/>
      <p:bldP spid="223" grpId="3" animBg="1"/>
      <p:bldP spid="223" grpId="4" animBg="1"/>
      <p:bldP spid="223" grpId="5" animBg="1"/>
      <p:bldP spid="225" grpId="0" animBg="1"/>
      <p:bldP spid="225" grpId="1" animBg="1"/>
      <p:bldP spid="225" grpId="2" animBg="1"/>
      <p:bldP spid="225" grpId="3" animBg="1"/>
      <p:bldP spid="225" grpId="4" animBg="1"/>
      <p:bldP spid="225" grpId="5" animBg="1"/>
      <p:bldP spid="226" grpId="0" animBg="1"/>
      <p:bldP spid="226" grpId="1" animBg="1"/>
      <p:bldP spid="226" grpId="2" animBg="1"/>
      <p:bldP spid="226" grpId="3" animBg="1"/>
      <p:bldP spid="226" grpId="4" animBg="1"/>
      <p:bldP spid="226" grpId="5" animBg="1"/>
      <p:bldP spid="227" grpId="0" animBg="1"/>
      <p:bldP spid="227" grpId="1" animBg="1"/>
      <p:bldP spid="227" grpId="2" animBg="1"/>
      <p:bldP spid="227" grpId="3" animBg="1"/>
      <p:bldP spid="227" grpId="4" animBg="1"/>
      <p:bldP spid="227" grpId="5" animBg="1"/>
      <p:bldP spid="228" grpId="0" animBg="1"/>
      <p:bldP spid="228" grpId="1" animBg="1"/>
      <p:bldP spid="228" grpId="2" animBg="1"/>
      <p:bldP spid="228" grpId="3" animBg="1"/>
      <p:bldP spid="228" grpId="4" animBg="1"/>
      <p:bldP spid="228" grpId="5" animBg="1"/>
      <p:bldP spid="229" grpId="0" animBg="1"/>
      <p:bldP spid="229" grpId="1" animBg="1"/>
      <p:bldP spid="229" grpId="2" animBg="1"/>
      <p:bldP spid="229" grpId="3" animBg="1"/>
      <p:bldP spid="229" grpId="4" animBg="1"/>
      <p:bldP spid="229" grpId="5" animBg="1"/>
      <p:bldP spid="230" grpId="0" animBg="1"/>
      <p:bldP spid="230" grpId="1" animBg="1"/>
      <p:bldP spid="230" grpId="2" animBg="1"/>
      <p:bldP spid="230" grpId="3" animBg="1"/>
      <p:bldP spid="230" grpId="4" animBg="1"/>
      <p:bldP spid="230" grpId="5" animBg="1"/>
      <p:bldP spid="232" grpId="0" animBg="1"/>
      <p:bldP spid="232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6" grpId="2" animBg="1"/>
      <p:bldP spid="236" grpId="3" animBg="1"/>
      <p:bldP spid="236" grpId="4" animBg="1"/>
      <p:bldP spid="236" grpId="5" animBg="1"/>
      <p:bldP spid="239" grpId="0" animBg="1"/>
      <p:bldP spid="239" grpId="1" animBg="1"/>
      <p:bldP spid="239" grpId="2" animBg="1"/>
      <p:bldP spid="239" grpId="3" animBg="1"/>
      <p:bldP spid="240" grpId="0" animBg="1"/>
      <p:bldP spid="240" grpId="1" animBg="1"/>
      <p:bldP spid="240" grpId="2" animBg="1"/>
      <p:bldP spid="240" grpId="3" animBg="1"/>
      <p:bldP spid="241" grpId="0" animBg="1"/>
      <p:bldP spid="241" grpId="1" animBg="1"/>
      <p:bldP spid="241" grpId="2" animBg="1"/>
      <p:bldP spid="241" grpId="3" animBg="1"/>
      <p:bldP spid="242" grpId="0" animBg="1"/>
      <p:bldP spid="242" grpId="1" animBg="1"/>
      <p:bldP spid="242" grpId="2" animBg="1"/>
      <p:bldP spid="242" grpId="3" animBg="1"/>
      <p:bldP spid="242" grpId="4" animBg="1"/>
      <p:bldP spid="242" grpId="5" animBg="1"/>
      <p:bldP spid="245" grpId="0" animBg="1"/>
      <p:bldP spid="2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Immutable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752600" y="1447802"/>
            <a:ext cx="8839200" cy="380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Century" pitchFamily="18" charset="0"/>
              </a:rPr>
              <a:t>String is Immutable :</a:t>
            </a:r>
            <a:endParaRPr lang="en-US" sz="2000" i="1" dirty="0">
              <a:latin typeface="Century" pitchFamily="18" charset="0"/>
            </a:endParaRPr>
          </a:p>
        </p:txBody>
      </p:sp>
      <p:sp>
        <p:nvSpPr>
          <p:cNvPr id="15" name="Content Placeholder 11"/>
          <p:cNvSpPr txBox="1">
            <a:spLocks/>
          </p:cNvSpPr>
          <p:nvPr/>
        </p:nvSpPr>
        <p:spPr>
          <a:xfrm>
            <a:off x="1676400" y="2057400"/>
            <a:ext cx="8839200" cy="144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Immutable means unchangeable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000" dirty="0">
              <a:latin typeface="Century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When you invoke </a:t>
            </a:r>
            <a:r>
              <a:rPr lang="en-US" sz="2000" b="1" dirty="0">
                <a:solidFill>
                  <a:schemeClr val="tx1"/>
                </a:solidFill>
                <a:latin typeface="Century" pitchFamily="18" charset="0"/>
              </a:rPr>
              <a:t>a = “hello"</a:t>
            </a:r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, you are actually changing the reference of </a:t>
            </a:r>
            <a:r>
              <a:rPr lang="en-US" sz="2000" b="1" dirty="0">
                <a:solidFill>
                  <a:schemeClr val="tx1"/>
                </a:solidFill>
                <a:latin typeface="Century" pitchFamily="18" charset="0"/>
              </a:rPr>
              <a:t>a</a:t>
            </a:r>
            <a:r>
              <a:rPr lang="en-US" sz="2000" dirty="0">
                <a:solidFill>
                  <a:schemeClr val="tx1"/>
                </a:solidFill>
                <a:latin typeface="Century" pitchFamily="18" charset="0"/>
              </a:rPr>
              <a:t> to a new object created by the String literal </a:t>
            </a:r>
            <a:r>
              <a:rPr lang="en-US" sz="2000" b="1" dirty="0">
                <a:solidFill>
                  <a:schemeClr val="tx1"/>
                </a:solidFill>
                <a:latin typeface="Century" pitchFamily="18" charset="0"/>
              </a:rPr>
              <a:t>“hello“</a:t>
            </a:r>
            <a:endParaRPr lang="en-US" sz="20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9" name="Content Placeholder 11"/>
          <p:cNvSpPr txBox="1">
            <a:spLocks/>
          </p:cNvSpPr>
          <p:nvPr/>
        </p:nvSpPr>
        <p:spPr>
          <a:xfrm>
            <a:off x="2590800" y="3886201"/>
            <a:ext cx="7162800" cy="2438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>
                <a:latin typeface="Century" pitchFamily="18" charset="0"/>
              </a:rPr>
              <a:t> = 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“hello"</a:t>
            </a:r>
            <a:r>
              <a:rPr lang="en-US" sz="2400" dirty="0">
                <a:latin typeface="Century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>
                <a:latin typeface="Century" pitchFamily="18" charset="0"/>
              </a:rPr>
              <a:t>.substring(0,4);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Century" pitchFamily="18" charset="0"/>
              </a:rPr>
              <a:t>System.</a:t>
            </a:r>
            <a:r>
              <a:rPr lang="en-US" sz="2400" b="1" dirty="0" err="1">
                <a:solidFill>
                  <a:srgbClr val="0066FF"/>
                </a:solidFill>
                <a:latin typeface="Century" pitchFamily="18" charset="0"/>
              </a:rPr>
              <a:t>out</a:t>
            </a:r>
            <a:r>
              <a:rPr lang="en-US" sz="2400" dirty="0" err="1">
                <a:latin typeface="Century" pitchFamily="18" charset="0"/>
              </a:rPr>
              <a:t>.println</a:t>
            </a:r>
            <a:r>
              <a:rPr lang="en-US" sz="2400" dirty="0">
                <a:latin typeface="Century" pitchFamily="18" charset="0"/>
              </a:rPr>
              <a:t>(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>
                <a:latin typeface="Century" pitchFamily="18" charset="0"/>
              </a:rPr>
              <a:t>);	</a:t>
            </a:r>
            <a:r>
              <a:rPr lang="en-US" sz="2400" b="1" dirty="0">
                <a:solidFill>
                  <a:srgbClr val="00B050"/>
                </a:solidFill>
                <a:latin typeface="Century" pitchFamily="18" charset="0"/>
              </a:rPr>
              <a:t>// output is :hello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a =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entury" pitchFamily="18" charset="0"/>
              </a:rPr>
              <a:t>s</a:t>
            </a:r>
            <a:r>
              <a:rPr lang="en-US" sz="2400" dirty="0">
                <a:latin typeface="Century" pitchFamily="18" charset="0"/>
              </a:rPr>
              <a:t>.substring(0,4);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" pitchFamily="18" charset="0"/>
              </a:rPr>
              <a:t>System.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out</a:t>
            </a:r>
            <a:r>
              <a:rPr lang="en-US" sz="2400" dirty="0">
                <a:latin typeface="Century" pitchFamily="18" charset="0"/>
              </a:rPr>
              <a:t>.println(a); 	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// output is : hell</a:t>
            </a:r>
            <a:endParaRPr lang="en-US" sz="2400" b="1" i="1" dirty="0">
              <a:solidFill>
                <a:srgbClr val="0066FF"/>
              </a:solidFill>
              <a:latin typeface="Century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7B12F-EE49-4CC3-AD89-45F882FC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 Memory Layout</a:t>
            </a:r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1600200" y="1981200"/>
            <a:ext cx="83820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assigning a </a:t>
            </a:r>
            <a:r>
              <a:rPr lang="en-US" b="1" i="1" dirty="0"/>
              <a:t>string literal</a:t>
            </a:r>
            <a:r>
              <a:rPr lang="en-US" dirty="0"/>
              <a:t> to a String reference - just like a primitive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using the </a:t>
            </a:r>
            <a:r>
              <a:rPr lang="en-US" b="1" i="1" dirty="0"/>
              <a:t>"new"</a:t>
            </a:r>
            <a:r>
              <a:rPr lang="en-US" dirty="0"/>
              <a:t> operator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1600200" y="1447800"/>
            <a:ext cx="3352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String can be constructed by :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419600" y="3048000"/>
            <a:ext cx="6019800" cy="3581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572000" y="3124200"/>
            <a:ext cx="2514600" cy="3429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7315200" y="3124200"/>
            <a:ext cx="3048000" cy="3429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724400" y="3733800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562600" y="3733800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324600" y="3733800"/>
            <a:ext cx="6096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696200" y="3733800"/>
            <a:ext cx="8382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067800" y="3733800"/>
            <a:ext cx="8382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648200" y="5105400"/>
            <a:ext cx="23622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String Pool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67600" y="5105400"/>
            <a:ext cx="2743200" cy="1143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34000" y="5181600"/>
            <a:ext cx="8382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543800" y="5181600"/>
            <a:ext cx="11430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Objects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991600" y="5181600"/>
            <a:ext cx="1066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String Objects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34000" y="3200400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String Literals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29601" y="3200400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String Object Heap</a:t>
            </a:r>
          </a:p>
        </p:txBody>
      </p:sp>
      <p:cxnSp>
        <p:nvCxnSpPr>
          <p:cNvPr id="63" name="Straight Arrow Connector 62"/>
          <p:cNvCxnSpPr>
            <a:stCxn id="48" idx="2"/>
          </p:cNvCxnSpPr>
          <p:nvPr/>
        </p:nvCxnSpPr>
        <p:spPr>
          <a:xfrm rot="5400000">
            <a:off x="54102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4" idx="2"/>
          </p:cNvCxnSpPr>
          <p:nvPr/>
        </p:nvCxnSpPr>
        <p:spPr>
          <a:xfrm rot="16200000" flipH="1">
            <a:off x="4800600" y="4495800"/>
            <a:ext cx="914400" cy="457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52" idx="2"/>
            <a:endCxn id="46" idx="0"/>
          </p:cNvCxnSpPr>
          <p:nvPr/>
        </p:nvCxnSpPr>
        <p:spPr>
          <a:xfrm rot="5400000">
            <a:off x="5810250" y="4743450"/>
            <a:ext cx="1295400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58" idx="0"/>
          </p:cNvCxnSpPr>
          <p:nvPr/>
        </p:nvCxnSpPr>
        <p:spPr>
          <a:xfrm rot="5400000">
            <a:off x="76581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9" idx="0"/>
          </p:cNvCxnSpPr>
          <p:nvPr/>
        </p:nvCxnSpPr>
        <p:spPr>
          <a:xfrm rot="5400000">
            <a:off x="90678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11"/>
          <p:cNvSpPr txBox="1">
            <a:spLocks/>
          </p:cNvSpPr>
          <p:nvPr/>
        </p:nvSpPr>
        <p:spPr>
          <a:xfrm>
            <a:off x="1600200" y="4191000"/>
            <a:ext cx="2743200" cy="1828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S1 = </a:t>
            </a:r>
            <a:r>
              <a:rPr lang="en-US" b="1" dirty="0">
                <a:solidFill>
                  <a:srgbClr val="0066FF"/>
                </a:solidFill>
              </a:rPr>
              <a:t>“Hello"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S2 = </a:t>
            </a:r>
            <a:r>
              <a:rPr lang="en-US" b="1" dirty="0">
                <a:solidFill>
                  <a:srgbClr val="0066FF"/>
                </a:solidFill>
              </a:rPr>
              <a:t>“Hello"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S3 = </a:t>
            </a:r>
            <a:r>
              <a:rPr lang="en-US" b="1" dirty="0">
                <a:solidFill>
                  <a:srgbClr val="0066FF"/>
                </a:solidFill>
              </a:rPr>
              <a:t>“Hello World"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S4 = </a:t>
            </a:r>
            <a:r>
              <a:rPr lang="en-US" b="1" dirty="0">
                <a:solidFill>
                  <a:srgbClr val="0066FF"/>
                </a:solidFill>
              </a:rPr>
              <a:t>new </a:t>
            </a: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S5 = </a:t>
            </a:r>
            <a:r>
              <a:rPr lang="en-US" b="1" dirty="0">
                <a:solidFill>
                  <a:srgbClr val="0066FF"/>
                </a:solidFill>
              </a:rPr>
              <a:t>new </a:t>
            </a: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/>
              <a:t>;</a:t>
            </a:r>
          </a:p>
        </p:txBody>
      </p:sp>
      <p:sp>
        <p:nvSpPr>
          <p:cNvPr id="80" name="Content Placeholder 11"/>
          <p:cNvSpPr txBox="1">
            <a:spLocks/>
          </p:cNvSpPr>
          <p:nvPr/>
        </p:nvSpPr>
        <p:spPr>
          <a:xfrm>
            <a:off x="1600200" y="3581400"/>
            <a:ext cx="1371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b="1" dirty="0"/>
              <a:t>Example :</a:t>
            </a:r>
            <a:endParaRPr lang="en-US" sz="1600" i="1" dirty="0"/>
          </a:p>
        </p:txBody>
      </p:sp>
      <p:sp>
        <p:nvSpPr>
          <p:cNvPr id="46" name="Rectangle 45"/>
          <p:cNvSpPr/>
          <p:nvPr/>
        </p:nvSpPr>
        <p:spPr>
          <a:xfrm>
            <a:off x="5638800" y="5562600"/>
            <a:ext cx="12954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 World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50B52-3CFF-4FD4-8CE4-7328A1C2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 methods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600200" y="1371602"/>
            <a:ext cx="7010400" cy="380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String methods </a:t>
            </a:r>
            <a:endParaRPr lang="en-US" sz="1800" i="1" dirty="0"/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1752600" y="2057400"/>
            <a:ext cx="6477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b="1" dirty="0"/>
              <a:t>concat(String a) : </a:t>
            </a:r>
            <a:r>
              <a:rPr lang="en-US" dirty="0"/>
              <a:t>Concate one string content into another string</a:t>
            </a:r>
            <a:endParaRPr lang="en-US" i="1" dirty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1752600" y="3810000"/>
            <a:ext cx="5867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1" dirty="0"/>
              <a:t>toLowerCase(): </a:t>
            </a:r>
            <a:r>
              <a:rPr lang="en-US" dirty="0"/>
              <a:t>Convert String into small case</a:t>
            </a:r>
            <a:endParaRPr lang="en-US" sz="1600" i="1" dirty="0"/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1752600" y="5181600"/>
            <a:ext cx="7010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b="1" dirty="0"/>
              <a:t>charAt(int index):</a:t>
            </a:r>
            <a:r>
              <a:rPr lang="en-US" dirty="0"/>
              <a:t>Returns the character located at the specified index</a:t>
            </a:r>
            <a:endParaRPr lang="en-US" i="1" dirty="0"/>
          </a:p>
        </p:txBody>
      </p:sp>
      <p:sp>
        <p:nvSpPr>
          <p:cNvPr id="36" name="Content Placeholder 11"/>
          <p:cNvSpPr txBox="1">
            <a:spLocks/>
          </p:cNvSpPr>
          <p:nvPr/>
        </p:nvSpPr>
        <p:spPr>
          <a:xfrm>
            <a:off x="3505200" y="2514600"/>
            <a:ext cx="59436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"Hello"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.concat(</a:t>
            </a:r>
            <a:r>
              <a:rPr lang="en-US" b="1" dirty="0">
                <a:solidFill>
                  <a:srgbClr val="0066FF"/>
                </a:solidFill>
              </a:rPr>
              <a:t>"Bye"</a:t>
            </a:r>
            <a:r>
              <a:rPr lang="en-US" dirty="0"/>
              <a:t>);       </a:t>
            </a:r>
            <a:r>
              <a:rPr lang="en-US" b="1" dirty="0">
                <a:solidFill>
                  <a:srgbClr val="00B050"/>
                </a:solidFill>
              </a:rPr>
              <a:t>//Output is HelloBye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); 		</a:t>
            </a:r>
            <a:r>
              <a:rPr lang="en-US" b="1" dirty="0">
                <a:solidFill>
                  <a:srgbClr val="00B050"/>
                </a:solidFill>
              </a:rPr>
              <a:t>//Output is Hello</a:t>
            </a:r>
            <a:endParaRPr lang="en-US" sz="1600" b="1" i="1" dirty="0">
              <a:solidFill>
                <a:srgbClr val="00B050"/>
              </a:solidFill>
            </a:endParaRPr>
          </a:p>
        </p:txBody>
      </p:sp>
      <p:sp>
        <p:nvSpPr>
          <p:cNvPr id="38" name="Content Placeholder 11"/>
          <p:cNvSpPr txBox="1">
            <a:spLocks/>
          </p:cNvSpPr>
          <p:nvPr/>
        </p:nvSpPr>
        <p:spPr>
          <a:xfrm>
            <a:off x="3505200" y="4267200"/>
            <a:ext cx="5943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"Hello"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a</a:t>
            </a:r>
            <a:r>
              <a:rPr lang="en-US" dirty="0"/>
              <a:t>.toLowerCase(); 		</a:t>
            </a:r>
            <a:r>
              <a:rPr lang="en-US" b="1" dirty="0">
                <a:solidFill>
                  <a:srgbClr val="00B050"/>
                </a:solidFill>
              </a:rPr>
              <a:t>// </a:t>
            </a:r>
            <a:r>
              <a:rPr lang="en-US" b="1" dirty="0" err="1">
                <a:solidFill>
                  <a:srgbClr val="00B050"/>
                </a:solidFill>
              </a:rPr>
              <a:t>a’s</a:t>
            </a:r>
            <a:r>
              <a:rPr lang="en-US" b="1" dirty="0">
                <a:solidFill>
                  <a:srgbClr val="00B050"/>
                </a:solidFill>
              </a:rPr>
              <a:t> value is hello</a:t>
            </a:r>
            <a:endParaRPr lang="en-US" sz="1600" b="1" i="1" dirty="0">
              <a:solidFill>
                <a:srgbClr val="00B050"/>
              </a:solidFill>
            </a:endParaRPr>
          </a:p>
        </p:txBody>
      </p:sp>
      <p:sp>
        <p:nvSpPr>
          <p:cNvPr id="44" name="Content Placeholder 11"/>
          <p:cNvSpPr txBox="1">
            <a:spLocks/>
          </p:cNvSpPr>
          <p:nvPr/>
        </p:nvSpPr>
        <p:spPr>
          <a:xfrm>
            <a:off x="3505200" y="5638800"/>
            <a:ext cx="5943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"Hello"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.charAt(1)); 	</a:t>
            </a:r>
            <a:r>
              <a:rPr lang="en-US" b="1" dirty="0">
                <a:solidFill>
                  <a:srgbClr val="00B050"/>
                </a:solidFill>
              </a:rPr>
              <a:t>//output is e</a:t>
            </a:r>
            <a:endParaRPr lang="en-US" sz="1600" b="1" i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FE67CD-1F27-4996-AD4E-B3AD5D3C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 methods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600200" y="1371602"/>
            <a:ext cx="7010400" cy="380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String methods </a:t>
            </a:r>
            <a:endParaRPr lang="en-US" sz="1800" i="1" dirty="0"/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1600200" y="1828800"/>
            <a:ext cx="86106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b="1" dirty="0"/>
              <a:t>equalsIgnoreCase(String a):  </a:t>
            </a:r>
            <a:r>
              <a:rPr lang="en-US" dirty="0"/>
              <a:t>Determines the equality of two strings, ignoring case</a:t>
            </a:r>
            <a:endParaRPr lang="en-US" i="1" dirty="0"/>
          </a:p>
        </p:txBody>
      </p:sp>
      <p:sp>
        <p:nvSpPr>
          <p:cNvPr id="31" name="Content Placeholder 11"/>
          <p:cNvSpPr txBox="1">
            <a:spLocks/>
          </p:cNvSpPr>
          <p:nvPr/>
        </p:nvSpPr>
        <p:spPr>
          <a:xfrm>
            <a:off x="1600200" y="4495800"/>
            <a:ext cx="9067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None/>
            </a:pPr>
            <a:r>
              <a:rPr lang="en-US" b="1" dirty="0"/>
              <a:t>split():  </a:t>
            </a:r>
            <a:r>
              <a:rPr lang="en-US" dirty="0"/>
              <a:t>J2SE 1.4 added the split() method to the String class to simplify the task of breaking a 	string into substrings, or tokens</a:t>
            </a:r>
            <a:endParaRPr lang="en-US" sz="1600" i="1" dirty="0"/>
          </a:p>
        </p:txBody>
      </p:sp>
      <p:sp>
        <p:nvSpPr>
          <p:cNvPr id="36" name="Content Placeholder 11"/>
          <p:cNvSpPr txBox="1">
            <a:spLocks/>
          </p:cNvSpPr>
          <p:nvPr/>
        </p:nvSpPr>
        <p:spPr>
          <a:xfrm>
            <a:off x="3505200" y="2209800"/>
            <a:ext cx="5943600" cy="2133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"Hello"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"HELLO"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/>
              <a:t>( a.equalsIgnoreCase(b))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</a:t>
            </a:r>
            <a:r>
              <a:rPr lang="en-US" b="1" dirty="0">
                <a:solidFill>
                  <a:srgbClr val="0066FF"/>
                </a:solidFill>
              </a:rPr>
              <a:t>"Equals"</a:t>
            </a:r>
            <a:r>
              <a:rPr lang="en-US" dirty="0"/>
              <a:t>);	     </a:t>
            </a:r>
            <a:r>
              <a:rPr lang="en-US" b="1" dirty="0">
                <a:solidFill>
                  <a:srgbClr val="00B050"/>
                </a:solidFill>
              </a:rPr>
              <a:t>//output is : Equals</a:t>
            </a: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else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System.</a:t>
            </a:r>
            <a:r>
              <a:rPr lang="en-US" b="1" dirty="0">
                <a:solidFill>
                  <a:srgbClr val="0066FF"/>
                </a:solidFill>
              </a:rPr>
              <a:t>out</a:t>
            </a:r>
            <a:r>
              <a:rPr lang="en-US" dirty="0"/>
              <a:t>.println(</a:t>
            </a:r>
            <a:r>
              <a:rPr lang="en-US" b="1" dirty="0">
                <a:solidFill>
                  <a:srgbClr val="0066FF"/>
                </a:solidFill>
              </a:rPr>
              <a:t>"Not Equals"</a:t>
            </a:r>
            <a:r>
              <a:rPr lang="en-US" dirty="0"/>
              <a:t>);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8" name="Content Placeholder 11"/>
          <p:cNvSpPr txBox="1">
            <a:spLocks/>
          </p:cNvSpPr>
          <p:nvPr/>
        </p:nvSpPr>
        <p:spPr>
          <a:xfrm>
            <a:off x="3505200" y="5105400"/>
            <a:ext cx="5029200" cy="1600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rgbClr val="0066FF"/>
                </a:solidFill>
              </a:rPr>
              <a:t>"This is a String Object"</a:t>
            </a:r>
            <a:r>
              <a:rPr lang="en-US" dirty="0"/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dirty="0"/>
              <a:t>[] =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.split(</a:t>
            </a:r>
            <a:r>
              <a:rPr lang="en-US" b="1" dirty="0">
                <a:solidFill>
                  <a:srgbClr val="0066FF"/>
                </a:solidFill>
              </a:rPr>
              <a:t>" "</a:t>
            </a:r>
            <a:r>
              <a:rPr lang="en-US" dirty="0"/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/>
              <a:t>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/>
              <a:t>=0;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 </a:t>
            </a:r>
            <a:r>
              <a:rPr lang="en-US" dirty="0"/>
              <a:t>&lt;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length</a:t>
            </a:r>
            <a:r>
              <a:rPr lang="en-US" dirty="0"/>
              <a:t>;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++</a:t>
            </a:r>
            <a:r>
              <a:rPr lang="en-US" dirty="0"/>
              <a:t>){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System.</a:t>
            </a:r>
            <a:r>
              <a:rPr lang="en-US" b="1" dirty="0"/>
              <a:t>out</a:t>
            </a:r>
            <a:r>
              <a:rPr lang="en-US" dirty="0"/>
              <a:t>.println(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dirty="0"/>
              <a:t>[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dirty="0"/>
              <a:t>] 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} }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7" name="Content Placeholder 11"/>
          <p:cNvSpPr txBox="1">
            <a:spLocks/>
          </p:cNvSpPr>
          <p:nvPr/>
        </p:nvSpPr>
        <p:spPr>
          <a:xfrm>
            <a:off x="8686800" y="4953000"/>
            <a:ext cx="1828800" cy="1828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Output :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This</a:t>
            </a:r>
          </a:p>
          <a:p>
            <a:r>
              <a:rPr lang="en-US" b="1" dirty="0">
                <a:solidFill>
                  <a:srgbClr val="00B050"/>
                </a:solidFill>
              </a:rPr>
              <a:t>is</a:t>
            </a:r>
          </a:p>
          <a:p>
            <a:r>
              <a:rPr lang="en-US" b="1" dirty="0">
                <a:solidFill>
                  <a:srgbClr val="00B050"/>
                </a:solidFill>
              </a:rPr>
              <a:t>a</a:t>
            </a:r>
          </a:p>
          <a:p>
            <a:r>
              <a:rPr lang="en-US" b="1" dirty="0">
                <a:solidFill>
                  <a:srgbClr val="00B050"/>
                </a:solidFill>
              </a:rPr>
              <a:t>String</a:t>
            </a:r>
          </a:p>
          <a:p>
            <a:r>
              <a:rPr lang="en-US" b="1" dirty="0">
                <a:solidFill>
                  <a:srgbClr val="00B050"/>
                </a:solidFill>
              </a:rPr>
              <a:t>Object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F00D4-BD69-46EA-8276-94D55D66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String &amp;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StringBuffer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1600200" y="1447800"/>
            <a:ext cx="335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StringBuffer &amp; StringBuilder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752600" y="2403896"/>
          <a:ext cx="8686800" cy="3234905"/>
        </p:xfrm>
        <a:graphic>
          <a:graphicData uri="http://schemas.openxmlformats.org/drawingml/2006/table">
            <a:tbl>
              <a:tblPr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tblPr>
              <a:tblGrid>
                <a:gridCol w="441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String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StringBuffer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6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 and class in java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in java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Immutable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comes under character datatype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comes under reference data type</a:t>
                      </a:r>
                      <a:endParaRPr lang="en-US" sz="2400" b="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Slower in concatenation operation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Faster in concatenation operation</a:t>
                      </a:r>
                      <a:endParaRPr lang="en-US" sz="24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A6494A-4622-427E-A5AC-04DD8AA2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StringBuffer &amp; StringBuilder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1600200" y="1600200"/>
            <a:ext cx="3352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StringBuffer &amp; StringBuilder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752600" y="2480096"/>
          <a:ext cx="8686800" cy="3234905"/>
        </p:xfrm>
        <a:graphic>
          <a:graphicData uri="http://schemas.openxmlformats.org/drawingml/2006/table">
            <a:tbl>
              <a:tblPr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tblPr>
              <a:tblGrid>
                <a:gridCol w="441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0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StringBuffer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StringBuilder</a:t>
                      </a:r>
                      <a:endParaRPr lang="en-US" sz="3200" b="0" u="sng" spc="300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868">
                <a:tc>
                  <a:txBody>
                    <a:bodyPr/>
                    <a:lstStyle/>
                    <a:p>
                      <a:r>
                        <a:rPr lang="en-US" sz="2000" dirty="0"/>
                        <a:t>M</a:t>
                      </a:r>
                      <a:r>
                        <a:rPr lang="en-US" sz="2000" baseline="0" dirty="0"/>
                        <a:t>utable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/>
                        <a:t>Mutable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synchronized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Non-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synchronization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Thread Safe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Not Thread Safe</a:t>
                      </a:r>
                      <a:endParaRPr lang="en-US" sz="2000" b="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981">
                <a:tc>
                  <a:txBody>
                    <a:bodyPr/>
                    <a:lstStyle/>
                    <a:p>
                      <a:r>
                        <a:rPr lang="en-US" sz="2000" dirty="0"/>
                        <a:t>Used</a:t>
                      </a:r>
                      <a:r>
                        <a:rPr lang="en-US" sz="2000" baseline="0" dirty="0"/>
                        <a:t> when need to modify String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Used</a:t>
                      </a:r>
                      <a:r>
                        <a:rPr lang="en-US" sz="2000" baseline="0" dirty="0"/>
                        <a:t> when need to modify String</a:t>
                      </a:r>
                      <a:endParaRPr lang="en-US" sz="2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7D411-B3CB-4F5A-BB79-29A1F166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" pitchFamily="18" charset="0"/>
              </a:rPr>
              <a:t>String</a:t>
            </a:r>
            <a:r>
              <a:rPr lang="en-US" dirty="0">
                <a:latin typeface="Century" pitchFamily="18" charset="0"/>
              </a:rPr>
              <a:t> is defined as a sequence of characters</a:t>
            </a:r>
          </a:p>
          <a:p>
            <a:r>
              <a:rPr lang="en-US" dirty="0">
                <a:latin typeface="Century" pitchFamily="18" charset="0"/>
              </a:rPr>
              <a:t>Java implements strings as </a:t>
            </a:r>
            <a:r>
              <a:rPr lang="en-US" dirty="0">
                <a:solidFill>
                  <a:srgbClr val="FF0000"/>
                </a:solidFill>
                <a:latin typeface="Century" pitchFamily="18" charset="0"/>
              </a:rPr>
              <a:t>objects of type String</a:t>
            </a:r>
          </a:p>
          <a:p>
            <a:pPr lvl="1"/>
            <a:r>
              <a:rPr lang="en-US" dirty="0">
                <a:latin typeface="Century" pitchFamily="18" charset="0"/>
              </a:rPr>
              <a:t>Unlike many other languages that implement string as character arrays</a:t>
            </a:r>
          </a:p>
          <a:p>
            <a:r>
              <a:rPr lang="en-US" dirty="0">
                <a:solidFill>
                  <a:srgbClr val="0000CC"/>
                </a:solidFill>
                <a:latin typeface="Century" pitchFamily="18" charset="0"/>
              </a:rPr>
              <a:t>String is a class </a:t>
            </a:r>
            <a:r>
              <a:rPr lang="en-US" dirty="0">
                <a:latin typeface="Century" pitchFamily="18" charset="0"/>
              </a:rPr>
              <a:t>in java that is final</a:t>
            </a:r>
          </a:p>
          <a:p>
            <a:pPr lvl="1"/>
            <a:r>
              <a:rPr lang="en-US" dirty="0">
                <a:latin typeface="Century" pitchFamily="18" charset="0"/>
              </a:rPr>
              <a:t>Defined </a:t>
            </a:r>
            <a:r>
              <a:rPr lang="en-US" dirty="0" err="1">
                <a:latin typeface="Century" pitchFamily="18" charset="0"/>
              </a:rPr>
              <a:t>i</a:t>
            </a:r>
            <a:r>
              <a:rPr lang="en-IN" dirty="0">
                <a:latin typeface="Century" pitchFamily="18" charset="0"/>
              </a:rPr>
              <a:t>n </a:t>
            </a:r>
            <a:r>
              <a:rPr lang="en-IN" dirty="0" err="1">
                <a:solidFill>
                  <a:srgbClr val="FF0000"/>
                </a:solidFill>
                <a:latin typeface="Century" pitchFamily="18" charset="0"/>
              </a:rPr>
              <a:t>java.lang</a:t>
            </a:r>
            <a:r>
              <a:rPr lang="en-IN" dirty="0">
                <a:latin typeface="Century" pitchFamily="18" charset="0"/>
              </a:rPr>
              <a:t> package</a:t>
            </a:r>
            <a:endParaRPr lang="en-US" dirty="0">
              <a:latin typeface="Century" pitchFamily="18" charset="0"/>
            </a:endParaRPr>
          </a:p>
          <a:p>
            <a:r>
              <a:rPr lang="en-US" dirty="0">
                <a:latin typeface="Century" pitchFamily="18" charset="0"/>
              </a:rPr>
              <a:t>Also </a:t>
            </a:r>
            <a:r>
              <a:rPr lang="en-US" dirty="0">
                <a:solidFill>
                  <a:srgbClr val="0000CC"/>
                </a:solidFill>
                <a:latin typeface="Century" pitchFamily="18" charset="0"/>
              </a:rPr>
              <a:t>data type </a:t>
            </a:r>
            <a:r>
              <a:rPr lang="en-US" dirty="0">
                <a:latin typeface="Century" pitchFamily="18" charset="0"/>
              </a:rPr>
              <a:t>in java</a:t>
            </a:r>
            <a:endParaRPr lang="en-IN" dirty="0">
              <a:latin typeface="Century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947208-7F28-4A74-BEEB-1D831FD2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String, StringBuffer &amp; StringBuilder Example</a:t>
            </a:r>
          </a:p>
        </p:txBody>
      </p:sp>
      <p:sp>
        <p:nvSpPr>
          <p:cNvPr id="14" name="Content Placeholder 11"/>
          <p:cNvSpPr txBox="1">
            <a:spLocks/>
          </p:cNvSpPr>
          <p:nvPr/>
        </p:nvSpPr>
        <p:spPr>
          <a:xfrm>
            <a:off x="2286000" y="1371600"/>
            <a:ext cx="5638800" cy="1676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String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String(</a:t>
            </a:r>
            <a:r>
              <a:rPr lang="en-US" sz="2000" b="1" dirty="0">
                <a:solidFill>
                  <a:srgbClr val="0066FF"/>
                </a:solidFill>
              </a:rPr>
              <a:t>“Hello"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sz="2000" dirty="0" err="1"/>
              <a:t>.concat</a:t>
            </a:r>
            <a:r>
              <a:rPr lang="en-US" sz="2000" dirty="0"/>
              <a:t>(“User");</a:t>
            </a:r>
          </a:p>
          <a:p>
            <a:endParaRPr lang="en-US" sz="2000" b="1" dirty="0"/>
          </a:p>
          <a:p>
            <a:r>
              <a:rPr lang="en-US" sz="2000" dirty="0"/>
              <a:t>System.</a:t>
            </a:r>
            <a:r>
              <a:rPr lang="en-US" sz="2000" b="1" i="1" dirty="0">
                <a:solidFill>
                  <a:srgbClr val="0066FF"/>
                </a:solidFill>
              </a:rPr>
              <a:t>out</a:t>
            </a:r>
            <a:r>
              <a:rPr lang="en-US" sz="2000" i="1" dirty="0"/>
              <a:t>.println(s); 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//Hello</a:t>
            </a:r>
          </a:p>
        </p:txBody>
      </p:sp>
      <p:sp>
        <p:nvSpPr>
          <p:cNvPr id="16" name="Content Placeholder 11"/>
          <p:cNvSpPr txBox="1">
            <a:spLocks/>
          </p:cNvSpPr>
          <p:nvPr/>
        </p:nvSpPr>
        <p:spPr>
          <a:xfrm>
            <a:off x="2286000" y="3200400"/>
            <a:ext cx="5638800" cy="1752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StringBuffer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sb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</a:t>
            </a:r>
            <a:r>
              <a:rPr lang="en-US" sz="2000" b="1" dirty="0" err="1"/>
              <a:t>StringBuffer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66FF"/>
                </a:solidFill>
              </a:rPr>
              <a:t>“Hello"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sb</a:t>
            </a:r>
            <a:r>
              <a:rPr lang="en-US" sz="2000" dirty="0" err="1"/>
              <a:t>.append</a:t>
            </a:r>
            <a:r>
              <a:rPr lang="en-US" sz="2000" dirty="0"/>
              <a:t>(“User");</a:t>
            </a:r>
          </a:p>
          <a:p>
            <a:endParaRPr lang="en-US" sz="2000" b="1" dirty="0"/>
          </a:p>
          <a:p>
            <a:r>
              <a:rPr lang="en-US" sz="2000" dirty="0"/>
              <a:t>System.</a:t>
            </a:r>
            <a:r>
              <a:rPr lang="en-US" sz="2000" b="1" i="1" dirty="0">
                <a:solidFill>
                  <a:srgbClr val="0066FF"/>
                </a:solidFill>
              </a:rPr>
              <a:t>out</a:t>
            </a:r>
            <a:r>
              <a:rPr lang="en-US" sz="2000" i="1" dirty="0"/>
              <a:t>.println(sb); </a:t>
            </a:r>
            <a:r>
              <a:rPr lang="en-US" sz="2000" b="1" i="1" dirty="0"/>
              <a:t>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en-US" sz="2000" b="1" i="1" dirty="0" err="1">
                <a:solidFill>
                  <a:srgbClr val="00B050"/>
                </a:solidFill>
              </a:rPr>
              <a:t>HelloUser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17" name="Content Placeholder 11"/>
          <p:cNvSpPr txBox="1">
            <a:spLocks/>
          </p:cNvSpPr>
          <p:nvPr/>
        </p:nvSpPr>
        <p:spPr>
          <a:xfrm>
            <a:off x="2286000" y="5105400"/>
            <a:ext cx="5791200" cy="1143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StringBuilder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</a:t>
            </a:r>
            <a:r>
              <a:rPr lang="en-US" sz="2000" b="1" dirty="0" err="1"/>
              <a:t>StringBuilder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66FF"/>
                </a:solidFill>
              </a:rPr>
              <a:t>“Hello“</a:t>
            </a:r>
            <a:r>
              <a:rPr lang="en-US" sz="2000" b="1" dirty="0"/>
              <a:t>);</a:t>
            </a:r>
          </a:p>
          <a:p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sc</a:t>
            </a:r>
            <a:r>
              <a:rPr lang="en-US" sz="2000" dirty="0" err="1"/>
              <a:t>.append</a:t>
            </a:r>
            <a:r>
              <a:rPr lang="en-US" sz="2000" dirty="0"/>
              <a:t>(“User");</a:t>
            </a:r>
            <a:endParaRPr lang="en-US" sz="2000" b="1" dirty="0"/>
          </a:p>
          <a:p>
            <a:r>
              <a:rPr lang="en-US" sz="2000" dirty="0"/>
              <a:t>System.</a:t>
            </a:r>
            <a:r>
              <a:rPr lang="en-US" sz="2000" b="1" i="1" dirty="0">
                <a:solidFill>
                  <a:srgbClr val="0066FF"/>
                </a:solidFill>
              </a:rPr>
              <a:t>out</a:t>
            </a:r>
            <a:r>
              <a:rPr lang="en-US" sz="2000" b="1" i="1" dirty="0"/>
              <a:t>.</a:t>
            </a:r>
            <a:r>
              <a:rPr lang="en-US" sz="2000" i="1" dirty="0"/>
              <a:t>println(sc);</a:t>
            </a:r>
            <a:r>
              <a:rPr lang="en-US" sz="2000" b="1" i="1" dirty="0"/>
              <a:t>  </a:t>
            </a:r>
            <a:r>
              <a:rPr lang="en-US" sz="2000" b="1" i="1" dirty="0">
                <a:solidFill>
                  <a:srgbClr val="00B050"/>
                </a:solidFill>
              </a:rPr>
              <a:t>//</a:t>
            </a:r>
            <a:r>
              <a:rPr lang="en-US" sz="2000" b="1" i="1" dirty="0" err="1">
                <a:solidFill>
                  <a:srgbClr val="00B050"/>
                </a:solidFill>
              </a:rPr>
              <a:t>HelloUser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8077200" y="1447800"/>
            <a:ext cx="2209800" cy="12954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Hello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8077200" y="3276600"/>
            <a:ext cx="2362200" cy="12954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</a:rPr>
              <a:t>HelloUser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Oval Callout 20"/>
          <p:cNvSpPr/>
          <p:nvPr/>
        </p:nvSpPr>
        <p:spPr>
          <a:xfrm>
            <a:off x="8153400" y="5105400"/>
            <a:ext cx="2514600" cy="129540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</a:rPr>
              <a:t>HelloUser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715000" y="2438400"/>
            <a:ext cx="2438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239000" y="4419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543800" y="59436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String, StringBuffer &amp; StringBuilder</a:t>
            </a:r>
          </a:p>
          <a:p>
            <a:pPr>
              <a:spcBef>
                <a:spcPct val="0"/>
              </a:spcBef>
              <a:defRPr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sp>
        <p:nvSpPr>
          <p:cNvPr id="34" name="Content Placeholder 11"/>
          <p:cNvSpPr txBox="1">
            <a:spLocks/>
          </p:cNvSpPr>
          <p:nvPr/>
        </p:nvSpPr>
        <p:spPr>
          <a:xfrm>
            <a:off x="1524000" y="1371600"/>
            <a:ext cx="5181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int</a:t>
            </a:r>
            <a:r>
              <a:rPr lang="en-US" sz="2000" b="1" dirty="0"/>
              <a:t> </a:t>
            </a:r>
            <a:r>
              <a:rPr lang="en-US" sz="2000" dirty="0"/>
              <a:t>N = 100000;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long</a:t>
            </a:r>
            <a:r>
              <a:rPr lang="en-US" sz="2000" b="1" dirty="0"/>
              <a:t> </a:t>
            </a:r>
            <a:r>
              <a:rPr lang="en-US" sz="2000" dirty="0"/>
              <a:t>t;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String sb1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</a:t>
            </a:r>
            <a:r>
              <a:rPr lang="en-US" sz="2000" dirty="0"/>
              <a:t>String(</a:t>
            </a:r>
            <a:r>
              <a:rPr lang="en-US" sz="2000" b="1" dirty="0">
                <a:solidFill>
                  <a:srgbClr val="0066FF"/>
                </a:solidFill>
              </a:rPr>
              <a:t>"hello"</a:t>
            </a:r>
            <a:r>
              <a:rPr lang="en-US" sz="2000" dirty="0"/>
              <a:t>);</a:t>
            </a:r>
          </a:p>
          <a:p>
            <a:r>
              <a:rPr lang="en-US" sz="2000" dirty="0"/>
              <a:t>    t = System.</a:t>
            </a:r>
            <a:r>
              <a:rPr lang="en-US" sz="2000" i="1" dirty="0"/>
              <a:t>currentTimeMillis();</a:t>
            </a:r>
          </a:p>
          <a:p>
            <a:r>
              <a:rPr lang="nn-NO" sz="2000" b="1" dirty="0"/>
              <a:t>    </a:t>
            </a:r>
            <a:r>
              <a:rPr lang="nn-NO" sz="2000" b="1" dirty="0">
                <a:solidFill>
                  <a:srgbClr val="7030A0"/>
                </a:solidFill>
              </a:rPr>
              <a:t>for</a:t>
            </a:r>
            <a:r>
              <a:rPr lang="nn-NO" sz="2000" b="1" dirty="0"/>
              <a:t> </a:t>
            </a:r>
            <a:r>
              <a:rPr lang="nn-NO" sz="2000" dirty="0"/>
              <a:t>(</a:t>
            </a:r>
            <a:r>
              <a:rPr lang="nn-NO" sz="2000" b="1" dirty="0">
                <a:solidFill>
                  <a:srgbClr val="7030A0"/>
                </a:solidFill>
              </a:rPr>
              <a:t>int</a:t>
            </a:r>
            <a:r>
              <a:rPr lang="nn-NO" sz="2000" dirty="0"/>
              <a:t> i = N; i &gt;= 0; i--) {</a:t>
            </a:r>
          </a:p>
          <a:p>
            <a:r>
              <a:rPr lang="en-US" sz="2000" dirty="0"/>
              <a:t>    	sb1.concat(</a:t>
            </a:r>
            <a:r>
              <a:rPr lang="en-US" sz="2000" b="1" dirty="0">
                <a:solidFill>
                  <a:srgbClr val="0066FF"/>
                </a:solidFill>
              </a:rPr>
              <a:t>"hi"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print</a:t>
            </a:r>
            <a:r>
              <a:rPr lang="en-US" sz="2000" i="1" dirty="0"/>
              <a:t>(</a:t>
            </a:r>
            <a:r>
              <a:rPr lang="en-US" sz="2000" b="1" i="1" dirty="0">
                <a:solidFill>
                  <a:srgbClr val="0066FF"/>
                </a:solidFill>
              </a:rPr>
              <a:t>“String time:“ </a:t>
            </a:r>
            <a:r>
              <a:rPr lang="en-US" sz="2000" i="1" dirty="0"/>
              <a:t>+ 	(System.currentTimeMillis () - t));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StringBuffer sb2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</a:t>
            </a:r>
            <a:r>
              <a:rPr lang="en-US" sz="2000" dirty="0"/>
              <a:t>StringBuffer(</a:t>
            </a:r>
            <a:r>
              <a:rPr lang="en-US" sz="2000" b="1" dirty="0">
                <a:solidFill>
                  <a:srgbClr val="0066FF"/>
                </a:solidFill>
              </a:rPr>
              <a:t>"hello"</a:t>
            </a:r>
            <a:r>
              <a:rPr lang="en-US" sz="2000" dirty="0"/>
              <a:t>);</a:t>
            </a:r>
          </a:p>
          <a:p>
            <a:r>
              <a:rPr lang="en-US" sz="2000" dirty="0"/>
              <a:t>    t = System.</a:t>
            </a:r>
            <a:r>
              <a:rPr lang="en-US" sz="2000" i="1" dirty="0"/>
              <a:t>currentTimeMillis();</a:t>
            </a:r>
          </a:p>
          <a:p>
            <a:r>
              <a:rPr lang="nn-NO" sz="2000" b="1" dirty="0"/>
              <a:t>    </a:t>
            </a:r>
            <a:r>
              <a:rPr lang="nn-NO" sz="2000" b="1" dirty="0">
                <a:solidFill>
                  <a:srgbClr val="7030A0"/>
                </a:solidFill>
              </a:rPr>
              <a:t>for</a:t>
            </a:r>
            <a:r>
              <a:rPr lang="nn-NO" sz="2000" b="1" dirty="0"/>
              <a:t> </a:t>
            </a:r>
            <a:r>
              <a:rPr lang="nn-NO" sz="2000" dirty="0"/>
              <a:t>(</a:t>
            </a:r>
            <a:r>
              <a:rPr lang="nn-NO" sz="2000" b="1" dirty="0">
                <a:solidFill>
                  <a:srgbClr val="7030A0"/>
                </a:solidFill>
              </a:rPr>
              <a:t>int</a:t>
            </a:r>
            <a:r>
              <a:rPr lang="nn-NO" sz="2000" b="1" dirty="0"/>
              <a:t> </a:t>
            </a:r>
            <a:r>
              <a:rPr lang="nn-NO" sz="2000" dirty="0"/>
              <a:t>i = N; i &gt;= 0; i--) {</a:t>
            </a:r>
          </a:p>
          <a:p>
            <a:r>
              <a:rPr lang="en-US" sz="2000" dirty="0"/>
              <a:t>    	sb2.append(</a:t>
            </a:r>
            <a:r>
              <a:rPr lang="en-US" sz="2000" b="1" dirty="0">
                <a:solidFill>
                  <a:srgbClr val="0066FF"/>
                </a:solidFill>
              </a:rPr>
              <a:t>"hi"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6553200" y="1371600"/>
            <a:ext cx="4038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/>
              <a:t> print</a:t>
            </a:r>
            <a:r>
              <a:rPr lang="en-US" sz="2000" i="1" dirty="0"/>
              <a:t>(</a:t>
            </a:r>
            <a:r>
              <a:rPr lang="en-US" sz="2000" b="1" i="1" dirty="0">
                <a:solidFill>
                  <a:srgbClr val="0066FF"/>
                </a:solidFill>
              </a:rPr>
              <a:t>“StringBuffer time:" </a:t>
            </a:r>
            <a:r>
              <a:rPr lang="en-US" sz="2000" i="1" dirty="0"/>
              <a:t>+   </a:t>
            </a:r>
          </a:p>
          <a:p>
            <a:r>
              <a:rPr lang="en-US" sz="2000" i="1" dirty="0"/>
              <a:t>     (System.currentTimeMillis() - t));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StringBuilder sb3 = </a:t>
            </a:r>
            <a:r>
              <a:rPr lang="en-US" sz="2000" b="1" dirty="0">
                <a:solidFill>
                  <a:srgbClr val="7030A0"/>
                </a:solidFill>
              </a:rPr>
              <a:t>new</a:t>
            </a:r>
            <a:r>
              <a:rPr lang="en-US" sz="2000" b="1" dirty="0"/>
              <a:t> 	</a:t>
            </a:r>
            <a:r>
              <a:rPr lang="en-US" sz="2000" dirty="0"/>
              <a:t>StringBuilder(</a:t>
            </a:r>
            <a:r>
              <a:rPr lang="en-US" sz="2000" b="1" dirty="0">
                <a:solidFill>
                  <a:srgbClr val="0066FF"/>
                </a:solidFill>
              </a:rPr>
              <a:t>"hello"</a:t>
            </a:r>
            <a:r>
              <a:rPr lang="en-US" sz="2000" dirty="0"/>
              <a:t>);</a:t>
            </a:r>
          </a:p>
          <a:p>
            <a:r>
              <a:rPr lang="en-US" sz="2000" dirty="0"/>
              <a:t>    t = System.</a:t>
            </a:r>
            <a:r>
              <a:rPr lang="en-US" sz="2000" i="1" dirty="0"/>
              <a:t>currentTimeMillis();</a:t>
            </a:r>
          </a:p>
          <a:p>
            <a:r>
              <a:rPr lang="nn-NO" sz="2000" b="1" dirty="0"/>
              <a:t>    </a:t>
            </a:r>
            <a:r>
              <a:rPr lang="nn-NO" sz="2000" b="1" dirty="0">
                <a:solidFill>
                  <a:srgbClr val="7030A0"/>
                </a:solidFill>
              </a:rPr>
              <a:t>for</a:t>
            </a:r>
            <a:r>
              <a:rPr lang="nn-NO" sz="2000" b="1" dirty="0"/>
              <a:t> </a:t>
            </a:r>
            <a:r>
              <a:rPr lang="nn-NO" sz="2000" dirty="0"/>
              <a:t>(</a:t>
            </a:r>
            <a:r>
              <a:rPr lang="nn-NO" sz="2000" b="1" dirty="0">
                <a:solidFill>
                  <a:srgbClr val="7030A0"/>
                </a:solidFill>
              </a:rPr>
              <a:t>int</a:t>
            </a:r>
            <a:r>
              <a:rPr lang="nn-NO" sz="2000" dirty="0"/>
              <a:t> i = N; i &gt;= 0; i--) {</a:t>
            </a:r>
          </a:p>
          <a:p>
            <a:r>
              <a:rPr lang="en-US" sz="2000" dirty="0"/>
              <a:t>    	sb3.append(</a:t>
            </a:r>
            <a:r>
              <a:rPr lang="en-US" sz="2000" b="1" dirty="0">
                <a:solidFill>
                  <a:srgbClr val="0066FF"/>
                </a:solidFill>
              </a:rPr>
              <a:t>"hi"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print</a:t>
            </a:r>
            <a:r>
              <a:rPr lang="en-US" sz="2000" i="1" dirty="0"/>
              <a:t>(</a:t>
            </a:r>
            <a:r>
              <a:rPr lang="en-US" sz="2000" b="1" i="1" dirty="0">
                <a:solidFill>
                  <a:srgbClr val="0066FF"/>
                </a:solidFill>
              </a:rPr>
              <a:t>“StringBuilder time:"</a:t>
            </a:r>
            <a:r>
              <a:rPr lang="en-US" sz="2000" b="1" i="1" dirty="0"/>
              <a:t> </a:t>
            </a:r>
            <a:r>
              <a:rPr lang="en-US" sz="2000" i="1" dirty="0"/>
              <a:t>+   </a:t>
            </a:r>
          </a:p>
          <a:p>
            <a:r>
              <a:rPr lang="en-US" sz="2000" i="1" dirty="0"/>
              <a:t>       (System.currentTimeMillis() - t));</a:t>
            </a:r>
          </a:p>
          <a:p>
            <a:r>
              <a:rPr lang="en-US" sz="2000" dirty="0"/>
              <a:t>}</a:t>
            </a:r>
            <a:endParaRPr lang="en-US" sz="2000" dirty="0">
              <a:solidFill>
                <a:srgbClr val="0066FF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733403" y="4038203"/>
            <a:ext cx="54864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6B9A4-9A92-4680-9D47-653DB4AC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</a:t>
            </a:r>
          </a:p>
        </p:txBody>
      </p:sp>
      <p:sp>
        <p:nvSpPr>
          <p:cNvPr id="18" name="Content Placeholder 11"/>
          <p:cNvSpPr txBox="1">
            <a:spLocks/>
          </p:cNvSpPr>
          <p:nvPr/>
        </p:nvSpPr>
        <p:spPr>
          <a:xfrm>
            <a:off x="1905000" y="1524000"/>
            <a:ext cx="6248400" cy="1905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3200" dirty="0">
                <a:latin typeface="Century" pitchFamily="18" charset="0"/>
              </a:rPr>
              <a:t> a = </a:t>
            </a:r>
            <a:r>
              <a:rPr lang="en-US" sz="3200" b="1" dirty="0">
                <a:solidFill>
                  <a:srgbClr val="0066FF"/>
                </a:solidFill>
                <a:latin typeface="Century" pitchFamily="18" charset="0"/>
              </a:rPr>
              <a:t>"Arun"</a:t>
            </a:r>
            <a:r>
              <a:rPr lang="en-US" sz="3200" dirty="0">
                <a:latin typeface="Century" pitchFamily="18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3200" dirty="0">
                <a:latin typeface="Century" pitchFamily="18" charset="0"/>
              </a:rPr>
              <a:t> b = </a:t>
            </a:r>
            <a:r>
              <a:rPr lang="en-US" sz="3200" b="1" dirty="0">
                <a:solidFill>
                  <a:srgbClr val="0000CC"/>
                </a:solidFill>
                <a:latin typeface="Century" pitchFamily="18" charset="0"/>
              </a:rPr>
              <a:t>new</a:t>
            </a:r>
            <a:r>
              <a:rPr lang="en-US" sz="3200" dirty="0">
                <a:latin typeface="Century" pitchFamily="18" charset="0"/>
              </a:rPr>
              <a:t> String();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3200" dirty="0">
                <a:latin typeface="Century" pitchFamily="18" charset="0"/>
              </a:rPr>
              <a:t> c = </a:t>
            </a:r>
            <a:r>
              <a:rPr lang="en-US" sz="3200" b="1" dirty="0">
                <a:solidFill>
                  <a:srgbClr val="0000CC"/>
                </a:solidFill>
                <a:latin typeface="Century" pitchFamily="18" charset="0"/>
              </a:rPr>
              <a:t>new</a:t>
            </a:r>
            <a:r>
              <a:rPr lang="en-US" sz="3200" dirty="0">
                <a:latin typeface="Century" pitchFamily="18" charset="0"/>
              </a:rPr>
              <a:t> String(</a:t>
            </a:r>
            <a:r>
              <a:rPr lang="en-US" sz="3200" b="1" dirty="0">
                <a:solidFill>
                  <a:srgbClr val="0066FF"/>
                </a:solidFill>
                <a:latin typeface="Century" pitchFamily="18" charset="0"/>
              </a:rPr>
              <a:t>"Arun"</a:t>
            </a:r>
            <a:r>
              <a:rPr lang="en-US" sz="3200" dirty="0">
                <a:latin typeface="Century" pitchFamily="18" charset="0"/>
              </a:rPr>
              <a:t>);</a:t>
            </a:r>
            <a:endParaRPr lang="en-US" sz="2800" i="1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315200" y="3738265"/>
            <a:ext cx="2667000" cy="266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14800" y="4043065"/>
            <a:ext cx="9906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14800" y="4805065"/>
            <a:ext cx="9906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14800" y="5567065"/>
            <a:ext cx="9906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Java object reference</a:t>
            </a:r>
          </a:p>
        </p:txBody>
      </p:sp>
      <p:sp>
        <p:nvSpPr>
          <p:cNvPr id="29" name="Oval 28"/>
          <p:cNvSpPr/>
          <p:nvPr/>
        </p:nvSpPr>
        <p:spPr>
          <a:xfrm>
            <a:off x="3581400" y="4119265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3581400" y="5643265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3581400" y="4881265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8153400" y="4043065"/>
            <a:ext cx="1752600" cy="533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Arun</a:t>
            </a:r>
          </a:p>
        </p:txBody>
      </p:sp>
      <p:sp>
        <p:nvSpPr>
          <p:cNvPr id="42" name="Oval 41"/>
          <p:cNvSpPr/>
          <p:nvPr/>
        </p:nvSpPr>
        <p:spPr>
          <a:xfrm>
            <a:off x="8153400" y="4881265"/>
            <a:ext cx="1752600" cy="533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entury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153400" y="5643265"/>
            <a:ext cx="1752600" cy="533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Arun</a:t>
            </a:r>
          </a:p>
        </p:txBody>
      </p:sp>
      <p:cxnSp>
        <p:nvCxnSpPr>
          <p:cNvPr id="45" name="Elbow Connector 44"/>
          <p:cNvCxnSpPr/>
          <p:nvPr/>
        </p:nvCxnSpPr>
        <p:spPr>
          <a:xfrm>
            <a:off x="5105400" y="4271665"/>
            <a:ext cx="2362200" cy="1524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5105400" y="5109865"/>
            <a:ext cx="2362200" cy="1524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3"/>
          </p:cNvCxnSpPr>
          <p:nvPr/>
        </p:nvCxnSpPr>
        <p:spPr>
          <a:xfrm>
            <a:off x="5105400" y="5833765"/>
            <a:ext cx="2362200" cy="114300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00658" y="4283333"/>
            <a:ext cx="65274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1111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67601" y="5121533"/>
            <a:ext cx="65274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4444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00658" y="5795665"/>
            <a:ext cx="65274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5555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30686" y="3352801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Heap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</a:t>
            </a:r>
          </a:p>
        </p:txBody>
      </p:sp>
      <p:sp>
        <p:nvSpPr>
          <p:cNvPr id="18" name="Content Placeholder 11"/>
          <p:cNvSpPr txBox="1">
            <a:spLocks/>
          </p:cNvSpPr>
          <p:nvPr/>
        </p:nvSpPr>
        <p:spPr>
          <a:xfrm>
            <a:off x="1600200" y="1447800"/>
            <a:ext cx="42672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924800" y="2667000"/>
            <a:ext cx="2667000" cy="3581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324600" y="1676400"/>
            <a:ext cx="18288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entury" pitchFamily="18" charset="0"/>
              </a:rPr>
              <a:t>Java object reference</a:t>
            </a:r>
          </a:p>
        </p:txBody>
      </p:sp>
      <p:sp>
        <p:nvSpPr>
          <p:cNvPr id="72" name="Oval 71"/>
          <p:cNvSpPr/>
          <p:nvPr/>
        </p:nvSpPr>
        <p:spPr>
          <a:xfrm>
            <a:off x="6477000" y="2971800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6477000" y="4419600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c</a:t>
            </a:r>
          </a:p>
        </p:txBody>
      </p:sp>
      <p:sp>
        <p:nvSpPr>
          <p:cNvPr id="74" name="Oval 73"/>
          <p:cNvSpPr/>
          <p:nvPr/>
        </p:nvSpPr>
        <p:spPr>
          <a:xfrm>
            <a:off x="6477000" y="3733800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b</a:t>
            </a:r>
          </a:p>
        </p:txBody>
      </p:sp>
      <p:sp>
        <p:nvSpPr>
          <p:cNvPr id="77" name="Oval 76"/>
          <p:cNvSpPr/>
          <p:nvPr/>
        </p:nvSpPr>
        <p:spPr>
          <a:xfrm>
            <a:off x="8763000" y="4267200"/>
            <a:ext cx="1752600" cy="533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Hello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110258" y="4419600"/>
            <a:ext cx="65274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5645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740286" y="2209801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Heap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755490" y="1600200"/>
            <a:ext cx="213071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dirty="0">
                <a:latin typeface="Century" pitchFamily="18" charset="0"/>
              </a:rPr>
              <a:t> a = </a:t>
            </a:r>
            <a:r>
              <a:rPr lang="en-US" b="1" dirty="0">
                <a:solidFill>
                  <a:srgbClr val="0066FF"/>
                </a:solidFill>
                <a:latin typeface="Century" pitchFamily="18" charset="0"/>
              </a:rPr>
              <a:t>"Hello"</a:t>
            </a:r>
            <a:r>
              <a:rPr lang="en-US" dirty="0">
                <a:latin typeface="Century" pitchFamily="18" charset="0"/>
              </a:rPr>
              <a:t>;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752601" y="1981200"/>
            <a:ext cx="213071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dirty="0">
                <a:latin typeface="Century" pitchFamily="18" charset="0"/>
              </a:rPr>
              <a:t> b = </a:t>
            </a:r>
            <a:r>
              <a:rPr lang="en-US" b="1" dirty="0">
                <a:solidFill>
                  <a:srgbClr val="0066FF"/>
                </a:solidFill>
                <a:latin typeface="Century" pitchFamily="18" charset="0"/>
              </a:rPr>
              <a:t>"Hello"</a:t>
            </a:r>
            <a:r>
              <a:rPr lang="en-US" dirty="0">
                <a:latin typeface="Century" pitchFamily="18" charset="0"/>
              </a:rPr>
              <a:t>;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752601" y="2362200"/>
            <a:ext cx="343395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dirty="0">
                <a:latin typeface="Century" pitchFamily="18" charset="0"/>
              </a:rPr>
              <a:t> c = </a:t>
            </a:r>
            <a:r>
              <a:rPr lang="en-US" b="1" dirty="0">
                <a:solidFill>
                  <a:srgbClr val="7030A0"/>
                </a:solidFill>
                <a:latin typeface="Century" pitchFamily="18" charset="0"/>
              </a:rPr>
              <a:t>new</a:t>
            </a:r>
            <a:r>
              <a:rPr lang="en-US" dirty="0">
                <a:latin typeface="Century" pitchFamily="18" charset="0"/>
              </a:rPr>
              <a:t> String(</a:t>
            </a:r>
            <a:r>
              <a:rPr lang="en-US" b="1" dirty="0">
                <a:solidFill>
                  <a:srgbClr val="0066FF"/>
                </a:solidFill>
                <a:latin typeface="Century" pitchFamily="18" charset="0"/>
              </a:rPr>
              <a:t>"Hello"</a:t>
            </a:r>
            <a:r>
              <a:rPr lang="en-US" dirty="0">
                <a:latin typeface="Century" pitchFamily="18" charset="0"/>
              </a:rPr>
              <a:t>);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676400" y="3039880"/>
            <a:ext cx="4114800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endParaRPr lang="en-US" dirty="0">
              <a:latin typeface="Century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  <a:latin typeface="Century" pitchFamily="18" charset="0"/>
              </a:rPr>
              <a:t>if</a:t>
            </a:r>
            <a:r>
              <a:rPr lang="en-US" dirty="0">
                <a:latin typeface="Century" pitchFamily="18" charset="0"/>
              </a:rPr>
              <a:t>(a==b){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entury" pitchFamily="18" charset="0"/>
              </a:rPr>
              <a:t>	System.out.println(</a:t>
            </a:r>
            <a:r>
              <a:rPr lang="en-US" b="1" dirty="0">
                <a:solidFill>
                  <a:srgbClr val="0066FF"/>
                </a:solidFill>
                <a:latin typeface="Century" pitchFamily="18" charset="0"/>
              </a:rPr>
              <a:t>"Same "</a:t>
            </a:r>
            <a:r>
              <a:rPr lang="en-US" dirty="0">
                <a:latin typeface="Century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  <a:latin typeface="Century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  <a:latin typeface="Century" pitchFamily="18" charset="0"/>
              </a:rPr>
              <a:t>if</a:t>
            </a:r>
            <a:r>
              <a:rPr lang="en-US" dirty="0">
                <a:latin typeface="Century" pitchFamily="18" charset="0"/>
              </a:rPr>
              <a:t>(a==c){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entury" pitchFamily="18" charset="0"/>
              </a:rPr>
              <a:t>	 System.out.println(</a:t>
            </a:r>
            <a:r>
              <a:rPr lang="en-US" b="1" dirty="0">
                <a:solidFill>
                  <a:srgbClr val="0066FF"/>
                </a:solidFill>
                <a:latin typeface="Century" pitchFamily="18" charset="0"/>
              </a:rPr>
              <a:t>"Same "</a:t>
            </a:r>
            <a:r>
              <a:rPr lang="en-US" dirty="0">
                <a:latin typeface="Century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  <a:latin typeface="Century" pitchFamily="18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  <a:latin typeface="Century" pitchFamily="18" charset="0"/>
              </a:rPr>
              <a:t>else{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entury" pitchFamily="18" charset="0"/>
              </a:rPr>
              <a:t>	 System.out.println(</a:t>
            </a:r>
            <a:r>
              <a:rPr lang="en-US" b="1" dirty="0">
                <a:solidFill>
                  <a:srgbClr val="0066FF"/>
                </a:solidFill>
                <a:latin typeface="Century" pitchFamily="18" charset="0"/>
              </a:rPr>
              <a:t>"Not Same"</a:t>
            </a:r>
            <a:r>
              <a:rPr lang="en-US" dirty="0">
                <a:latin typeface="Century" pitchFamily="18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entury" pitchFamily="18" charset="0"/>
              </a:rPr>
              <a:t>}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222472" y="2209800"/>
            <a:ext cx="1235729" cy="22098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81" idx="1"/>
          </p:cNvCxnSpPr>
          <p:nvPr/>
        </p:nvCxnSpPr>
        <p:spPr>
          <a:xfrm>
            <a:off x="7010401" y="3264932"/>
            <a:ext cx="1099857" cy="13180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81" idx="1"/>
          </p:cNvCxnSpPr>
          <p:nvPr/>
        </p:nvCxnSpPr>
        <p:spPr>
          <a:xfrm flipV="1">
            <a:off x="7010401" y="3396734"/>
            <a:ext cx="1099857" cy="63019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83" idx="1"/>
          </p:cNvCxnSpPr>
          <p:nvPr/>
        </p:nvCxnSpPr>
        <p:spPr>
          <a:xfrm flipV="1">
            <a:off x="7010401" y="4604266"/>
            <a:ext cx="1099857" cy="43934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752601" y="2754868"/>
            <a:ext cx="344036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dirty="0">
                <a:latin typeface="Century" pitchFamily="18" charset="0"/>
              </a:rPr>
              <a:t> d = </a:t>
            </a:r>
            <a:r>
              <a:rPr lang="en-US" b="1" dirty="0">
                <a:solidFill>
                  <a:srgbClr val="7030A0"/>
                </a:solidFill>
                <a:latin typeface="Century" pitchFamily="18" charset="0"/>
              </a:rPr>
              <a:t>new</a:t>
            </a:r>
            <a:r>
              <a:rPr lang="en-US" dirty="0">
                <a:latin typeface="Century" pitchFamily="18" charset="0"/>
              </a:rPr>
              <a:t> String(</a:t>
            </a:r>
            <a:r>
              <a:rPr lang="en-US" b="1" dirty="0">
                <a:solidFill>
                  <a:srgbClr val="0066FF"/>
                </a:solidFill>
                <a:latin typeface="Century" pitchFamily="18" charset="0"/>
              </a:rPr>
              <a:t>“Good"</a:t>
            </a:r>
            <a:r>
              <a:rPr lang="en-US" dirty="0">
                <a:latin typeface="Century" pitchFamily="18" charset="0"/>
              </a:rPr>
              <a:t>);</a:t>
            </a:r>
          </a:p>
        </p:txBody>
      </p:sp>
      <p:sp>
        <p:nvSpPr>
          <p:cNvPr id="115" name="Oval 114"/>
          <p:cNvSpPr/>
          <p:nvPr/>
        </p:nvSpPr>
        <p:spPr>
          <a:xfrm>
            <a:off x="6477000" y="5334000"/>
            <a:ext cx="457200" cy="457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d</a:t>
            </a:r>
          </a:p>
        </p:txBody>
      </p:sp>
      <p:sp>
        <p:nvSpPr>
          <p:cNvPr id="116" name="Oval 115"/>
          <p:cNvSpPr/>
          <p:nvPr/>
        </p:nvSpPr>
        <p:spPr>
          <a:xfrm>
            <a:off x="8763000" y="5410200"/>
            <a:ext cx="1752600" cy="533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Good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110258" y="5562600"/>
            <a:ext cx="65274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7761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7010401" y="5562600"/>
            <a:ext cx="1099857" cy="120134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17" idx="0"/>
          </p:cNvCxnSpPr>
          <p:nvPr/>
        </p:nvCxnSpPr>
        <p:spPr>
          <a:xfrm>
            <a:off x="7222471" y="2209800"/>
            <a:ext cx="1214158" cy="33528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8153400" y="2743200"/>
            <a:ext cx="2438400" cy="1371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8763000" y="2971800"/>
            <a:ext cx="1752600" cy="533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Hello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10258" y="3212068"/>
            <a:ext cx="652743" cy="36933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rtlCol="0">
            <a:spAutoFit/>
          </a:bodyPr>
          <a:lstStyle/>
          <a:p>
            <a:r>
              <a:rPr lang="en-US" b="1" dirty="0"/>
              <a:t>1421</a:t>
            </a:r>
          </a:p>
        </p:txBody>
      </p:sp>
      <p:cxnSp>
        <p:nvCxnSpPr>
          <p:cNvPr id="103" name="Straight Arrow Connector 102"/>
          <p:cNvCxnSpPr>
            <a:stCxn id="69" idx="2"/>
            <a:endCxn id="81" idx="0"/>
          </p:cNvCxnSpPr>
          <p:nvPr/>
        </p:nvCxnSpPr>
        <p:spPr>
          <a:xfrm>
            <a:off x="7239001" y="2209800"/>
            <a:ext cx="1197629" cy="100226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8610600" y="1524000"/>
            <a:ext cx="18288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entury" pitchFamily="18" charset="0"/>
              </a:rPr>
              <a:t>String pool</a:t>
            </a:r>
          </a:p>
        </p:txBody>
      </p:sp>
      <p:cxnSp>
        <p:nvCxnSpPr>
          <p:cNvPr id="128" name="Straight Arrow Connector 127"/>
          <p:cNvCxnSpPr>
            <a:stCxn id="125" idx="2"/>
            <a:endCxn id="124" idx="0"/>
          </p:cNvCxnSpPr>
          <p:nvPr/>
        </p:nvCxnSpPr>
        <p:spPr>
          <a:xfrm flipH="1">
            <a:off x="9372600" y="2057400"/>
            <a:ext cx="152400" cy="6858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8763000" y="3581400"/>
            <a:ext cx="14478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Good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2" grpId="0" animBg="1"/>
      <p:bldP spid="73" grpId="0" animBg="1"/>
      <p:bldP spid="74" grpId="0" animBg="1"/>
      <p:bldP spid="77" grpId="0" animBg="1"/>
      <p:bldP spid="83" grpId="0"/>
      <p:bldP spid="97" grpId="0"/>
      <p:bldP spid="98" grpId="0"/>
      <p:bldP spid="99" grpId="0"/>
      <p:bldP spid="100" grpId="0"/>
      <p:bldP spid="112" grpId="0"/>
      <p:bldP spid="115" grpId="0" animBg="1"/>
      <p:bldP spid="116" grpId="0" animBg="1"/>
      <p:bldP spid="117" grpId="0"/>
      <p:bldP spid="124" grpId="0" animBg="1"/>
      <p:bldP spid="75" grpId="0" animBg="1"/>
      <p:bldP spid="81" grpId="0"/>
      <p:bldP spid="125" grpId="0" animBg="1"/>
      <p:bldP spid="1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1"/>
          <p:cNvSpPr txBox="1">
            <a:spLocks/>
          </p:cNvSpPr>
          <p:nvPr/>
        </p:nvSpPr>
        <p:spPr>
          <a:xfrm>
            <a:off x="1752600" y="1447800"/>
            <a:ext cx="3505200" cy="30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62600" y="2286000"/>
            <a:ext cx="4800600" cy="2895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467600" y="2667000"/>
            <a:ext cx="2667000" cy="2133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019800" y="29718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a</a:t>
            </a:r>
          </a:p>
        </p:txBody>
      </p:sp>
      <p:sp>
        <p:nvSpPr>
          <p:cNvPr id="73" name="Oval 72"/>
          <p:cNvSpPr/>
          <p:nvPr/>
        </p:nvSpPr>
        <p:spPr>
          <a:xfrm>
            <a:off x="6019800" y="44196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c</a:t>
            </a:r>
          </a:p>
        </p:txBody>
      </p:sp>
      <p:sp>
        <p:nvSpPr>
          <p:cNvPr id="74" name="Oval 73"/>
          <p:cNvSpPr/>
          <p:nvPr/>
        </p:nvSpPr>
        <p:spPr>
          <a:xfrm>
            <a:off x="6019800" y="37338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b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907889" y="1600201"/>
            <a:ext cx="278313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a = 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"Hello"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905000" y="2041268"/>
            <a:ext cx="278313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b = 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"Hello"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905001" y="2498468"/>
            <a:ext cx="1919115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c = a;</a:t>
            </a:r>
          </a:p>
        </p:txBody>
      </p:sp>
      <p:cxnSp>
        <p:nvCxnSpPr>
          <p:cNvPr id="106" name="Straight Arrow Connector 105"/>
          <p:cNvCxnSpPr>
            <a:endCxn id="75" idx="2"/>
          </p:cNvCxnSpPr>
          <p:nvPr/>
        </p:nvCxnSpPr>
        <p:spPr>
          <a:xfrm flipV="1">
            <a:off x="6477000" y="3162300"/>
            <a:ext cx="1447800" cy="381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6553200" y="3200400"/>
            <a:ext cx="1371600" cy="70639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5" idx="2"/>
          </p:cNvCxnSpPr>
          <p:nvPr/>
        </p:nvCxnSpPr>
        <p:spPr>
          <a:xfrm flipV="1">
            <a:off x="6520144" y="3162300"/>
            <a:ext cx="1404657" cy="1453634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2967336"/>
            <a:ext cx="176041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" pitchFamily="18" charset="0"/>
              </a:rPr>
              <a:t>b =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 "Good"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75" name="Oval 74"/>
          <p:cNvSpPr/>
          <p:nvPr/>
        </p:nvSpPr>
        <p:spPr>
          <a:xfrm>
            <a:off x="7924800" y="2895600"/>
            <a:ext cx="17526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Hello</a:t>
            </a:r>
          </a:p>
        </p:txBody>
      </p:sp>
      <p:sp>
        <p:nvSpPr>
          <p:cNvPr id="131" name="Oval 130"/>
          <p:cNvSpPr/>
          <p:nvPr/>
        </p:nvSpPr>
        <p:spPr>
          <a:xfrm>
            <a:off x="8229600" y="3581400"/>
            <a:ext cx="14478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Good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553200" y="3810000"/>
            <a:ext cx="1676400" cy="762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05000" y="3429001"/>
            <a:ext cx="180209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" pitchFamily="18" charset="0"/>
              </a:rPr>
              <a:t>b =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 </a:t>
            </a:r>
            <a:r>
              <a:rPr lang="en-US" sz="2400" b="1">
                <a:solidFill>
                  <a:srgbClr val="0066FF"/>
                </a:solidFill>
                <a:latin typeface="Century" pitchFamily="18" charset="0"/>
              </a:rPr>
              <a:t>"Java "</a:t>
            </a:r>
            <a:r>
              <a:rPr lang="en-US" sz="2400">
                <a:latin typeface="Century" pitchFamily="18" charset="0"/>
              </a:rPr>
              <a:t>;</a:t>
            </a:r>
            <a:endParaRPr lang="en-US" sz="2400" dirty="0">
              <a:latin typeface="Century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924800" y="4114800"/>
            <a:ext cx="17526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Java</a:t>
            </a:r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>
            <a:off x="6553200" y="3886200"/>
            <a:ext cx="1371600" cy="4953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162800" y="1524000"/>
            <a:ext cx="31242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entury" pitchFamily="18" charset="0"/>
              </a:rPr>
              <a:t>No one is pointing, but still in the memory</a:t>
            </a:r>
          </a:p>
        </p:txBody>
      </p:sp>
      <p:cxnSp>
        <p:nvCxnSpPr>
          <p:cNvPr id="56" name="Straight Arrow Connector 55"/>
          <p:cNvCxnSpPr>
            <a:stCxn id="55" idx="2"/>
            <a:endCxn id="131" idx="0"/>
          </p:cNvCxnSpPr>
          <p:nvPr/>
        </p:nvCxnSpPr>
        <p:spPr>
          <a:xfrm>
            <a:off x="8724900" y="2133600"/>
            <a:ext cx="228600" cy="14478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ent Arrow 58"/>
          <p:cNvSpPr/>
          <p:nvPr/>
        </p:nvSpPr>
        <p:spPr>
          <a:xfrm rot="5400000">
            <a:off x="9182100" y="4229100"/>
            <a:ext cx="1828800" cy="838200"/>
          </a:xfrm>
          <a:prstGeom prst="ben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64" name="Picture 5" descr="F:\Arun\JAVA Jan\today\Recycling-B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9982200" y="5791200"/>
            <a:ext cx="590038" cy="55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4" descr="F:\Arun\JAVA Jan\today\robot-clean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8869281" y="5300868"/>
            <a:ext cx="1036719" cy="94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97" grpId="0"/>
      <p:bldP spid="98" grpId="0"/>
      <p:bldP spid="99" grpId="0"/>
      <p:bldP spid="112" grpId="0"/>
      <p:bldP spid="75" grpId="0" animBg="1"/>
      <p:bldP spid="131" grpId="0" animBg="1"/>
      <p:bldP spid="49" grpId="0"/>
      <p:bldP spid="51" grpId="0" animBg="1"/>
      <p:bldP spid="55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1"/>
          <p:cNvSpPr txBox="1">
            <a:spLocks/>
          </p:cNvSpPr>
          <p:nvPr/>
        </p:nvSpPr>
        <p:spPr>
          <a:xfrm>
            <a:off x="1752600" y="1447800"/>
            <a:ext cx="3505200" cy="320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562600" y="1905000"/>
            <a:ext cx="4800600" cy="4114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 is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Immutable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467600" y="2286000"/>
            <a:ext cx="2667000" cy="335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019800" y="25146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a</a:t>
            </a:r>
          </a:p>
        </p:txBody>
      </p:sp>
      <p:sp>
        <p:nvSpPr>
          <p:cNvPr id="74" name="Oval 73"/>
          <p:cNvSpPr/>
          <p:nvPr/>
        </p:nvSpPr>
        <p:spPr>
          <a:xfrm>
            <a:off x="6019800" y="32766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b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907889" y="1600201"/>
            <a:ext cx="278313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a = 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"Hello"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905000" y="2041268"/>
            <a:ext cx="270298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b = 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"Java"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905001" y="2498468"/>
            <a:ext cx="798617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Century" pitchFamily="18" charset="0"/>
              </a:rPr>
              <a:t>a+b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cxnSp>
        <p:nvCxnSpPr>
          <p:cNvPr id="106" name="Straight Arrow Connector 105"/>
          <p:cNvCxnSpPr>
            <a:endCxn id="75" idx="2"/>
          </p:cNvCxnSpPr>
          <p:nvPr/>
        </p:nvCxnSpPr>
        <p:spPr>
          <a:xfrm flipV="1">
            <a:off x="6477000" y="2781300"/>
            <a:ext cx="1447800" cy="381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905000" y="2967336"/>
            <a:ext cx="1760418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" pitchFamily="18" charset="0"/>
              </a:rPr>
              <a:t>b =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 "Good"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75" name="Oval 74"/>
          <p:cNvSpPr/>
          <p:nvPr/>
        </p:nvSpPr>
        <p:spPr>
          <a:xfrm>
            <a:off x="7924800" y="2514600"/>
            <a:ext cx="17526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Hello</a:t>
            </a:r>
          </a:p>
        </p:txBody>
      </p:sp>
      <p:sp>
        <p:nvSpPr>
          <p:cNvPr id="131" name="Oval 130"/>
          <p:cNvSpPr/>
          <p:nvPr/>
        </p:nvSpPr>
        <p:spPr>
          <a:xfrm>
            <a:off x="8229600" y="3200400"/>
            <a:ext cx="14478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Good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477000" y="3429000"/>
            <a:ext cx="1752600" cy="762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24800" y="3733800"/>
            <a:ext cx="17526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" pitchFamily="18" charset="0"/>
              </a:rPr>
              <a:t>Java</a:t>
            </a:r>
          </a:p>
        </p:txBody>
      </p:sp>
      <p:cxnSp>
        <p:nvCxnSpPr>
          <p:cNvPr id="53" name="Straight Arrow Connector 52"/>
          <p:cNvCxnSpPr>
            <a:endCxn id="51" idx="2"/>
          </p:cNvCxnSpPr>
          <p:nvPr/>
        </p:nvCxnSpPr>
        <p:spPr>
          <a:xfrm>
            <a:off x="6477000" y="3505200"/>
            <a:ext cx="1447800" cy="4953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620000" y="4343400"/>
            <a:ext cx="23622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Century" pitchFamily="18" charset="0"/>
              </a:rPr>
              <a:t>HelloGood</a:t>
            </a:r>
            <a:endParaRPr lang="en-US" sz="2400" b="1" dirty="0">
              <a:solidFill>
                <a:schemeClr val="bg1"/>
              </a:solidFill>
              <a:latin typeface="Century" pitchFamily="18" charset="0"/>
            </a:endParaRPr>
          </a:p>
        </p:txBody>
      </p:sp>
      <p:cxnSp>
        <p:nvCxnSpPr>
          <p:cNvPr id="37" name="Straight Arrow Connector 36"/>
          <p:cNvCxnSpPr>
            <a:endCxn id="36" idx="2"/>
          </p:cNvCxnSpPr>
          <p:nvPr/>
        </p:nvCxnSpPr>
        <p:spPr>
          <a:xfrm>
            <a:off x="6477000" y="2819400"/>
            <a:ext cx="1143000" cy="17907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05000" y="3424536"/>
            <a:ext cx="132600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" pitchFamily="18" charset="0"/>
              </a:rPr>
              <a:t>a = </a:t>
            </a:r>
            <a:r>
              <a:rPr lang="en-US" sz="2400" dirty="0" err="1">
                <a:latin typeface="Century" pitchFamily="18" charset="0"/>
              </a:rPr>
              <a:t>a+b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05000" y="3886201"/>
            <a:ext cx="270298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7030A0"/>
                </a:solidFill>
                <a:latin typeface="Century" pitchFamily="18" charset="0"/>
              </a:rPr>
              <a:t>String</a:t>
            </a:r>
            <a:r>
              <a:rPr lang="en-US" sz="2400" dirty="0">
                <a:latin typeface="Century" pitchFamily="18" charset="0"/>
              </a:rPr>
              <a:t> c = </a:t>
            </a:r>
            <a:r>
              <a:rPr lang="en-US" sz="2400" b="1" dirty="0">
                <a:solidFill>
                  <a:srgbClr val="0066FF"/>
                </a:solidFill>
                <a:latin typeface="Century" pitchFamily="18" charset="0"/>
              </a:rPr>
              <a:t>"Java"</a:t>
            </a:r>
            <a:r>
              <a:rPr lang="en-US" sz="2400" dirty="0">
                <a:latin typeface="Century" pitchFamily="18" charset="0"/>
              </a:rPr>
              <a:t>;</a:t>
            </a:r>
          </a:p>
        </p:txBody>
      </p:sp>
      <p:sp>
        <p:nvSpPr>
          <p:cNvPr id="43" name="Oval 42"/>
          <p:cNvSpPr/>
          <p:nvPr/>
        </p:nvSpPr>
        <p:spPr>
          <a:xfrm>
            <a:off x="6019800" y="4114800"/>
            <a:ext cx="457200" cy="457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" pitchFamily="18" charset="0"/>
              </a:rPr>
              <a:t>c</a:t>
            </a:r>
          </a:p>
        </p:txBody>
      </p:sp>
      <p:cxnSp>
        <p:nvCxnSpPr>
          <p:cNvPr id="44" name="Straight Arrow Connector 43"/>
          <p:cNvCxnSpPr>
            <a:stCxn id="43" idx="7"/>
            <a:endCxn id="51" idx="2"/>
          </p:cNvCxnSpPr>
          <p:nvPr/>
        </p:nvCxnSpPr>
        <p:spPr>
          <a:xfrm flipV="1">
            <a:off x="6410046" y="4000501"/>
            <a:ext cx="1514755" cy="18125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620000" y="4953000"/>
            <a:ext cx="2286000" cy="533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Century" pitchFamily="18" charset="0"/>
              </a:rPr>
              <a:t>HelloJava</a:t>
            </a:r>
            <a:endParaRPr lang="en-US" sz="2400" b="1" dirty="0">
              <a:solidFill>
                <a:schemeClr val="bg1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97" grpId="0"/>
      <p:bldP spid="98" grpId="0"/>
      <p:bldP spid="99" grpId="0"/>
      <p:bldP spid="112" grpId="0"/>
      <p:bldP spid="75" grpId="0" animBg="1"/>
      <p:bldP spid="131" grpId="0" animBg="1"/>
      <p:bldP spid="51" grpId="0" animBg="1"/>
      <p:bldP spid="36" grpId="0" animBg="1"/>
      <p:bldP spid="41" grpId="0"/>
      <p:bldP spid="42" grpId="0"/>
      <p:bldP spid="4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 is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Immutable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F:\Arun\JAVA Jan\today\Why String is immutable in Ja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981200"/>
            <a:ext cx="8712200" cy="3733800"/>
          </a:xfrm>
          <a:prstGeom prst="rect">
            <a:avLst/>
          </a:prstGeom>
          <a:ln w="88900" cap="sq" cmpd="thickThin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 methods</a:t>
            </a:r>
          </a:p>
        </p:txBody>
      </p:sp>
      <p:pic>
        <p:nvPicPr>
          <p:cNvPr id="3074" name="Picture 2" descr="F:\Arun\JAVA Jan\today\string-a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6510" y="1371600"/>
            <a:ext cx="8749090" cy="518160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E527A-EDE9-436B-AC03-C51249CE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1524000" y="-7620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endParaRPr lang="en-US" sz="66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1524000" y="0"/>
            <a:ext cx="716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 methods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362200" y="1447800"/>
          <a:ext cx="7391400" cy="5241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5828571" imgH="4133333" progId="StaticDib">
                  <p:embed/>
                </p:oleObj>
              </mc:Choice>
              <mc:Fallback>
                <p:oleObj name="Picture" r:id="rId3" imgW="5828571" imgH="4133333" progId="StaticDib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447800"/>
                        <a:ext cx="7391400" cy="5241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181600" y="3276600"/>
            <a:ext cx="16002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1600" y="4114800"/>
            <a:ext cx="16002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7D1A9-D8B5-4E41-A542-5D76DDF5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F2122-CB28-4B73-B476-F8EC8D953342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1636</Words>
  <Application>Microsoft Office PowerPoint</Application>
  <PresentationFormat>Widescreen</PresentationFormat>
  <Paragraphs>499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Agency FB</vt:lpstr>
      <vt:lpstr>Arial</vt:lpstr>
      <vt:lpstr>Calibri</vt:lpstr>
      <vt:lpstr>Calibri Light</vt:lpstr>
      <vt:lpstr>Century</vt:lpstr>
      <vt:lpstr>Wingdings</vt:lpstr>
      <vt:lpstr>Office Theme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Kumar</dc:creator>
  <cp:lastModifiedBy>Arun Kumar</cp:lastModifiedBy>
  <cp:revision>9</cp:revision>
  <dcterms:created xsi:type="dcterms:W3CDTF">2019-09-25T18:59:34Z</dcterms:created>
  <dcterms:modified xsi:type="dcterms:W3CDTF">2021-02-26T05:15:21Z</dcterms:modified>
</cp:coreProperties>
</file>