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5" r:id="rId2"/>
    <p:sldId id="294" r:id="rId3"/>
    <p:sldId id="279" r:id="rId4"/>
    <p:sldId id="280" r:id="rId5"/>
    <p:sldId id="281" r:id="rId6"/>
    <p:sldId id="282" r:id="rId7"/>
    <p:sldId id="283" r:id="rId8"/>
    <p:sldId id="286" r:id="rId9"/>
    <p:sldId id="288" r:id="rId10"/>
    <p:sldId id="289" r:id="rId11"/>
    <p:sldId id="290" r:id="rId12"/>
    <p:sldId id="291" r:id="rId13"/>
    <p:sldId id="310" r:id="rId14"/>
    <p:sldId id="311" r:id="rId15"/>
    <p:sldId id="292" r:id="rId16"/>
    <p:sldId id="312" r:id="rId17"/>
    <p:sldId id="313" r:id="rId18"/>
    <p:sldId id="295" r:id="rId19"/>
    <p:sldId id="314" r:id="rId20"/>
    <p:sldId id="293" r:id="rId21"/>
    <p:sldId id="284" r:id="rId22"/>
    <p:sldId id="285" r:id="rId23"/>
    <p:sldId id="315" r:id="rId24"/>
    <p:sldId id="367" r:id="rId25"/>
    <p:sldId id="368" r:id="rId26"/>
    <p:sldId id="369" r:id="rId27"/>
    <p:sldId id="370" r:id="rId28"/>
    <p:sldId id="366" r:id="rId29"/>
    <p:sldId id="372" r:id="rId30"/>
    <p:sldId id="373" r:id="rId31"/>
    <p:sldId id="374" r:id="rId32"/>
    <p:sldId id="375" r:id="rId33"/>
    <p:sldId id="376" r:id="rId34"/>
    <p:sldId id="371" r:id="rId35"/>
    <p:sldId id="316" r:id="rId36"/>
    <p:sldId id="317" r:id="rId37"/>
    <p:sldId id="318" r:id="rId38"/>
    <p:sldId id="379" r:id="rId39"/>
    <p:sldId id="377" r:id="rId40"/>
    <p:sldId id="319" r:id="rId41"/>
    <p:sldId id="37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30715-4EB7-4EAF-B193-EB535A429686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B017-83FE-4FD1-A8A9-326FD4E7F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9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is prerequisite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6D89-619E-4629-853D-365856F2D78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DD31-106F-4908-A9FA-B0422E046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732BB-F867-48CB-A7D1-D5453221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A1AF-365D-4645-80DF-332AC504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38FA-7CE3-4E21-9FA4-A07BC006FC98}" type="datetime1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C23A-46A5-4F09-8C6B-DD7EB2C2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E98C-DE98-4BF4-A35A-D8CDE858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F943-2403-4B77-9538-00F8BBE5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12F17-18D3-40CC-9900-4EA80B7A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BAB8-1FB8-40CF-819D-6FCAFDC4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0DED-7530-4D4F-8222-1C5C9E785F8B}" type="datetime1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C54E-A977-418B-9944-76AA7AE6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17A1-D57E-42C7-BEBF-87316B18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2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2B60A-ED41-4405-B5B4-8D70A6CE6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E129-A486-4454-AEEE-2E30D0A09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254D-5883-425A-A61B-48FFE1FC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E444-F8BA-4FD7-B622-1137C8F7AA82}" type="datetime1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C40B4-7DA2-4F5A-B5AA-D5447CC7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86173-5481-4C94-B313-EC3550D0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7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8922-4D6E-4729-ABBF-5F1662DF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B70C-244F-40F2-B5E3-B865ED83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1C80-18DA-4CC7-B752-E01C732E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3D-09B5-461B-9C06-65596497C9E4}" type="datetime1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19C1-A28E-4623-AE65-1FFB00C0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C4AF-837C-4F7E-9BBD-4C8E4FB1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5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2BF0-8C41-49CC-BA81-176013A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62992-9E54-4BF8-BDA1-BF34A920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C51B-A971-46DA-ADD6-2880779F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E9B5-36EA-4F64-B730-01EF4CF8A1EE}" type="datetime1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CF72-3067-477B-B301-FF089D78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5551-9DE8-46E0-AADB-BE5CFADC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C80E-92D9-4972-9671-93008372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9016-EDAD-459B-B49A-E074BC3EF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1151A-C9B0-4A25-A653-6D308484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F5EC-2B53-4364-AB02-B59DB468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89B1-9395-441C-ABCB-0AD62E5A2CB6}" type="datetime1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9D7F3-1D3E-4E93-B914-0CC2F1FF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6C8A-61A9-462B-B6F3-EB3DE94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9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C30D-2584-47E2-921D-3A49BF5E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6ED7-DDA6-4707-AFB7-E4DB71B4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8D9D-62AD-465E-8B04-4C168B60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9C00B-0524-4F9C-8D7F-CEEBE5559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F1CDB-A319-4872-B605-C2759353A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EE4D6-D518-4398-80C3-D41BD9E2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A96E-1530-46B6-BAF8-C4999CB0A9A8}" type="datetime1">
              <a:rPr lang="en-IN" smtClean="0"/>
              <a:t>10-03-2021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71774-58A6-47D7-AEA4-B1C6B78C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C8F63-A8FE-4304-922F-56DCB5D8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6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0448-E38E-4279-89B8-1D279F33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319D-FC68-4B9D-91AA-528F5F5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0C8E-E153-4DCB-A062-C51693E359C5}" type="datetime1">
              <a:rPr lang="en-IN" smtClean="0"/>
              <a:t>10-03-2021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09AC2-A7FA-429D-A6D6-68FED21E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5E7B1-CFFF-4858-95E1-AB3D19DB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1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BD8A8-DFE1-485E-914E-45FD3DC0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B60-F5B5-4205-ABBA-658A9CD00771}" type="datetime1">
              <a:rPr lang="en-IN" smtClean="0"/>
              <a:t>10-03-2021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44390-B367-4F01-B135-C6F15666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BD9B4-2845-4E4E-943F-060FF629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4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CA05-1B8F-4E28-B5C0-9F2CF071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8E65-7930-4509-B7AD-F6F42F5F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78C1A-61FA-4163-AD2A-192A9D63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3CFD-5271-4BF2-BF79-F1A09C0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E5FE-6096-4958-AFE0-28965CA31A71}" type="datetime1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6CA-1799-4D22-91EB-FF7ADB20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491EA-CA8F-43AA-B1A7-A9B5729F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5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5632-EB42-4624-9158-EE96481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4A862-EAA2-4F07-B351-759192409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0CD1F-375D-47AD-A061-25693A41B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F57DD-8404-4147-91C4-CA5FDB8E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253-C192-46CA-BB6E-B341009E9223}" type="datetime1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C5FA9-80EF-4012-B7C9-FFB4D000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CA122-BE41-44E7-A077-29838E95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6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DF1E2-2254-44E4-9B0C-F729FDEB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8512-68F1-4849-B9E6-65AA5E05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3960-2341-4709-9984-80625405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4926-05E0-4CC7-A3A7-0B379A845CF7}" type="datetime1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E7C1-7091-4A64-80EC-1C2BC6ED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C725-7854-48F0-A71E-EF1F1094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8D4C-FD7F-4316-AF29-04CBE0B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7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ctrTitle"/>
          </p:nvPr>
        </p:nvSpPr>
        <p:spPr>
          <a:xfrm>
            <a:off x="1524000" y="2971800"/>
            <a:ext cx="9144000" cy="16002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Web Apps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581400"/>
          </a:xfrm>
        </p:spPr>
        <p:txBody>
          <a:bodyPr>
            <a:normAutofit/>
          </a:bodyPr>
          <a:lstStyle/>
          <a:p>
            <a:r>
              <a:rPr lang="en-IN" dirty="0">
                <a:latin typeface="Century" pitchFamily="18" charset="0"/>
              </a:rPr>
              <a:t>Load Limit</a:t>
            </a:r>
          </a:p>
          <a:p>
            <a:pPr lvl="1"/>
            <a:r>
              <a:rPr lang="en-IN" dirty="0">
                <a:latin typeface="Century" pitchFamily="18" charset="0"/>
              </a:rPr>
              <a:t>A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web server program</a:t>
            </a:r>
            <a:r>
              <a:rPr lang="en-IN" dirty="0">
                <a:latin typeface="Century" pitchFamily="18" charset="0"/>
              </a:rPr>
              <a:t> has defined load limits</a:t>
            </a:r>
          </a:p>
          <a:p>
            <a:pPr lvl="2"/>
            <a:r>
              <a:rPr lang="en-IN" dirty="0">
                <a:latin typeface="Century" pitchFamily="18" charset="0"/>
              </a:rPr>
              <a:t>It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can handle only a limited number of concurrent client</a:t>
            </a:r>
            <a:r>
              <a:rPr lang="en-IN" dirty="0">
                <a:latin typeface="Century" pitchFamily="18" charset="0"/>
              </a:rPr>
              <a:t> connections</a:t>
            </a:r>
          </a:p>
          <a:p>
            <a:pPr lvl="1"/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Application server has a much higher capacity</a:t>
            </a:r>
          </a:p>
          <a:p>
            <a:r>
              <a:rPr lang="en-IN" dirty="0">
                <a:latin typeface="Century" pitchFamily="18" charset="0"/>
              </a:rPr>
              <a:t>Model</a:t>
            </a:r>
          </a:p>
          <a:p>
            <a:pPr lvl="1"/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Web servers support to deploy .war </a:t>
            </a:r>
            <a:r>
              <a:rPr lang="en-IN" dirty="0">
                <a:latin typeface="Century" pitchFamily="18" charset="0"/>
              </a:rPr>
              <a:t>files only </a:t>
            </a:r>
          </a:p>
          <a:p>
            <a:pPr lvl="1"/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Application servers support to deploy .war and .ear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IN" dirty="0">
                <a:latin typeface="Century" pitchFamily="18" charset="0"/>
              </a:rPr>
              <a:t>Consider an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online store </a:t>
            </a:r>
            <a:r>
              <a:rPr lang="en-IN" dirty="0">
                <a:latin typeface="Century" pitchFamily="18" charset="0"/>
              </a:rPr>
              <a:t>that provides real-time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pricing and availability </a:t>
            </a:r>
            <a:r>
              <a:rPr lang="en-IN" dirty="0">
                <a:latin typeface="Century" pitchFamily="18" charset="0"/>
              </a:rPr>
              <a:t>information</a:t>
            </a:r>
          </a:p>
          <a:p>
            <a:pPr lvl="1"/>
            <a:r>
              <a:rPr lang="en-IN" dirty="0">
                <a:latin typeface="Century" pitchFamily="18" charset="0"/>
              </a:rPr>
              <a:t>Most likely, the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site will provide a form </a:t>
            </a:r>
            <a:r>
              <a:rPr lang="en-IN" dirty="0">
                <a:latin typeface="Century" pitchFamily="18" charset="0"/>
              </a:rPr>
              <a:t>with which you can choose a product</a:t>
            </a:r>
          </a:p>
          <a:p>
            <a:pPr lvl="1"/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When you submit </a:t>
            </a:r>
            <a:r>
              <a:rPr lang="en-IN" dirty="0">
                <a:latin typeface="Century" pitchFamily="18" charset="0"/>
              </a:rPr>
              <a:t>your query,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the site performs a lookup and returns the results </a:t>
            </a:r>
            <a:r>
              <a:rPr lang="en-IN" dirty="0">
                <a:latin typeface="Century" pitchFamily="18" charset="0"/>
              </a:rPr>
              <a:t>embedded within an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HTML</a:t>
            </a:r>
            <a:r>
              <a:rPr lang="en-IN" dirty="0">
                <a:latin typeface="Century" pitchFamily="18" charset="0"/>
              </a:rPr>
              <a:t> page</a:t>
            </a:r>
          </a:p>
          <a:p>
            <a:r>
              <a:rPr lang="en-IN" dirty="0">
                <a:latin typeface="Century" pitchFamily="18" charset="0"/>
              </a:rPr>
              <a:t>The site may implement this functionality in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different ways</a:t>
            </a:r>
          </a:p>
          <a:p>
            <a:pPr lvl="1"/>
            <a:r>
              <a:rPr lang="en-IN" dirty="0">
                <a:latin typeface="Century" pitchFamily="18" charset="0"/>
              </a:rPr>
              <a:t>With an </a:t>
            </a:r>
            <a:r>
              <a:rPr lang="en-IN" dirty="0">
                <a:solidFill>
                  <a:srgbClr val="C00000"/>
                </a:solidFill>
                <a:latin typeface="Century" pitchFamily="18" charset="0"/>
              </a:rPr>
              <a:t>application server</a:t>
            </a:r>
          </a:p>
          <a:p>
            <a:pPr lvl="1"/>
            <a:r>
              <a:rPr lang="en-IN" dirty="0">
                <a:latin typeface="Century" pitchFamily="18" charset="0"/>
              </a:rPr>
              <a:t>Without an application server (with </a:t>
            </a:r>
            <a:r>
              <a:rPr lang="en-IN" dirty="0">
                <a:solidFill>
                  <a:srgbClr val="C00000"/>
                </a:solidFill>
                <a:latin typeface="Century" pitchFamily="18" charset="0"/>
              </a:rPr>
              <a:t>web server</a:t>
            </a:r>
            <a:r>
              <a:rPr lang="en-IN" dirty="0">
                <a:latin typeface="Century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IN" dirty="0">
                <a:latin typeface="Century" pitchFamily="18" charset="0"/>
              </a:rPr>
              <a:t>Web server</a:t>
            </a:r>
          </a:p>
          <a:p>
            <a:pPr lvl="1"/>
            <a:r>
              <a:rPr lang="en-IN" dirty="0">
                <a:latin typeface="Century" pitchFamily="18" charset="0"/>
              </a:rPr>
              <a:t>The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Web server takes your request</a:t>
            </a:r>
            <a:r>
              <a:rPr lang="en-IN" dirty="0">
                <a:latin typeface="Century" pitchFamily="18" charset="0"/>
              </a:rPr>
              <a:t>, then passes it to a server-side program able to handle the request</a:t>
            </a:r>
          </a:p>
          <a:p>
            <a:pPr lvl="1"/>
            <a:r>
              <a:rPr lang="en-IN" dirty="0">
                <a:latin typeface="Century" pitchFamily="18" charset="0"/>
              </a:rPr>
              <a:t>The server-side program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looks up the pricing information from a database </a:t>
            </a:r>
            <a:r>
              <a:rPr lang="en-IN" dirty="0">
                <a:latin typeface="Century" pitchFamily="18" charset="0"/>
              </a:rPr>
              <a:t>or a flat file</a:t>
            </a:r>
          </a:p>
          <a:p>
            <a:pPr lvl="1"/>
            <a:r>
              <a:rPr lang="en-IN" dirty="0">
                <a:latin typeface="Century" pitchFamily="18" charset="0"/>
              </a:rPr>
              <a:t>Once retrieved, the server-side program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uses the information to formulate the HTML </a:t>
            </a:r>
            <a:r>
              <a:rPr lang="en-IN" dirty="0">
                <a:latin typeface="Century" pitchFamily="18" charset="0"/>
              </a:rPr>
              <a:t>response</a:t>
            </a:r>
          </a:p>
          <a:p>
            <a:pPr lvl="1"/>
            <a:r>
              <a:rPr lang="en-IN" dirty="0">
                <a:latin typeface="Century" pitchFamily="18" charset="0"/>
              </a:rPr>
              <a:t>Then the Web server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sends it back to your Web browser</a:t>
            </a:r>
          </a:p>
          <a:p>
            <a:r>
              <a:rPr lang="en-IN" dirty="0">
                <a:latin typeface="Century" pitchFamily="18" charset="0"/>
              </a:rPr>
              <a:t>Web server simply processes HTTP requests by responding with HTML pages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F:\Arun\WebLogic\images\tumblr_inline_n0g80yUkPZ1qzcrt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52546"/>
            <a:ext cx="5181600" cy="4595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09800" y="1752600"/>
            <a:ext cx="7772400" cy="4495800"/>
            <a:chOff x="-1828800" y="-228600"/>
            <a:chExt cx="9144000" cy="5486400"/>
          </a:xfrm>
        </p:grpSpPr>
        <p:pic>
          <p:nvPicPr>
            <p:cNvPr id="2050" name="Picture 2" descr="F:\Arun\WebLogic\images\web_app_architectur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828800" y="-228600"/>
              <a:ext cx="9091613" cy="5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5867400" y="5029200"/>
              <a:ext cx="1447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895600"/>
          </a:xfrm>
        </p:spPr>
        <p:txBody>
          <a:bodyPr>
            <a:normAutofit/>
          </a:bodyPr>
          <a:lstStyle/>
          <a:p>
            <a:r>
              <a:rPr lang="en-IN" dirty="0">
                <a:latin typeface="Century" pitchFamily="18" charset="0"/>
              </a:rPr>
              <a:t>Application server</a:t>
            </a:r>
          </a:p>
          <a:p>
            <a:pPr lvl="1"/>
            <a:r>
              <a:rPr lang="en-IN" dirty="0">
                <a:latin typeface="Century" pitchFamily="18" charset="0"/>
              </a:rPr>
              <a:t>You can now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put the business logic for the pricing lookup onto an application server</a:t>
            </a:r>
          </a:p>
          <a:p>
            <a:pPr lvl="1"/>
            <a:r>
              <a:rPr lang="en-IN" dirty="0">
                <a:latin typeface="Century" pitchFamily="18" charset="0"/>
              </a:rPr>
              <a:t>Your app can simply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call the application server's lookup service</a:t>
            </a:r>
          </a:p>
          <a:p>
            <a:pPr lvl="1"/>
            <a:r>
              <a:rPr lang="en-IN" dirty="0">
                <a:latin typeface="Century" pitchFamily="18" charset="0"/>
              </a:rPr>
              <a:t>Your app can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then use </a:t>
            </a:r>
            <a:r>
              <a:rPr lang="en-IN" dirty="0">
                <a:latin typeface="Century" pitchFamily="18" charset="0"/>
              </a:rPr>
              <a:t>the service's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result when the script generates its HTML </a:t>
            </a:r>
            <a:r>
              <a:rPr lang="en-IN" dirty="0">
                <a:latin typeface="Century" pitchFamily="18" charset="0"/>
              </a:rPr>
              <a:t>response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 descr="F:\Arun\WebLogic\images\1000.257.6938.cs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516" y="1727200"/>
            <a:ext cx="7733484" cy="398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5" name="Picture 3" descr="F:\Arun\WebLogic\images\architectu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676400"/>
            <a:ext cx="6891314" cy="2995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581400"/>
          </a:xfrm>
        </p:spPr>
        <p:txBody>
          <a:bodyPr>
            <a:normAutofit/>
          </a:bodyPr>
          <a:lstStyle/>
          <a:p>
            <a:r>
              <a:rPr lang="en-IN" dirty="0">
                <a:latin typeface="Century" pitchFamily="18" charset="0"/>
              </a:rPr>
              <a:t>Application server</a:t>
            </a:r>
          </a:p>
          <a:p>
            <a:pPr lvl="1"/>
            <a:r>
              <a:rPr lang="en-IN" dirty="0">
                <a:latin typeface="Century" pitchFamily="18" charset="0"/>
              </a:rPr>
              <a:t>By separating the pricing logic from the HTML response-generating code, the </a:t>
            </a:r>
            <a:r>
              <a:rPr lang="en-IN" dirty="0">
                <a:solidFill>
                  <a:srgbClr val="291FF5"/>
                </a:solidFill>
                <a:latin typeface="Century" pitchFamily="18" charset="0"/>
              </a:rPr>
              <a:t>pricing logic becomes far more reusable</a:t>
            </a:r>
            <a:r>
              <a:rPr lang="en-IN" dirty="0">
                <a:latin typeface="Century" pitchFamily="18" charset="0"/>
              </a:rPr>
              <a:t> between applications</a:t>
            </a:r>
          </a:p>
          <a:p>
            <a:pPr lvl="1"/>
            <a:r>
              <a:rPr lang="en-IN" dirty="0">
                <a:latin typeface="Century" pitchFamily="18" charset="0"/>
              </a:rPr>
              <a:t>A second client, such as a cash register, could also call the same service as a clerk checks out a customer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 descr="F:\Arun\WebLogic\images\app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1" y="1524000"/>
            <a:ext cx="6443663" cy="480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0"/>
            <a:ext cx="5638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Introduction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 l="15073" t="14908" r="15073" b="29811"/>
          <a:stretch>
            <a:fillRect/>
          </a:stretch>
        </p:blipFill>
        <p:spPr bwMode="auto">
          <a:xfrm>
            <a:off x="2133600" y="1528763"/>
            <a:ext cx="8001000" cy="469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IN" dirty="0">
                <a:latin typeface="Century" pitchFamily="18" charset="0"/>
              </a:rPr>
              <a:t>To summarize</a:t>
            </a:r>
          </a:p>
          <a:p>
            <a:pPr lvl="1"/>
            <a:r>
              <a:rPr lang="en-IN" dirty="0">
                <a:latin typeface="Century" pitchFamily="18" charset="0"/>
              </a:rPr>
              <a:t>The Web server handles HTTP requests by replying with an HTML page </a:t>
            </a:r>
          </a:p>
          <a:p>
            <a:pPr lvl="1"/>
            <a:r>
              <a:rPr lang="en-IN" dirty="0">
                <a:latin typeface="Century" pitchFamily="18" charset="0"/>
              </a:rPr>
              <a:t>The application server serves application logic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Leading Web Server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entury" pitchFamily="18" charset="0"/>
              </a:rPr>
              <a:t>Apache HTTP Server</a:t>
            </a:r>
          </a:p>
          <a:p>
            <a:pPr lvl="1"/>
            <a:r>
              <a:rPr lang="en-IN" dirty="0">
                <a:latin typeface="Century" pitchFamily="18" charset="0"/>
              </a:rPr>
              <a:t>Most popular web server in the world</a:t>
            </a:r>
          </a:p>
          <a:p>
            <a:pPr lvl="1"/>
            <a:r>
              <a:rPr lang="en-IN" dirty="0">
                <a:latin typeface="Century" pitchFamily="18" charset="0"/>
              </a:rPr>
              <a:t>Open source software </a:t>
            </a:r>
          </a:p>
          <a:p>
            <a:pPr lvl="1"/>
            <a:r>
              <a:rPr lang="en-IN" dirty="0">
                <a:latin typeface="Century" pitchFamily="18" charset="0"/>
              </a:rPr>
              <a:t>Can be installed on almost all operating systems</a:t>
            </a:r>
          </a:p>
          <a:p>
            <a:r>
              <a:rPr lang="en-IN" dirty="0">
                <a:latin typeface="Century" pitchFamily="18" charset="0"/>
              </a:rPr>
              <a:t>Internet Information Services</a:t>
            </a:r>
          </a:p>
          <a:p>
            <a:pPr lvl="1"/>
            <a:r>
              <a:rPr lang="en-IN" dirty="0">
                <a:latin typeface="Century" pitchFamily="18" charset="0"/>
              </a:rPr>
              <a:t>High performance Web Server from Microsoft</a:t>
            </a:r>
          </a:p>
          <a:p>
            <a:pPr lvl="1"/>
            <a:r>
              <a:rPr lang="en-IN" dirty="0">
                <a:latin typeface="Century" pitchFamily="18" charset="0"/>
              </a:rPr>
              <a:t>runs on Windows NT/2000 and 2003 platforms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Leading Web Server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latin typeface="Century" pitchFamily="18" charset="0"/>
              </a:rPr>
              <a:t>Lighttpd</a:t>
            </a:r>
            <a:r>
              <a:rPr lang="en-IN" dirty="0">
                <a:latin typeface="Century" pitchFamily="18" charset="0"/>
              </a:rPr>
              <a:t> - pronounced </a:t>
            </a:r>
            <a:r>
              <a:rPr lang="en-IN" dirty="0" err="1">
                <a:latin typeface="Century" pitchFamily="18" charset="0"/>
              </a:rPr>
              <a:t>lighty</a:t>
            </a:r>
            <a:endParaRPr lang="en-IN" dirty="0">
              <a:latin typeface="Century" pitchFamily="18" charset="0"/>
            </a:endParaRPr>
          </a:p>
          <a:p>
            <a:pPr lvl="1"/>
            <a:r>
              <a:rPr lang="en-IN" dirty="0">
                <a:latin typeface="Century" pitchFamily="18" charset="0"/>
              </a:rPr>
              <a:t>Open source web server is fast, secure and consumes much less CPU power</a:t>
            </a:r>
          </a:p>
          <a:p>
            <a:pPr lvl="1"/>
            <a:r>
              <a:rPr lang="en-IN" dirty="0">
                <a:latin typeface="Century" pitchFamily="18" charset="0"/>
              </a:rPr>
              <a:t>Run on Windows, Mac OS X, Linux and Solaris operating systems</a:t>
            </a:r>
          </a:p>
          <a:p>
            <a:r>
              <a:rPr lang="en-US" dirty="0" err="1">
                <a:latin typeface="Century" pitchFamily="18" charset="0"/>
              </a:rPr>
              <a:t>Jagsaw</a:t>
            </a:r>
            <a:r>
              <a:rPr lang="en-US" dirty="0">
                <a:latin typeface="Century" pitchFamily="18" charset="0"/>
              </a:rPr>
              <a:t> </a:t>
            </a:r>
          </a:p>
          <a:p>
            <a:pPr lvl="1"/>
            <a:r>
              <a:rPr lang="en-IN" dirty="0">
                <a:latin typeface="Century" pitchFamily="18" charset="0"/>
              </a:rPr>
              <a:t>W3C's Server</a:t>
            </a:r>
          </a:p>
          <a:p>
            <a:pPr lvl="1"/>
            <a:r>
              <a:rPr lang="en-IN" dirty="0">
                <a:latin typeface="Century" pitchFamily="18" charset="0"/>
              </a:rPr>
              <a:t>Open source and free and can run on various platforms</a:t>
            </a:r>
          </a:p>
          <a:p>
            <a:pPr lvl="1"/>
            <a:r>
              <a:rPr lang="en-IN" dirty="0">
                <a:latin typeface="Century" pitchFamily="18" charset="0"/>
              </a:rPr>
              <a:t>Written in Java </a:t>
            </a:r>
          </a:p>
          <a:p>
            <a:pPr lvl="1"/>
            <a:r>
              <a:rPr lang="en-IN" dirty="0">
                <a:latin typeface="Century" pitchFamily="18" charset="0"/>
              </a:rPr>
              <a:t>Can run CGI scripts and PHP programs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31242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 Server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Source, </a:t>
            </a:r>
            <a:r>
              <a:rPr lang="en-IN" dirty="0"/>
              <a:t>Java-based web application container </a:t>
            </a:r>
          </a:p>
          <a:p>
            <a:pPr lvl="1"/>
            <a:r>
              <a:rPr lang="en-IN" dirty="0"/>
              <a:t>Created to run </a:t>
            </a:r>
            <a:r>
              <a:rPr lang="en-IN" dirty="0" err="1"/>
              <a:t>servlet</a:t>
            </a:r>
            <a:r>
              <a:rPr lang="en-IN" dirty="0"/>
              <a:t> and JSP web applications</a:t>
            </a:r>
          </a:p>
          <a:p>
            <a:r>
              <a:rPr lang="en-IN" dirty="0"/>
              <a:t>Tomcat also provides additional functionality that makes it a great choice for developing a complete web application solution</a:t>
            </a:r>
          </a:p>
          <a:p>
            <a:pPr lvl="1"/>
            <a:r>
              <a:rPr lang="en-IN" dirty="0"/>
              <a:t>Include the Tomcat Manager application</a:t>
            </a:r>
          </a:p>
          <a:p>
            <a:pPr lvl="1"/>
            <a:r>
              <a:rPr lang="en-IN" dirty="0"/>
              <a:t>Specialized realm implementations</a:t>
            </a:r>
          </a:p>
          <a:p>
            <a:pPr lvl="1"/>
            <a:r>
              <a:rPr lang="en-IN" dirty="0"/>
              <a:t>Tomcat valves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Tomcat Manager Web Application</a:t>
            </a:r>
          </a:p>
          <a:p>
            <a:pPr lvl="1"/>
            <a:r>
              <a:rPr lang="en-IN" dirty="0"/>
              <a:t>Packaged with the Tomcat server</a:t>
            </a:r>
          </a:p>
          <a:p>
            <a:pPr lvl="1"/>
            <a:r>
              <a:rPr lang="en-IN" dirty="0"/>
              <a:t>Provides the functionality to manage web applications </a:t>
            </a:r>
          </a:p>
          <a:p>
            <a:pPr lvl="2"/>
            <a:r>
              <a:rPr lang="en-IN" dirty="0"/>
              <a:t>Install, start, stop, remove, and report on web applications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Specialized Realm Implementations</a:t>
            </a:r>
          </a:p>
          <a:p>
            <a:pPr lvl="1"/>
            <a:r>
              <a:rPr lang="en-IN" dirty="0"/>
              <a:t>Container-managed security methods for protecting resources within the container</a:t>
            </a:r>
          </a:p>
          <a:p>
            <a:pPr lvl="1"/>
            <a:r>
              <a:rPr lang="en-IN" dirty="0"/>
              <a:t>“databases” of users that can be authenticated by the container are called </a:t>
            </a:r>
            <a:r>
              <a:rPr lang="en-IN" i="1" dirty="0"/>
              <a:t>realms</a:t>
            </a:r>
            <a:endParaRPr lang="en-IN" dirty="0"/>
          </a:p>
          <a:p>
            <a:pPr lvl="2"/>
            <a:r>
              <a:rPr lang="en-IN" dirty="0" err="1"/>
              <a:t>MemoryRealm</a:t>
            </a:r>
            <a:endParaRPr lang="en-IN" dirty="0"/>
          </a:p>
          <a:p>
            <a:pPr lvl="2"/>
            <a:r>
              <a:rPr lang="en-IN" dirty="0" err="1"/>
              <a:t>JDBCRealm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Tomcat Valves</a:t>
            </a:r>
          </a:p>
          <a:p>
            <a:pPr lvl="1"/>
            <a:r>
              <a:rPr lang="en-IN" dirty="0"/>
              <a:t>Technology introduced with Tomcat 4</a:t>
            </a:r>
          </a:p>
          <a:p>
            <a:pPr lvl="1"/>
            <a:r>
              <a:rPr lang="en-IN" dirty="0"/>
              <a:t>Valves allow you to associate an instance of a Java class with a particular Catalina container</a:t>
            </a:r>
          </a:p>
          <a:p>
            <a:pPr lvl="1"/>
            <a:r>
              <a:rPr lang="en-IN" dirty="0"/>
              <a:t>The configured valve class is then acting as a </a:t>
            </a:r>
            <a:r>
              <a:rPr lang="en-IN" dirty="0" err="1"/>
              <a:t>preprocessor</a:t>
            </a:r>
            <a:r>
              <a:rPr lang="en-IN" dirty="0"/>
              <a:t> for all requests coming to the container</a:t>
            </a:r>
          </a:p>
          <a:p>
            <a:pPr lvl="2"/>
            <a:r>
              <a:rPr lang="en-IN" dirty="0" err="1"/>
              <a:t>Servlet</a:t>
            </a:r>
            <a:r>
              <a:rPr lang="en-IN" dirty="0"/>
              <a:t> API defines similar functionality in form of Filters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31242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 Architecture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Tomcat instance consists of grouping of the application containers, which exist in the well-defined hierarchy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3154502"/>
            <a:ext cx="6629400" cy="31700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&lt;Server&gt;</a:t>
            </a:r>
            <a:br>
              <a:rPr lang="en-IN" sz="2000" dirty="0"/>
            </a:br>
            <a:r>
              <a:rPr lang="en-IN" sz="2000" dirty="0"/>
              <a:t>	&lt;Service&gt;*</a:t>
            </a:r>
            <a:br>
              <a:rPr lang="en-IN" sz="2000" dirty="0"/>
            </a:br>
            <a:r>
              <a:rPr lang="en-IN" sz="2000" dirty="0"/>
              <a:t>		&lt;Connector /&gt;*</a:t>
            </a:r>
            <a:br>
              <a:rPr lang="en-IN" sz="2000" dirty="0"/>
            </a:br>
            <a:r>
              <a:rPr lang="en-IN" sz="2000" dirty="0"/>
              <a:t>		&lt;Engine&gt;</a:t>
            </a:r>
            <a:br>
              <a:rPr lang="en-IN" sz="2000" dirty="0"/>
            </a:br>
            <a:r>
              <a:rPr lang="en-IN" sz="2000" dirty="0"/>
              <a:t>			&lt;Host&gt;*</a:t>
            </a:r>
            <a:br>
              <a:rPr lang="en-IN" sz="2000" dirty="0"/>
            </a:br>
            <a:r>
              <a:rPr lang="en-IN" sz="2000" dirty="0"/>
              <a:t>				&lt;Context&gt; &lt;/Context&gt;*</a:t>
            </a:r>
            <a:br>
              <a:rPr lang="en-IN" sz="2000" dirty="0"/>
            </a:br>
            <a:r>
              <a:rPr lang="en-IN" sz="2000" dirty="0"/>
              <a:t>			&lt;/Host&gt;</a:t>
            </a:r>
            <a:br>
              <a:rPr lang="en-IN" sz="2000" dirty="0"/>
            </a:br>
            <a:r>
              <a:rPr lang="en-IN" sz="2000" dirty="0"/>
              <a:t>		&lt;/Engine&gt;</a:t>
            </a:r>
            <a:br>
              <a:rPr lang="en-IN" sz="2000" dirty="0"/>
            </a:br>
            <a:r>
              <a:rPr lang="en-IN" sz="2000" dirty="0"/>
              <a:t>	&lt;/Service&gt;</a:t>
            </a:r>
            <a:br>
              <a:rPr lang="en-IN" sz="2000" dirty="0"/>
            </a:br>
            <a:r>
              <a:rPr lang="en-IN" sz="2000" dirty="0"/>
              <a:t>&lt;/Server&gt;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4876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Internet?</a:t>
            </a:r>
          </a:p>
          <a:p>
            <a:pPr lvl="1"/>
            <a:r>
              <a:rPr lang="en-IN" dirty="0"/>
              <a:t>Essentially a </a:t>
            </a:r>
            <a:r>
              <a:rPr lang="en-IN" dirty="0">
                <a:solidFill>
                  <a:srgbClr val="291FF5"/>
                </a:solidFill>
              </a:rPr>
              <a:t>global network of computing </a:t>
            </a:r>
            <a:r>
              <a:rPr lang="en-IN" dirty="0"/>
              <a:t>resources</a:t>
            </a:r>
          </a:p>
          <a:p>
            <a:r>
              <a:rPr lang="en-IN" dirty="0"/>
              <a:t>What is WWW?</a:t>
            </a:r>
          </a:p>
          <a:p>
            <a:pPr lvl="1"/>
            <a:r>
              <a:rPr lang="en-IN" dirty="0"/>
              <a:t>All resources and users on the Internet that use the Hypertext Transfer Protocol (HTTP)</a:t>
            </a:r>
          </a:p>
          <a:p>
            <a:pPr lvl="1"/>
            <a:r>
              <a:rPr lang="en-IN" dirty="0">
                <a:solidFill>
                  <a:srgbClr val="291FF5"/>
                </a:solidFill>
              </a:rPr>
              <a:t>Way of exchanging information </a:t>
            </a:r>
            <a:r>
              <a:rPr lang="en-IN" dirty="0"/>
              <a:t>between computers on the Internet</a:t>
            </a:r>
          </a:p>
          <a:p>
            <a:r>
              <a:rPr lang="en-IN" dirty="0"/>
              <a:t>What is HTTP?</a:t>
            </a:r>
          </a:p>
          <a:p>
            <a:pPr lvl="1"/>
            <a:r>
              <a:rPr lang="en-IN" dirty="0">
                <a:solidFill>
                  <a:srgbClr val="291FF5"/>
                </a:solidFill>
              </a:rPr>
              <a:t>Protocol being used to transfer hypertext</a:t>
            </a:r>
            <a:r>
              <a:rPr lang="en-IN" dirty="0"/>
              <a:t> </a:t>
            </a:r>
            <a:r>
              <a:rPr lang="en-IN" dirty="0">
                <a:solidFill>
                  <a:srgbClr val="291FF5"/>
                </a:solidFill>
              </a:rPr>
              <a:t>documents</a:t>
            </a:r>
          </a:p>
          <a:p>
            <a:r>
              <a:rPr lang="en-IN" dirty="0"/>
              <a:t>What is URL?</a:t>
            </a:r>
          </a:p>
          <a:p>
            <a:pPr lvl="1"/>
            <a:r>
              <a:rPr lang="en-IN" dirty="0">
                <a:solidFill>
                  <a:srgbClr val="291FF5"/>
                </a:solidFill>
              </a:rPr>
              <a:t>Uniform Resource Locator </a:t>
            </a:r>
            <a:r>
              <a:rPr lang="en-IN" dirty="0"/>
              <a:t>used to </a:t>
            </a:r>
            <a:r>
              <a:rPr lang="en-IN" dirty="0">
                <a:solidFill>
                  <a:srgbClr val="291FF5"/>
                </a:solidFill>
              </a:rPr>
              <a:t>specify addresses </a:t>
            </a:r>
            <a:r>
              <a:rPr lang="en-IN" dirty="0"/>
              <a:t>on the World Wide Web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72662"/>
              </p:ext>
            </p:extLst>
          </p:nvPr>
        </p:nvGraphicFramePr>
        <p:xfrm>
          <a:off x="3090864" y="928867"/>
          <a:ext cx="6010275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6009524" imgH="5838095" progId="StaticDib">
                  <p:embed/>
                </p:oleObj>
              </mc:Choice>
              <mc:Fallback>
                <p:oleObj name="Picture" r:id="rId2" imgW="6009524" imgH="5838095" progId="StaticDib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4" y="928867"/>
                        <a:ext cx="6010275" cy="583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 Architecture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 Architecture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Server</a:t>
            </a:r>
          </a:p>
          <a:p>
            <a:pPr lvl="1"/>
            <a:r>
              <a:rPr lang="en-IN" dirty="0"/>
              <a:t>Represents the entire Catalina </a:t>
            </a:r>
            <a:r>
              <a:rPr lang="en-IN" dirty="0" err="1"/>
              <a:t>servlet</a:t>
            </a:r>
            <a:r>
              <a:rPr lang="en-IN" dirty="0"/>
              <a:t> engine and is used as a top-level element for a single Tomcat instance</a:t>
            </a:r>
          </a:p>
          <a:p>
            <a:pPr lvl="1"/>
            <a:r>
              <a:rPr lang="en-IN" dirty="0"/>
              <a:t>The &lt;Server&gt; element may contain one or more &lt;Service&gt; containers</a:t>
            </a:r>
          </a:p>
          <a:p>
            <a:r>
              <a:rPr lang="en-IN" dirty="0"/>
              <a:t>The Service</a:t>
            </a:r>
          </a:p>
          <a:p>
            <a:pPr lvl="1"/>
            <a:r>
              <a:rPr lang="en-IN" dirty="0"/>
              <a:t>Holds a collection of one or more &lt;Connector&gt; elements that share a single &lt;Engine&gt; element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 Architecture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Connector</a:t>
            </a:r>
          </a:p>
          <a:p>
            <a:pPr lvl="1"/>
            <a:r>
              <a:rPr lang="en-IN" dirty="0"/>
              <a:t>Defines the class that does the actual handling requests and responses to and from a calling client application</a:t>
            </a:r>
          </a:p>
          <a:p>
            <a:r>
              <a:rPr lang="en-IN" dirty="0"/>
              <a:t>The Engine</a:t>
            </a:r>
          </a:p>
          <a:p>
            <a:pPr lvl="1"/>
            <a:r>
              <a:rPr lang="en-IN" dirty="0"/>
              <a:t>Each defined &lt;Service&gt; can have only one &lt;Engine&gt; element, and this single &lt;Engine&gt; component handles all requests received by all of the defined &lt;Connector&gt; components defined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Tomcat Architecture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Host</a:t>
            </a:r>
          </a:p>
          <a:p>
            <a:pPr lvl="1"/>
            <a:r>
              <a:rPr lang="en-IN" dirty="0"/>
              <a:t>The &lt;Host&gt; element defines the virtual hosts that are contained in each instance of a Catalina &lt;Engine&gt;</a:t>
            </a:r>
          </a:p>
          <a:p>
            <a:r>
              <a:rPr lang="en-IN" dirty="0"/>
              <a:t>The Context</a:t>
            </a:r>
          </a:p>
          <a:p>
            <a:pPr lvl="1"/>
            <a:r>
              <a:rPr lang="en-IN" dirty="0"/>
              <a:t>Most commonly used container in a Tomcat instance</a:t>
            </a:r>
          </a:p>
          <a:p>
            <a:pPr lvl="1"/>
            <a:r>
              <a:rPr lang="en-IN" dirty="0"/>
              <a:t>Each &lt;Context&gt; element represents an individual web application that is running within a defined &lt;Host&gt;</a:t>
            </a:r>
          </a:p>
          <a:p>
            <a:pPr lvl="1"/>
            <a:r>
              <a:rPr lang="en-IN" dirty="0"/>
              <a:t>No limit to the number of contexts that can be defined within a &lt;Host&gt;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31242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Installation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Installation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" pitchFamily="18" charset="0"/>
              </a:rPr>
              <a:t>Download Tomcat</a:t>
            </a:r>
          </a:p>
          <a:p>
            <a:endParaRPr lang="en-US" dirty="0">
              <a:latin typeface="Century" pitchFamily="18" charset="0"/>
            </a:endParaRPr>
          </a:p>
          <a:p>
            <a:r>
              <a:rPr lang="en-US" dirty="0">
                <a:latin typeface="Century" pitchFamily="18" charset="0"/>
              </a:rPr>
              <a:t>Unzip the binary</a:t>
            </a:r>
          </a:p>
          <a:p>
            <a:r>
              <a:rPr lang="en-US" dirty="0">
                <a:latin typeface="Century" pitchFamily="18" charset="0"/>
              </a:rPr>
              <a:t>Configure Environment Variables</a:t>
            </a:r>
          </a:p>
          <a:p>
            <a:pPr lvl="1"/>
            <a:r>
              <a:rPr lang="en-US" dirty="0">
                <a:latin typeface="Century" pitchFamily="18" charset="0"/>
              </a:rPr>
              <a:t>Set CATALINA_HOME (required)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entury" pitchFamily="18" charset="0"/>
              </a:rPr>
              <a:t>Set CATALINA_BASE (optional)</a:t>
            </a:r>
          </a:p>
          <a:p>
            <a:pPr lvl="1"/>
            <a:r>
              <a:rPr lang="en-US" dirty="0">
                <a:latin typeface="Century" pitchFamily="18" charset="0"/>
              </a:rPr>
              <a:t>Set JAVA_HOME (required)</a:t>
            </a:r>
          </a:p>
          <a:p>
            <a:pPr lvl="1"/>
            <a:r>
              <a:rPr lang="en-US" dirty="0">
                <a:latin typeface="Century" pitchFamily="18" charset="0"/>
              </a:rPr>
              <a:t>Path </a:t>
            </a:r>
          </a:p>
          <a:p>
            <a:endParaRPr lang="en-US" dirty="0">
              <a:latin typeface="Century" pitchFamily="18" charset="0"/>
            </a:endParaRPr>
          </a:p>
          <a:p>
            <a:endParaRPr lang="en-IN" dirty="0">
              <a:latin typeface="Century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0304" y="2219980"/>
            <a:ext cx="662809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800" dirty="0"/>
              <a:t>https://tomcat.apache.org/download-70.cgi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Start Tomcat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" pitchFamily="18" charset="0"/>
              </a:rPr>
              <a:t>Open </a:t>
            </a:r>
            <a:r>
              <a:rPr lang="en-US" dirty="0" err="1">
                <a:latin typeface="Century" pitchFamily="18" charset="0"/>
              </a:rPr>
              <a:t>cmd</a:t>
            </a:r>
            <a:r>
              <a:rPr lang="en-US" dirty="0">
                <a:latin typeface="Century" pitchFamily="18" charset="0"/>
              </a:rPr>
              <a:t> and go to the bin folder</a:t>
            </a:r>
            <a:endParaRPr lang="en-US" sz="2400" dirty="0">
              <a:latin typeface="Century" pitchFamily="18" charset="0"/>
            </a:endParaRPr>
          </a:p>
          <a:p>
            <a:endParaRPr lang="en-US" sz="2400" dirty="0">
              <a:latin typeface="Century" pitchFamily="18" charset="0"/>
            </a:endParaRPr>
          </a:p>
          <a:p>
            <a:endParaRPr lang="en-US" sz="2400" dirty="0">
              <a:latin typeface="Century" pitchFamily="18" charset="0"/>
            </a:endParaRPr>
          </a:p>
          <a:p>
            <a:r>
              <a:rPr lang="en-US" dirty="0">
                <a:latin typeface="Century" pitchFamily="18" charset="0"/>
              </a:rPr>
              <a:t>Open </a:t>
            </a:r>
            <a:r>
              <a:rPr lang="en-US" dirty="0" err="1">
                <a:latin typeface="Century" pitchFamily="18" charset="0"/>
              </a:rPr>
              <a:t>cmd</a:t>
            </a:r>
            <a:r>
              <a:rPr lang="en-US" dirty="0">
                <a:latin typeface="Century" pitchFamily="18" charset="0"/>
              </a:rPr>
              <a:t> and from any location</a:t>
            </a:r>
          </a:p>
          <a:p>
            <a:endParaRPr lang="en-US" dirty="0">
              <a:latin typeface="Century" pitchFamily="18" charset="0"/>
            </a:endParaRPr>
          </a:p>
          <a:p>
            <a:endParaRPr lang="en-US" dirty="0">
              <a:latin typeface="Century" pitchFamily="18" charset="0"/>
            </a:endParaRPr>
          </a:p>
          <a:p>
            <a:r>
              <a:rPr lang="en-US" dirty="0">
                <a:latin typeface="Century" pitchFamily="18" charset="0"/>
              </a:rPr>
              <a:t>Go to the browser</a:t>
            </a:r>
          </a:p>
          <a:p>
            <a:pPr lvl="1"/>
            <a:endParaRPr lang="en-US" dirty="0">
              <a:latin typeface="Century" pitchFamily="18" charset="0"/>
            </a:endParaRPr>
          </a:p>
          <a:p>
            <a:endParaRPr lang="en-IN" dirty="0">
              <a:latin typeface="Century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3810000"/>
            <a:ext cx="558460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800" dirty="0"/>
              <a:t>%CATALINA_HOME%\bin\startup.bat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1" y="2286000"/>
            <a:ext cx="180158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800" dirty="0"/>
              <a:t>startup.bat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1" y="5486401"/>
            <a:ext cx="3913251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200" dirty="0"/>
              <a:t>http://localhost:8080/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Shutdown Tomcat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" pitchFamily="18" charset="0"/>
              </a:rPr>
              <a:t>Open </a:t>
            </a:r>
            <a:r>
              <a:rPr lang="en-US" dirty="0" err="1">
                <a:latin typeface="Century" pitchFamily="18" charset="0"/>
              </a:rPr>
              <a:t>cmd</a:t>
            </a:r>
            <a:r>
              <a:rPr lang="en-US" dirty="0">
                <a:latin typeface="Century" pitchFamily="18" charset="0"/>
              </a:rPr>
              <a:t> and go to the bin folder</a:t>
            </a:r>
            <a:endParaRPr lang="en-US" sz="2400" dirty="0">
              <a:latin typeface="Century" pitchFamily="18" charset="0"/>
            </a:endParaRPr>
          </a:p>
          <a:p>
            <a:endParaRPr lang="en-US" sz="2400" dirty="0">
              <a:latin typeface="Century" pitchFamily="18" charset="0"/>
            </a:endParaRPr>
          </a:p>
          <a:p>
            <a:endParaRPr lang="en-US" sz="2400" dirty="0">
              <a:latin typeface="Century" pitchFamily="18" charset="0"/>
            </a:endParaRPr>
          </a:p>
          <a:p>
            <a:r>
              <a:rPr lang="en-US" dirty="0">
                <a:latin typeface="Century" pitchFamily="18" charset="0"/>
              </a:rPr>
              <a:t>Open </a:t>
            </a:r>
            <a:r>
              <a:rPr lang="en-US" dirty="0" err="1">
                <a:latin typeface="Century" pitchFamily="18" charset="0"/>
              </a:rPr>
              <a:t>cmd</a:t>
            </a:r>
            <a:r>
              <a:rPr lang="en-US" dirty="0">
                <a:latin typeface="Century" pitchFamily="18" charset="0"/>
              </a:rPr>
              <a:t> and from any location</a:t>
            </a:r>
          </a:p>
          <a:p>
            <a:endParaRPr lang="en-US" dirty="0">
              <a:latin typeface="Century" pitchFamily="18" charset="0"/>
            </a:endParaRPr>
          </a:p>
          <a:p>
            <a:endParaRPr lang="en-US" dirty="0">
              <a:latin typeface="Century" pitchFamily="18" charset="0"/>
            </a:endParaRPr>
          </a:p>
          <a:p>
            <a:r>
              <a:rPr lang="en-US" dirty="0">
                <a:latin typeface="Century" pitchFamily="18" charset="0"/>
              </a:rPr>
              <a:t>You can use </a:t>
            </a:r>
            <a:r>
              <a:rPr lang="en-US" b="1" dirty="0" err="1">
                <a:solidFill>
                  <a:srgbClr val="0000CC"/>
                </a:solidFill>
                <a:latin typeface="Century" pitchFamily="18" charset="0"/>
              </a:rPr>
              <a:t>Ctrl+c</a:t>
            </a:r>
            <a:endParaRPr lang="en-US" b="1" dirty="0">
              <a:solidFill>
                <a:srgbClr val="0000CC"/>
              </a:solidFill>
              <a:latin typeface="Century" pitchFamily="18" charset="0"/>
            </a:endParaRPr>
          </a:p>
          <a:p>
            <a:pPr lvl="1"/>
            <a:endParaRPr lang="en-US" dirty="0">
              <a:latin typeface="Century" pitchFamily="18" charset="0"/>
            </a:endParaRPr>
          </a:p>
          <a:p>
            <a:endParaRPr lang="en-IN" dirty="0">
              <a:latin typeface="Century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3810000"/>
            <a:ext cx="5994718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800" dirty="0"/>
              <a:t>%CATALINA_HOME%\bin\shutdown.bat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2286000"/>
            <a:ext cx="221169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800" dirty="0"/>
              <a:t>shutdown.bat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Start + Shutdown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" pitchFamily="18" charset="0"/>
              </a:rPr>
              <a:t>Open </a:t>
            </a:r>
            <a:r>
              <a:rPr lang="en-US" dirty="0" err="1">
                <a:latin typeface="Century" pitchFamily="18" charset="0"/>
              </a:rPr>
              <a:t>cmd</a:t>
            </a:r>
            <a:r>
              <a:rPr lang="en-US" dirty="0">
                <a:latin typeface="Century" pitchFamily="18" charset="0"/>
              </a:rPr>
              <a:t> and go to the bin folder</a:t>
            </a:r>
            <a:endParaRPr lang="en-US" sz="2400" dirty="0">
              <a:latin typeface="Century" pitchFamily="18" charset="0"/>
            </a:endParaRPr>
          </a:p>
          <a:p>
            <a:pPr lvl="1"/>
            <a:r>
              <a:rPr lang="en-US" sz="2000" dirty="0" err="1">
                <a:latin typeface="Century" pitchFamily="18" charset="0"/>
              </a:rPr>
              <a:t>catalina</a:t>
            </a:r>
            <a:r>
              <a:rPr lang="en-US" sz="2000" dirty="0">
                <a:latin typeface="Century" pitchFamily="18" charset="0"/>
              </a:rPr>
              <a:t> start</a:t>
            </a:r>
          </a:p>
          <a:p>
            <a:pPr lvl="1"/>
            <a:r>
              <a:rPr lang="en-US" sz="2000" dirty="0" err="1">
                <a:latin typeface="Century" pitchFamily="18" charset="0"/>
              </a:rPr>
              <a:t>catalina</a:t>
            </a:r>
            <a:r>
              <a:rPr lang="en-US" sz="2000" dirty="0">
                <a:latin typeface="Century" pitchFamily="18" charset="0"/>
              </a:rPr>
              <a:t> stop</a:t>
            </a:r>
            <a:br>
              <a:rPr lang="en-US" sz="2000" dirty="0">
                <a:latin typeface="Century" pitchFamily="18" charset="0"/>
              </a:rPr>
            </a:br>
            <a:endParaRPr lang="en-IN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06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01888" y="1533526"/>
          <a:ext cx="7389812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7390476" imgH="5171429" progId="StaticDib">
                  <p:embed/>
                </p:oleObj>
              </mc:Choice>
              <mc:Fallback>
                <p:oleObj name="Picture" r:id="rId2" imgW="7390476" imgH="5171429" progId="StaticDib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533526"/>
                        <a:ext cx="7389812" cy="517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Testing Installation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4876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Website?</a:t>
            </a:r>
          </a:p>
          <a:p>
            <a:pPr lvl="1"/>
            <a:r>
              <a:rPr lang="en-IN" dirty="0">
                <a:solidFill>
                  <a:srgbClr val="291FF5"/>
                </a:solidFill>
              </a:rPr>
              <a:t>Collection of various pages </a:t>
            </a:r>
            <a:r>
              <a:rPr lang="en-IN" dirty="0"/>
              <a:t>written in HTML </a:t>
            </a: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r>
              <a:rPr lang="en-IN" dirty="0"/>
              <a:t>What is </a:t>
            </a:r>
            <a:r>
              <a:rPr lang="en-IN" dirty="0">
                <a:solidFill>
                  <a:srgbClr val="0000CC"/>
                </a:solidFill>
              </a:rPr>
              <a:t>Web Server</a:t>
            </a:r>
            <a:r>
              <a:rPr lang="en-IN" dirty="0"/>
              <a:t>?</a:t>
            </a:r>
          </a:p>
          <a:p>
            <a:pPr lvl="1"/>
            <a:r>
              <a:rPr lang="en-IN" dirty="0">
                <a:solidFill>
                  <a:srgbClr val="291FF5"/>
                </a:solidFill>
              </a:rPr>
              <a:t>Every Web site sits on a computer </a:t>
            </a:r>
            <a:r>
              <a:rPr lang="en-IN" dirty="0"/>
              <a:t>known as a Web server</a:t>
            </a:r>
          </a:p>
          <a:p>
            <a:pPr lvl="1"/>
            <a:r>
              <a:rPr lang="en-IN" dirty="0"/>
              <a:t>Always </a:t>
            </a:r>
            <a:r>
              <a:rPr lang="en-IN" dirty="0">
                <a:solidFill>
                  <a:srgbClr val="291FF5"/>
                </a:solidFill>
              </a:rPr>
              <a:t>connected to the internet</a:t>
            </a:r>
          </a:p>
          <a:p>
            <a:pPr lvl="1"/>
            <a:r>
              <a:rPr lang="en-IN" dirty="0"/>
              <a:t>Given a </a:t>
            </a:r>
            <a:r>
              <a:rPr lang="en-IN" dirty="0">
                <a:solidFill>
                  <a:srgbClr val="291FF5"/>
                </a:solidFill>
              </a:rPr>
              <a:t>unique address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29718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Deploy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" pitchFamily="18" charset="0"/>
              </a:rPr>
              <a:t>Put war file in</a:t>
            </a:r>
          </a:p>
          <a:p>
            <a:pPr lvl="1"/>
            <a:r>
              <a:rPr lang="en-US" dirty="0">
                <a:latin typeface="Century" pitchFamily="18" charset="0"/>
              </a:rPr>
              <a:t> webapps directory</a:t>
            </a:r>
            <a:endParaRPr lang="en-IN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4876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291FF5"/>
                </a:solidFill>
              </a:rPr>
              <a:t>Web site sits on a computer </a:t>
            </a:r>
            <a:r>
              <a:rPr lang="en-IN" dirty="0"/>
              <a:t>known as a Web server</a:t>
            </a:r>
          </a:p>
          <a:p>
            <a:r>
              <a:rPr lang="en-IN" dirty="0"/>
              <a:t>Always </a:t>
            </a:r>
            <a:r>
              <a:rPr lang="en-IN" dirty="0">
                <a:solidFill>
                  <a:srgbClr val="291FF5"/>
                </a:solidFill>
              </a:rPr>
              <a:t>connected to the internet</a:t>
            </a:r>
          </a:p>
          <a:p>
            <a:r>
              <a:rPr lang="en-IN" dirty="0"/>
              <a:t>When you register </a:t>
            </a:r>
            <a:r>
              <a:rPr lang="en-IN" dirty="0">
                <a:solidFill>
                  <a:srgbClr val="291FF5"/>
                </a:solidFill>
              </a:rPr>
              <a:t>a Web address known as a domain name</a:t>
            </a:r>
            <a:r>
              <a:rPr lang="en-IN" dirty="0"/>
              <a:t> (</a:t>
            </a:r>
            <a:r>
              <a:rPr lang="en-IN" i="1" u="sng" dirty="0">
                <a:solidFill>
                  <a:srgbClr val="0000CC"/>
                </a:solidFill>
              </a:rPr>
              <a:t>DEMO.COM</a:t>
            </a:r>
            <a:r>
              <a:rPr lang="en-IN" dirty="0"/>
              <a:t>) you have to </a:t>
            </a:r>
            <a:r>
              <a:rPr lang="en-IN" dirty="0">
                <a:solidFill>
                  <a:srgbClr val="291FF5"/>
                </a:solidFill>
              </a:rPr>
              <a:t>specify the IP address of the Web server that will host</a:t>
            </a:r>
            <a:r>
              <a:rPr lang="en-IN" dirty="0"/>
              <a:t> the site</a:t>
            </a:r>
          </a:p>
          <a:p>
            <a:r>
              <a:rPr lang="en-IN" dirty="0">
                <a:solidFill>
                  <a:srgbClr val="291FF5"/>
                </a:solidFill>
              </a:rPr>
              <a:t>Loads up with Dedicated Servers that can support </a:t>
            </a:r>
            <a:r>
              <a:rPr lang="en-IN" dirty="0"/>
              <a:t>your web-based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4876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dirty="0"/>
              <a:t>Web server</a:t>
            </a:r>
          </a:p>
          <a:p>
            <a:pPr lvl="1" fontAlgn="base"/>
            <a:r>
              <a:rPr lang="en-IN" dirty="0">
                <a:solidFill>
                  <a:srgbClr val="291FF5"/>
                </a:solidFill>
              </a:rPr>
              <a:t>Serves content to the web</a:t>
            </a:r>
            <a:r>
              <a:rPr lang="en-IN" dirty="0"/>
              <a:t> using http protocol</a:t>
            </a:r>
          </a:p>
          <a:p>
            <a:pPr lvl="1" fontAlgn="base"/>
            <a:r>
              <a:rPr lang="en-IN" dirty="0"/>
              <a:t>Exclusively handles HTTP/HTTPS requests</a:t>
            </a:r>
          </a:p>
          <a:p>
            <a:pPr lvl="2" fontAlgn="base"/>
            <a:r>
              <a:rPr lang="en-IN" u="sng" dirty="0">
                <a:solidFill>
                  <a:srgbClr val="0000CC"/>
                </a:solidFill>
              </a:rPr>
              <a:t>Tomcat	:	</a:t>
            </a:r>
            <a:r>
              <a:rPr lang="en-IN" u="sng" dirty="0" err="1">
                <a:solidFill>
                  <a:srgbClr val="0000CC"/>
                </a:solidFill>
              </a:rPr>
              <a:t>Servlet</a:t>
            </a:r>
            <a:endParaRPr lang="en-IN" u="sng" dirty="0">
              <a:solidFill>
                <a:srgbClr val="0000CC"/>
              </a:solidFill>
            </a:endParaRPr>
          </a:p>
          <a:p>
            <a:pPr lvl="2" fontAlgn="base"/>
            <a:r>
              <a:rPr lang="en-IN" u="sng" dirty="0"/>
              <a:t>IIS		:	ASP (.NET)</a:t>
            </a:r>
          </a:p>
          <a:p>
            <a:pPr lvl="2" fontAlgn="base"/>
            <a:r>
              <a:rPr lang="en-IN" u="sng" dirty="0"/>
              <a:t>Jetty		:	</a:t>
            </a:r>
            <a:r>
              <a:rPr lang="en-IN" u="sng" dirty="0" err="1"/>
              <a:t>Servlet</a:t>
            </a:r>
            <a:endParaRPr lang="en-IN" u="sng" dirty="0"/>
          </a:p>
          <a:p>
            <a:pPr lvl="2" fontAlgn="base"/>
            <a:r>
              <a:rPr lang="en-IN" u="sng" dirty="0"/>
              <a:t>Apache	:	</a:t>
            </a:r>
            <a:r>
              <a:rPr lang="en-IN" u="sng" dirty="0" err="1"/>
              <a:t>Php</a:t>
            </a:r>
            <a:r>
              <a:rPr lang="en-IN" u="sng" dirty="0"/>
              <a:t>, CGI</a:t>
            </a:r>
          </a:p>
          <a:p>
            <a:pPr fontAlgn="base"/>
            <a:r>
              <a:rPr lang="en-IN" dirty="0"/>
              <a:t>Application server</a:t>
            </a:r>
          </a:p>
          <a:p>
            <a:pPr lvl="1" fontAlgn="base"/>
            <a:r>
              <a:rPr lang="en-IN" dirty="0">
                <a:solidFill>
                  <a:srgbClr val="291FF5"/>
                </a:solidFill>
              </a:rPr>
              <a:t>Hosts and exposes business logic </a:t>
            </a:r>
            <a:r>
              <a:rPr lang="en-IN" dirty="0"/>
              <a:t>and processes</a:t>
            </a:r>
          </a:p>
          <a:p>
            <a:pPr lvl="2" fontAlgn="base"/>
            <a:r>
              <a:rPr lang="en-IN" u="sng" dirty="0" err="1"/>
              <a:t>WebLogic</a:t>
            </a:r>
            <a:r>
              <a:rPr lang="en-IN" u="sng" dirty="0"/>
              <a:t> Application Server	: EJB </a:t>
            </a:r>
          </a:p>
          <a:p>
            <a:pPr lvl="2" fontAlgn="base"/>
            <a:r>
              <a:rPr lang="en-IN" u="sng" dirty="0"/>
              <a:t>MTS				: COM+</a:t>
            </a:r>
          </a:p>
          <a:p>
            <a:pPr lvl="2" fontAlgn="base"/>
            <a:r>
              <a:rPr lang="en-IN" u="sng" dirty="0"/>
              <a:t>WAS				: EJB</a:t>
            </a:r>
          </a:p>
          <a:p>
            <a:pPr lvl="2" fontAlgn="base"/>
            <a:r>
              <a:rPr lang="en-IN" u="sng" dirty="0" err="1"/>
              <a:t>Jboss</a:t>
            </a:r>
            <a:r>
              <a:rPr lang="en-IN" u="sng" dirty="0"/>
              <a:t>				: EJB</a:t>
            </a:r>
          </a:p>
          <a:p>
            <a:pPr fontAlgn="base"/>
            <a:r>
              <a:rPr lang="en-IN" dirty="0">
                <a:solidFill>
                  <a:srgbClr val="FF0000"/>
                </a:solidFill>
              </a:rPr>
              <a:t>One containing the other one and vice versa in some 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4876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In short </a:t>
            </a:r>
          </a:p>
          <a:p>
            <a:pPr lvl="1" fontAlgn="base"/>
            <a:r>
              <a:rPr lang="en-IN" u="sng" dirty="0"/>
              <a:t>Web server</a:t>
            </a:r>
            <a:r>
              <a:rPr lang="en-IN" dirty="0"/>
              <a:t> is a server that </a:t>
            </a:r>
            <a:r>
              <a:rPr lang="en-IN" dirty="0">
                <a:solidFill>
                  <a:srgbClr val="291FF5"/>
                </a:solidFill>
              </a:rPr>
              <a:t>serves web pages </a:t>
            </a:r>
            <a:r>
              <a:rPr lang="en-IN" dirty="0"/>
              <a:t>to users via http</a:t>
            </a:r>
          </a:p>
          <a:p>
            <a:pPr lvl="1" fontAlgn="base"/>
            <a:r>
              <a:rPr lang="en-IN" u="sng" dirty="0"/>
              <a:t>Application server</a:t>
            </a:r>
            <a:r>
              <a:rPr lang="en-IN" dirty="0"/>
              <a:t> is a server that </a:t>
            </a:r>
            <a:r>
              <a:rPr lang="en-IN" dirty="0">
                <a:solidFill>
                  <a:srgbClr val="291FF5"/>
                </a:solidFill>
              </a:rPr>
              <a:t>hosts the business logic</a:t>
            </a:r>
            <a:r>
              <a:rPr lang="en-IN" dirty="0"/>
              <a:t> for a system</a:t>
            </a:r>
          </a:p>
          <a:p>
            <a:pPr lvl="2" fontAlgn="base"/>
            <a:r>
              <a:rPr lang="en-IN" dirty="0"/>
              <a:t>Supports the deployment of many types of distributed applications</a:t>
            </a:r>
          </a:p>
          <a:p>
            <a:pPr lvl="2" fontAlgn="base"/>
            <a:r>
              <a:rPr lang="en-IN" dirty="0"/>
              <a:t>Often hosts both long running processes and a services </a:t>
            </a:r>
            <a:r>
              <a:rPr lang="en-IN" dirty="0">
                <a:solidFill>
                  <a:srgbClr val="291FF5"/>
                </a:solidFill>
              </a:rPr>
              <a:t>not meant for human consumption </a:t>
            </a:r>
          </a:p>
          <a:p>
            <a:pPr lvl="3" fontAlgn="base"/>
            <a:r>
              <a:rPr lang="en-IN" dirty="0"/>
              <a:t>REST/JSON services, SOAP, RPC, etc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28800" y="1524000"/>
            <a:ext cx="8610600" cy="480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1574800"/>
          <a:ext cx="8458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4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Application Server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Web Server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What is it?</a:t>
                      </a:r>
                      <a:endParaRPr lang="en-IN" sz="24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Exposes business logic to client applications via various protocols including HTTP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Handles HTTP protocol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Job</a:t>
                      </a:r>
                      <a:endParaRPr lang="en-IN" sz="24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Used to serve web based applications and enterprise based applications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Used to serve web based applications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Functions</a:t>
                      </a:r>
                      <a:endParaRPr lang="en-IN" sz="24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To deliver various applications to another device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Keeping HTML, PHP, ASP etc files available for the web browsers to user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Supports</a:t>
                      </a:r>
                      <a:endParaRPr lang="en-IN" sz="24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Distributed transaction and EJB's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Servlets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 and JSP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Resource utilization</a:t>
                      </a:r>
                      <a:endParaRPr lang="en-IN" sz="240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High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latin typeface="Century" pitchFamily="18" charset="0"/>
                          <a:ea typeface="+mn-ea"/>
                          <a:cs typeface="+mn-cs"/>
                        </a:rPr>
                        <a:t>Low</a:t>
                      </a:r>
                      <a:endParaRPr lang="en-IN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524000" y="0"/>
            <a:ext cx="7010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ApplicationServer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WebServer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14A-9F20-4502-B2C7-83AABDB1021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entury" pitchFamily="18" charset="0"/>
              </a:rPr>
              <a:t>Function</a:t>
            </a:r>
          </a:p>
          <a:p>
            <a:pPr lvl="1"/>
            <a:r>
              <a:rPr lang="en-IN" dirty="0">
                <a:latin typeface="Century" pitchFamily="18" charset="0"/>
              </a:rPr>
              <a:t>The main function of a web server is to keep files active for web site browsing</a:t>
            </a:r>
          </a:p>
          <a:p>
            <a:pPr lvl="1"/>
            <a:r>
              <a:rPr lang="en-IN" dirty="0">
                <a:latin typeface="Century" pitchFamily="18" charset="0"/>
              </a:rPr>
              <a:t>An Application server facilitates this process and tries to make for easy data access of an application</a:t>
            </a:r>
          </a:p>
          <a:p>
            <a:r>
              <a:rPr lang="en-IN" dirty="0">
                <a:latin typeface="Century" pitchFamily="18" charset="0"/>
              </a:rPr>
              <a:t>Multi Threading</a:t>
            </a:r>
          </a:p>
          <a:p>
            <a:pPr lvl="1"/>
            <a:r>
              <a:rPr lang="en-IN" dirty="0">
                <a:latin typeface="Century" pitchFamily="18" charset="0"/>
              </a:rPr>
              <a:t>Web Server does not support the concept of multi-threading</a:t>
            </a:r>
          </a:p>
          <a:p>
            <a:pPr lvl="1"/>
            <a:r>
              <a:rPr lang="en-IN" dirty="0">
                <a:latin typeface="Century" pitchFamily="18" charset="0"/>
              </a:rPr>
              <a:t>Application Server has features like connection pooling, isolation pooling, multi-threading, and majorly the Transaction feature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1523</Words>
  <Application>Microsoft Office PowerPoint</Application>
  <PresentationFormat>Widescreen</PresentationFormat>
  <Paragraphs>271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Century</vt:lpstr>
      <vt:lpstr>Office Theme</vt:lpstr>
      <vt:lpstr>Picture</vt:lpstr>
      <vt:lpstr>Web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Tomcat</dc:title>
  <dc:creator>Arun Kumar</dc:creator>
  <cp:lastModifiedBy>Arun Kumar</cp:lastModifiedBy>
  <cp:revision>17</cp:revision>
  <dcterms:created xsi:type="dcterms:W3CDTF">2019-08-27T08:16:22Z</dcterms:created>
  <dcterms:modified xsi:type="dcterms:W3CDTF">2021-03-10T10:28:33Z</dcterms:modified>
</cp:coreProperties>
</file>