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kv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3" r:id="rId4"/>
    <p:sldId id="257" r:id="rId5"/>
    <p:sldId id="265" r:id="rId6"/>
    <p:sldId id="271" r:id="rId7"/>
    <p:sldId id="268" r:id="rId8"/>
    <p:sldId id="266" r:id="rId9"/>
    <p:sldId id="267" r:id="rId10"/>
    <p:sldId id="269" r:id="rId11"/>
    <p:sldId id="274" r:id="rId12"/>
    <p:sldId id="261" r:id="rId13"/>
    <p:sldId id="272" r:id="rId14"/>
    <p:sldId id="270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6D3A-EA91-4B4A-978B-1C43E0DE490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E338-2B1A-4868-97FF-4B0228393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0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6D3A-EA91-4B4A-978B-1C43E0DE490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E338-2B1A-4868-97FF-4B0228393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5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6D3A-EA91-4B4A-978B-1C43E0DE490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E338-2B1A-4868-97FF-4B0228393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8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6D3A-EA91-4B4A-978B-1C43E0DE490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E338-2B1A-4868-97FF-4B0228393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8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6D3A-EA91-4B4A-978B-1C43E0DE490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E338-2B1A-4868-97FF-4B0228393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1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6D3A-EA91-4B4A-978B-1C43E0DE490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E338-2B1A-4868-97FF-4B0228393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1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6D3A-EA91-4B4A-978B-1C43E0DE490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E338-2B1A-4868-97FF-4B0228393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6D3A-EA91-4B4A-978B-1C43E0DE490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E338-2B1A-4868-97FF-4B0228393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9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6D3A-EA91-4B4A-978B-1C43E0DE490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E338-2B1A-4868-97FF-4B0228393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6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6D3A-EA91-4B4A-978B-1C43E0DE490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E338-2B1A-4868-97FF-4B0228393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94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6D3A-EA91-4B4A-978B-1C43E0DE490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E338-2B1A-4868-97FF-4B0228393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0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D6D3A-EA91-4B4A-978B-1C43E0DE490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2E338-2B1A-4868-97FF-4B0228393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1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gital_video" TargetMode="External"/><Relationship Id="rId2" Type="http://schemas.openxmlformats.org/officeDocument/2006/relationships/hyperlink" Target="https://en.wikipedia.org/wiki/Shot_(filmmaking)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Calibri" charset="0"/>
              </a:rPr>
              <a:t>Video Processing</a:t>
            </a:r>
            <a:br>
              <a:rPr lang="en-US" sz="4800" dirty="0">
                <a:latin typeface="Calibri" charset="0"/>
              </a:rPr>
            </a:br>
            <a:r>
              <a:rPr lang="en-IN" sz="4800" dirty="0"/>
              <a:t>Multimedia Feature Extraction</a:t>
            </a:r>
            <a:br>
              <a:rPr lang="en-US" sz="4800" dirty="0">
                <a:latin typeface="Calibri" charset="0"/>
              </a:rPr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05376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SIFT – Scale Invariant Feature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Keypoint</a:t>
            </a:r>
            <a:r>
              <a:rPr lang="en-IN" dirty="0"/>
              <a:t> Descriptor</a:t>
            </a:r>
          </a:p>
          <a:p>
            <a:pPr lvl="1"/>
            <a:r>
              <a:rPr lang="en-US" dirty="0"/>
              <a:t> A 16x16 </a:t>
            </a:r>
            <a:r>
              <a:rPr lang="en-US" dirty="0" err="1"/>
              <a:t>neighbourhood</a:t>
            </a:r>
            <a:r>
              <a:rPr lang="en-US" dirty="0"/>
              <a:t> around the </a:t>
            </a:r>
            <a:r>
              <a:rPr lang="en-US" dirty="0" err="1"/>
              <a:t>keypoint</a:t>
            </a:r>
            <a:r>
              <a:rPr lang="en-US" dirty="0"/>
              <a:t> is taken. It is divided into 16 sub-blocks of 4x4 size. For each sub-block, 8 bin orientation histogram is created. So a total of 128 bin values are available. It is represented as a vector to form </a:t>
            </a:r>
            <a:r>
              <a:rPr lang="en-US" dirty="0" err="1"/>
              <a:t>keypoint</a:t>
            </a:r>
            <a:r>
              <a:rPr lang="en-US" dirty="0"/>
              <a:t> descriptor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971" y="3654989"/>
            <a:ext cx="5931706" cy="300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6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Shot Transition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4244" y="1825625"/>
            <a:ext cx="487955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Shot transition detection</a:t>
            </a:r>
            <a:r>
              <a:rPr lang="en-US" dirty="0"/>
              <a:t> (</a:t>
            </a:r>
            <a:r>
              <a:rPr lang="en-US" b="1" i="1" dirty="0"/>
              <a:t>shot detection </a:t>
            </a:r>
            <a:r>
              <a:rPr lang="en-US" dirty="0"/>
              <a:t>also called </a:t>
            </a:r>
            <a:r>
              <a:rPr lang="en-US" b="1" dirty="0"/>
              <a:t>cut detection</a:t>
            </a:r>
            <a:r>
              <a:rPr lang="en-US" dirty="0"/>
              <a:t>)</a:t>
            </a:r>
          </a:p>
          <a:p>
            <a:r>
              <a:rPr lang="en-US" dirty="0"/>
              <a:t>The automated detection of transitions between </a:t>
            </a:r>
            <a:r>
              <a:rPr lang="en-US" i="1" dirty="0">
                <a:hlinkClick r:id="rId2" tooltip="Shot (filmmaking)"/>
              </a:rPr>
              <a:t>shots</a:t>
            </a:r>
            <a:r>
              <a:rPr lang="en-US" dirty="0"/>
              <a:t> in </a:t>
            </a:r>
            <a:r>
              <a:rPr lang="en-US" dirty="0">
                <a:hlinkClick r:id="rId3" tooltip="Digital video"/>
              </a:rPr>
              <a:t>digital video</a:t>
            </a:r>
            <a:r>
              <a:rPr lang="en-US" dirty="0"/>
              <a:t> with the purpose of temporal segmentation of videos.</a:t>
            </a:r>
          </a:p>
          <a:p>
            <a:r>
              <a:rPr lang="en-US" dirty="0"/>
              <a:t>Compute the threshold based on image features such as SIFT</a:t>
            </a:r>
          </a:p>
        </p:txBody>
      </p:sp>
      <p:pic>
        <p:nvPicPr>
          <p:cNvPr id="4098" name="Picture 2" descr="Image result for shot transi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48" y="1779067"/>
            <a:ext cx="4572905" cy="188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shot transiti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10395" y="4342290"/>
            <a:ext cx="5559613" cy="183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985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Shot Transition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Comparing the SIFT features with adjacent images</a:t>
            </a:r>
          </a:p>
          <a:p>
            <a:r>
              <a:rPr lang="en-IN" dirty="0"/>
              <a:t>If common features are less than Threshold, it is shot transition</a:t>
            </a:r>
          </a:p>
          <a:p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4001294"/>
            <a:ext cx="8879001" cy="819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1550" y="4457700"/>
            <a:ext cx="8667750" cy="362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Callout 7"/>
          <p:cNvSpPr/>
          <p:nvPr/>
        </p:nvSpPr>
        <p:spPr>
          <a:xfrm>
            <a:off x="5276850" y="5027831"/>
            <a:ext cx="4257675" cy="1356519"/>
          </a:xfrm>
          <a:prstGeom prst="wedgeEllipseCallout">
            <a:avLst>
              <a:gd name="adj1" fmla="val -99094"/>
              <a:gd name="adj2" fmla="val -610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Retrieving SIFT Key points in the image</a:t>
            </a:r>
            <a:endParaRPr lang="en-US" sz="2400" dirty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2630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Frame Detection (Shot Transition)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9474"/>
            <a:ext cx="9931359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42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Shot Transition Detection (Key Frames)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447812" y="2199305"/>
            <a:ext cx="6368640" cy="27098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86929" y="1537204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Video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31138" y="1537204"/>
            <a:ext cx="216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Frames Detected</a:t>
            </a:r>
          </a:p>
        </p:txBody>
      </p:sp>
      <p:pic>
        <p:nvPicPr>
          <p:cNvPr id="6" name="sampl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99790" y="2345078"/>
            <a:ext cx="4201390" cy="225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1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Creating video from series of frames/images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61" y="3063529"/>
            <a:ext cx="6608483" cy="239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9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Frames extraction from Video </a:t>
            </a:r>
          </a:p>
          <a:p>
            <a:r>
              <a:rPr lang="en-IN" dirty="0"/>
              <a:t>SIFT</a:t>
            </a:r>
          </a:p>
          <a:p>
            <a:r>
              <a:rPr lang="en-IN" dirty="0"/>
              <a:t>Shot Transition (Key Frame Detection)</a:t>
            </a:r>
          </a:p>
          <a:p>
            <a:r>
              <a:rPr lang="en-IN" dirty="0"/>
              <a:t>Video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6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OpenIMAJ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879" y="1690688"/>
            <a:ext cx="5847272" cy="4351338"/>
          </a:xfrm>
        </p:spPr>
        <p:txBody>
          <a:bodyPr>
            <a:normAutofit/>
          </a:bodyPr>
          <a:lstStyle/>
          <a:p>
            <a:r>
              <a:rPr lang="en-US" dirty="0" err="1"/>
              <a:t>OpenIMAJ</a:t>
            </a:r>
            <a:r>
              <a:rPr lang="en-US" dirty="0"/>
              <a:t> is a set of libraries and tools for multimedia content analysis and content generation. </a:t>
            </a:r>
          </a:p>
          <a:p>
            <a:pPr lvl="1"/>
            <a:r>
              <a:rPr lang="en-US" sz="2800" dirty="0"/>
              <a:t>state-of-the-art computer vision (e.g. SIFT descriptors, salient region detection, face detection, etc.) </a:t>
            </a:r>
          </a:p>
          <a:p>
            <a:pPr lvl="1"/>
            <a:r>
              <a:rPr lang="en-US" sz="2800" dirty="0"/>
              <a:t>advanced data clustering, </a:t>
            </a:r>
          </a:p>
          <a:p>
            <a:pPr lvl="1"/>
            <a:r>
              <a:rPr lang="en-US" sz="2800" dirty="0"/>
              <a:t>performs analysis on the content, layout and structure of webpages.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89808" y="6203435"/>
            <a:ext cx="2161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http://openimaj.org/</a:t>
            </a:r>
          </a:p>
        </p:txBody>
      </p:sp>
      <p:pic>
        <p:nvPicPr>
          <p:cNvPr id="1026" name="Picture 2" descr="Image result for openima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1825625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86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OpenIMAJ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Library for multimedia content analysis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http://openimaj.org/tutorial/index.html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2795587"/>
            <a:ext cx="5043489" cy="168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1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Frames</a:t>
            </a:r>
            <a:endParaRPr lang="en-US" dirty="0"/>
          </a:p>
        </p:txBody>
      </p:sp>
      <p:pic>
        <p:nvPicPr>
          <p:cNvPr id="2050" name="Picture 2" descr="Image result for video fra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227" y="1837336"/>
            <a:ext cx="570547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video fra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96" y="1940762"/>
            <a:ext cx="4524375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video fram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537" y="3976087"/>
            <a:ext cx="2409825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719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Frames Extraction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7212" y="3815556"/>
            <a:ext cx="3457575" cy="371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4" y="2533650"/>
            <a:ext cx="9394031" cy="2286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66850" y="3124200"/>
            <a:ext cx="436245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Callout 12"/>
          <p:cNvSpPr/>
          <p:nvPr/>
        </p:nvSpPr>
        <p:spPr>
          <a:xfrm>
            <a:off x="7622381" y="3276600"/>
            <a:ext cx="3057524" cy="1352550"/>
          </a:xfrm>
          <a:prstGeom prst="wedgeEllipseCallout">
            <a:avLst>
              <a:gd name="adj1" fmla="val -106191"/>
              <a:gd name="adj2" fmla="val -487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Iterating over Video Frames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379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48" y="189319"/>
            <a:ext cx="9236943" cy="1676603"/>
          </a:xfrm>
        </p:spPr>
        <p:txBody>
          <a:bodyPr>
            <a:normAutofit/>
          </a:bodyPr>
          <a:lstStyle/>
          <a:p>
            <a:r>
              <a:rPr lang="en-IN" dirty="0"/>
              <a:t>SIFT – Scale Invariant Feature Transform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8930" y="2438400"/>
            <a:ext cx="6361470" cy="3785419"/>
          </a:xfrm>
        </p:spPr>
        <p:txBody>
          <a:bodyPr>
            <a:normAutofit/>
          </a:bodyPr>
          <a:lstStyle/>
          <a:p>
            <a:r>
              <a:rPr lang="en-US" dirty="0"/>
              <a:t>Addresses the problem of matching features with changing scale and rotation</a:t>
            </a:r>
          </a:p>
          <a:p>
            <a:r>
              <a:rPr lang="en-US" dirty="0"/>
              <a:t>Very successful; experiments have shown it is one of the best approaches for feature matching</a:t>
            </a:r>
          </a:p>
          <a:p>
            <a:r>
              <a:rPr lang="en-US" dirty="0"/>
              <a:t>Widely used for recognizing objects from image databases matching</a:t>
            </a:r>
          </a:p>
        </p:txBody>
      </p:sp>
      <p:pic>
        <p:nvPicPr>
          <p:cNvPr id="5122" name="Picture 2" descr="Image result for SI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972" y="2270964"/>
            <a:ext cx="485775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610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SIFT – Scale Invariant Feature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Scale-space Extrema Detection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19" y="2945019"/>
            <a:ext cx="4743450" cy="3486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122" y="3492706"/>
            <a:ext cx="29051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7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SIFT – Scale Invariant Feature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Keypoint</a:t>
            </a:r>
            <a:r>
              <a:rPr lang="en-US" dirty="0"/>
              <a:t> Localization</a:t>
            </a:r>
          </a:p>
          <a:p>
            <a:pPr lvl="1"/>
            <a:r>
              <a:rPr lang="en-US" dirty="0"/>
              <a:t>Once potential </a:t>
            </a:r>
            <a:r>
              <a:rPr lang="en-US" dirty="0" err="1"/>
              <a:t>keypoints</a:t>
            </a:r>
            <a:r>
              <a:rPr lang="en-US" dirty="0"/>
              <a:t> locations are found, they have to be refined to get more accurate results</a:t>
            </a:r>
          </a:p>
          <a:p>
            <a:pPr lvl="1"/>
            <a:r>
              <a:rPr lang="en-US" dirty="0"/>
              <a:t>They used Taylor series expansion of scale space to get more accurate location of extrema, and if the intensity at this extrema is less than a threshold value (0.03 as per the paper), it is rejected. </a:t>
            </a:r>
            <a:endParaRPr lang="en-IN" dirty="0"/>
          </a:p>
          <a:p>
            <a:r>
              <a:rPr lang="en-US" dirty="0"/>
              <a:t>Orientation Assignment</a:t>
            </a:r>
          </a:p>
          <a:p>
            <a:pPr lvl="1"/>
            <a:r>
              <a:rPr lang="en-US" dirty="0"/>
              <a:t>An orientation is assigned to each </a:t>
            </a:r>
            <a:r>
              <a:rPr lang="en-US" dirty="0" err="1"/>
              <a:t>keypoint</a:t>
            </a:r>
            <a:r>
              <a:rPr lang="en-US" dirty="0"/>
              <a:t> to achieve invariance to image rotation</a:t>
            </a:r>
          </a:p>
          <a:p>
            <a:pPr marL="4572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2329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5014</TotalTime>
  <Words>228</Words>
  <Application>Microsoft Office PowerPoint</Application>
  <PresentationFormat>Widescreen</PresentationFormat>
  <Paragraphs>53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Video Processing Multimedia Feature Extraction </vt:lpstr>
      <vt:lpstr>Outline</vt:lpstr>
      <vt:lpstr>OpenIMAJ</vt:lpstr>
      <vt:lpstr>OpenIMAJ</vt:lpstr>
      <vt:lpstr>Frames</vt:lpstr>
      <vt:lpstr>Frames Extraction</vt:lpstr>
      <vt:lpstr>SIFT – Scale Invariant Feature Transform</vt:lpstr>
      <vt:lpstr>SIFT – Scale Invariant Feature Transform</vt:lpstr>
      <vt:lpstr>SIFT – Scale Invariant Feature Transform</vt:lpstr>
      <vt:lpstr>SIFT – Scale Invariant Feature Transform</vt:lpstr>
      <vt:lpstr>Shot Transition Detection</vt:lpstr>
      <vt:lpstr>Shot Transition Detection</vt:lpstr>
      <vt:lpstr>Key Frame Detection (Shot Transition)</vt:lpstr>
      <vt:lpstr>Shot Transition Detection (Key Frames)</vt:lpstr>
      <vt:lpstr>Video Production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Feature Extraction</dc:title>
  <dc:creator>Naga Krishna</dc:creator>
  <cp:lastModifiedBy>Naga Krishna</cp:lastModifiedBy>
  <cp:revision>46</cp:revision>
  <dcterms:created xsi:type="dcterms:W3CDTF">2016-09-02T16:11:09Z</dcterms:created>
  <dcterms:modified xsi:type="dcterms:W3CDTF">2016-09-23T17:43:56Z</dcterms:modified>
</cp:coreProperties>
</file>