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8" r:id="rId4"/>
    <p:sldId id="269" r:id="rId5"/>
    <p:sldId id="274" r:id="rId6"/>
    <p:sldId id="261" r:id="rId7"/>
    <p:sldId id="275" r:id="rId8"/>
    <p:sldId id="276" r:id="rId9"/>
    <p:sldId id="267" r:id="rId10"/>
    <p:sldId id="277" r:id="rId11"/>
    <p:sldId id="278" r:id="rId12"/>
    <p:sldId id="279" r:id="rId13"/>
    <p:sldId id="281" r:id="rId14"/>
    <p:sldId id="280" r:id="rId15"/>
    <p:sldId id="282" r:id="rId16"/>
    <p:sldId id="262" r:id="rId17"/>
    <p:sldId id="263" r:id="rId18"/>
    <p:sldId id="264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90" autoAdjust="0"/>
  </p:normalViewPr>
  <p:slideViewPr>
    <p:cSldViewPr snapToGrid="0">
      <p:cViewPr varScale="1">
        <p:scale>
          <a:sx n="52" d="100"/>
          <a:sy n="52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E752-11E1-4482-A855-36E7804802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4AE5-FE07-470E-8C83-CE06C98F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19B2-838D-46A7-82E3-71C37EAB9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D4AE5-FE07-470E-8C83-CE06C98FF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D4AE5-FE07-470E-8C83-CE06C98FF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D4AE5-FE07-470E-8C83-CE06C98FF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D4AE5-FE07-470E-8C83-CE06C98FF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4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D4AE5-FE07-470E-8C83-CE06C98FF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D4AE5-FE07-470E-8C83-CE06C98FF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5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D4AE5-FE07-470E-8C83-CE06C98FF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D4AE5-FE07-470E-8C83-CE06C98FF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5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D4AE5-FE07-470E-8C83-CE06C98FF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2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8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7364-6965-4B71-B8E0-6CD381A75157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7BA2-3BD1-4829-9960-B427F5BF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Calibri" charset="0"/>
              </a:rPr>
              <a:t>Real-time Object Tracking &amp; Face Detection</a:t>
            </a:r>
            <a:endParaRPr lang="en-US" sz="4800" dirty="0">
              <a:latin typeface="Calibri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125" y="6229777"/>
            <a:ext cx="904422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References: http://www.slideshare.net/VanyaVabrina/real-time-object-tracking</a:t>
            </a:r>
          </a:p>
        </p:txBody>
      </p:sp>
    </p:spTree>
    <p:extLst>
      <p:ext uri="{BB962C8B-B14F-4D97-AF65-F5344CB8AC3E}">
        <p14:creationId xmlns:p14="http://schemas.microsoft.com/office/powerpoint/2010/main" val="361158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339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24456"/>
                </a:solidFill>
                <a:latin typeface="Calibri Light"/>
              </a:rPr>
              <a:t>Morphology Based Object Tracking Method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5550" y="1981994"/>
            <a:ext cx="7200900" cy="4038600"/>
          </a:xfrm>
        </p:spPr>
      </p:pic>
    </p:spTree>
    <p:extLst>
      <p:ext uri="{BB962C8B-B14F-4D97-AF65-F5344CB8AC3E}">
        <p14:creationId xmlns:p14="http://schemas.microsoft.com/office/powerpoint/2010/main" val="361394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24456"/>
                </a:solidFill>
                <a:latin typeface="Calibri Light" charset="0"/>
              </a:rPr>
              <a:t>Morphology Based Object Tracking Method</a:t>
            </a:r>
            <a:endParaRPr lang="en-US" b="1" dirty="0">
              <a:latin typeface="Calibri Light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5302" y="1689063"/>
            <a:ext cx="8194323" cy="5017703"/>
          </a:xfrm>
        </p:spPr>
      </p:pic>
    </p:spTree>
    <p:extLst>
      <p:ext uri="{BB962C8B-B14F-4D97-AF65-F5344CB8AC3E}">
        <p14:creationId xmlns:p14="http://schemas.microsoft.com/office/powerpoint/2010/main" val="147451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24456"/>
                </a:solidFill>
              </a:rPr>
              <a:t>Morphology Based Object Tracking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26064"/>
                </a:solidFill>
                <a:latin typeface="+mj-lt"/>
              </a:rPr>
              <a:t>Advantages:</a:t>
            </a:r>
            <a:endParaRPr lang="en-US" b="1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Can Track Multiple objects:  Objects are registered based on their anatomy</a:t>
            </a:r>
          </a:p>
          <a:p>
            <a:pPr lvl="1"/>
            <a:r>
              <a:rPr lang="en-US" sz="2800" dirty="0">
                <a:latin typeface="+mj-lt"/>
              </a:rPr>
              <a:t>Helpful for Object Merging</a:t>
            </a:r>
          </a:p>
          <a:p>
            <a:pPr marL="457200" lvl="1" indent="0">
              <a:buNone/>
            </a:pPr>
            <a:endParaRPr lang="en-US" sz="2800" b="1" dirty="0">
              <a:latin typeface="+mj-lt"/>
            </a:endParaRPr>
          </a:p>
          <a:p>
            <a:pPr marL="457200" lvl="1" indent="-457200">
              <a:buNone/>
            </a:pPr>
            <a:r>
              <a:rPr lang="en-US" sz="2800" b="1" dirty="0">
                <a:solidFill>
                  <a:srgbClr val="326064"/>
                </a:solidFill>
                <a:latin typeface="+mj-lt"/>
              </a:rPr>
              <a:t>Draw Backs:</a:t>
            </a:r>
            <a:endParaRPr lang="en-US" sz="2800" b="1" dirty="0">
              <a:latin typeface="+mj-lt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+mj-lt"/>
              </a:rPr>
              <a:t>Object registration: complex </a:t>
            </a:r>
            <a:r>
              <a:rPr lang="en-US" sz="2800" dirty="0">
                <a:latin typeface="+mj-lt"/>
              </a:rPr>
              <a:t>and slow process</a:t>
            </a:r>
          </a:p>
          <a:p>
            <a:pPr lvl="1"/>
            <a:r>
              <a:rPr lang="en-US" sz="2800" dirty="0">
                <a:latin typeface="+mj-lt"/>
              </a:rPr>
              <a:t>For multiple object registration per frame: more complex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07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3" y="300624"/>
            <a:ext cx="8630433" cy="60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1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2" y="422274"/>
            <a:ext cx="11449833" cy="1325563"/>
          </a:xfrm>
        </p:spPr>
        <p:txBody>
          <a:bodyPr/>
          <a:lstStyle/>
          <a:p>
            <a:r>
              <a:rPr lang="en-US" dirty="0"/>
              <a:t>Feature Model: SIFT DOG (Difference of Gaussian)</a:t>
            </a:r>
          </a:p>
        </p:txBody>
      </p:sp>
      <p:pic>
        <p:nvPicPr>
          <p:cNvPr id="4098" name="Picture 2" descr="Image result for sift dog object trac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82" y="1747837"/>
            <a:ext cx="592455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3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Homography</a:t>
            </a:r>
            <a:r>
              <a:rPr lang="en-US" dirty="0"/>
              <a:t>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field of computer vision, any two images of the same planar surface in space are related by a </a:t>
            </a:r>
            <a:r>
              <a:rPr lang="en-US" dirty="0" err="1"/>
              <a:t>homography</a:t>
            </a:r>
            <a:r>
              <a:rPr lang="en-US" dirty="0"/>
              <a:t>.</a:t>
            </a:r>
          </a:p>
          <a:p>
            <a:r>
              <a:rPr lang="en-US" dirty="0"/>
              <a:t>This has many practical applications, such as image rectification, image registration, or computation of camera motion—rotation and translation—between two images. </a:t>
            </a:r>
          </a:p>
        </p:txBody>
      </p:sp>
      <p:pic>
        <p:nvPicPr>
          <p:cNvPr id="5122" name="Picture 2" descr="Homography-transl-bol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3749023"/>
            <a:ext cx="46291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5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– Feature Model for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Save the model which needs to be tracked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24350"/>
              </p:ext>
            </p:extLst>
          </p:nvPr>
        </p:nvGraphicFramePr>
        <p:xfrm>
          <a:off x="400844" y="2412288"/>
          <a:ext cx="11390312" cy="606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4" imgW="14562000" imgH="7850160" progId="Word.OpenDocumentText.12">
                  <p:embed/>
                </p:oleObj>
              </mc:Choice>
              <mc:Fallback>
                <p:oleObj name="Document" r:id="rId4" imgW="14562000" imgH="78501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844" y="2412288"/>
                        <a:ext cx="11390312" cy="606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42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– </a:t>
            </a:r>
            <a:r>
              <a:rPr lang="en-IN" dirty="0" err="1"/>
              <a:t>DoG</a:t>
            </a:r>
            <a:r>
              <a:rPr lang="en-IN" dirty="0"/>
              <a:t> SIFT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167792"/>
              </p:ext>
            </p:extLst>
          </p:nvPr>
        </p:nvGraphicFramePr>
        <p:xfrm>
          <a:off x="360363" y="2465388"/>
          <a:ext cx="11525250" cy="649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3" imgW="9860760" imgH="5561280" progId="Word.OpenDocumentText.12">
                  <p:embed/>
                </p:oleObj>
              </mc:Choice>
              <mc:Fallback>
                <p:oleObj name="Document" r:id="rId3" imgW="9860760" imgH="5561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363" y="2465388"/>
                        <a:ext cx="11525250" cy="649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33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-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the model is saved, finds the matching features from sequence of images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330274"/>
              </p:ext>
            </p:extLst>
          </p:nvPr>
        </p:nvGraphicFramePr>
        <p:xfrm>
          <a:off x="877888" y="2958318"/>
          <a:ext cx="10475912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Document" r:id="rId3" imgW="8375760" imgH="4219560" progId="Word.OpenDocumentText.12">
                  <p:embed/>
                </p:oleObj>
              </mc:Choice>
              <mc:Fallback>
                <p:oleObj name="Document" r:id="rId3" imgW="8375760" imgH="4219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7888" y="2958318"/>
                        <a:ext cx="10475912" cy="526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23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/>
          <a:srcRect b="2323"/>
          <a:stretch/>
        </p:blipFill>
        <p:spPr>
          <a:xfrm>
            <a:off x="6271954" y="1959429"/>
            <a:ext cx="5280383" cy="42584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628650"/>
            <a:ext cx="10969086" cy="1677988"/>
          </a:xfrm>
        </p:spPr>
        <p:txBody>
          <a:bodyPr>
            <a:normAutofit/>
          </a:bodyPr>
          <a:lstStyle/>
          <a:p>
            <a:r>
              <a:rPr lang="en-IN" sz="4000" b="1" dirty="0"/>
              <a:t>Running Tracking System: </a:t>
            </a:r>
            <a:br>
              <a:rPr lang="en-IN" sz="4100" dirty="0"/>
            </a:br>
            <a:r>
              <a:rPr lang="en-IN" sz="4000" b="1" dirty="0">
                <a:solidFill>
                  <a:srgbClr val="000000"/>
                </a:solidFill>
                <a:latin typeface="Calibri Light"/>
              </a:rPr>
              <a:t>Step 1: Object </a:t>
            </a:r>
            <a:r>
              <a:rPr lang="en-IN" sz="4000" b="1" dirty="0"/>
              <a:t>Registration</a:t>
            </a:r>
            <a:r>
              <a:rPr lang="en-IN" sz="4100" dirty="0"/>
              <a:t> </a:t>
            </a:r>
            <a:endParaRPr lang="en-US" sz="41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2438400"/>
            <a:ext cx="5434629" cy="3785419"/>
          </a:xfrm>
        </p:spPr>
        <p:txBody>
          <a:bodyPr>
            <a:normAutofit/>
          </a:bodyPr>
          <a:lstStyle/>
          <a:p>
            <a:r>
              <a:rPr lang="en-IN" dirty="0"/>
              <a:t>Select the object to track by drawing boundary</a:t>
            </a:r>
          </a:p>
          <a:p>
            <a:r>
              <a:rPr lang="en-IN" dirty="0"/>
              <a:t>Press ‘C’ to save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5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Object Detection</a:t>
            </a:r>
          </a:p>
          <a:p>
            <a:r>
              <a:rPr lang="en-IN" dirty="0"/>
              <a:t>Object Tracking</a:t>
            </a:r>
          </a:p>
          <a:p>
            <a:r>
              <a:rPr lang="en-IN" dirty="0"/>
              <a:t>Face Detection</a:t>
            </a:r>
          </a:p>
          <a:p>
            <a:r>
              <a:rPr lang="en-IN" dirty="0"/>
              <a:t>Object tracking using </a:t>
            </a:r>
            <a:r>
              <a:rPr lang="en-IN" dirty="0" err="1"/>
              <a:t>OpenImaj</a:t>
            </a:r>
            <a:endParaRPr lang="en-IN" dirty="0"/>
          </a:p>
          <a:p>
            <a:r>
              <a:rPr lang="en-IN" dirty="0"/>
              <a:t>Face Detection using </a:t>
            </a:r>
            <a:r>
              <a:rPr lang="en-IN" dirty="0" err="1"/>
              <a:t>OpenImaj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5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/>
          <a:srcRect t="7111" r="-2" b="-2"/>
          <a:stretch/>
        </p:blipFill>
        <p:spPr>
          <a:xfrm>
            <a:off x="6150362" y="413474"/>
            <a:ext cx="6649616" cy="603777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" y="576263"/>
            <a:ext cx="6572388" cy="1677987"/>
          </a:xfrm>
        </p:spPr>
        <p:txBody>
          <a:bodyPr>
            <a:normAutofit/>
          </a:bodyPr>
          <a:lstStyle/>
          <a:p>
            <a:r>
              <a:rPr lang="en-IN" sz="3600" b="1" dirty="0"/>
              <a:t>Running Tracking System:  </a:t>
            </a:r>
            <a:br>
              <a:rPr lang="en-IN" sz="3600" b="1" dirty="0"/>
            </a:br>
            <a:r>
              <a:rPr lang="en-IN" sz="3600" b="1" dirty="0">
                <a:solidFill>
                  <a:srgbClr val="000000"/>
                </a:solidFill>
                <a:latin typeface="Calibri Light"/>
              </a:rPr>
              <a:t>Step 2: Real-Time </a:t>
            </a:r>
            <a:r>
              <a:rPr lang="en-IN" sz="3600" b="1" dirty="0"/>
              <a:t>Object Tracking</a:t>
            </a:r>
            <a:endParaRPr lang="en-US" sz="36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IN" dirty="0"/>
              <a:t>A rectangle appears around the tracked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Detection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6996" y="2308365"/>
            <a:ext cx="818685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DetectedFace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faces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.detectFaces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Transforms.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calculateIntensityNTSC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(frame));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6996" y="1690688"/>
            <a:ext cx="834074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HaarCascadeDetector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HaarCascadeDetector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6996" y="3470790"/>
            <a:ext cx="1003351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DetectedFace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face : faces)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transBounds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face.getBounds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MBFImageRenderer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renderer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frame.createRenderer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renderer.drawPolygon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transBounds.asPolygon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RGBColour.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4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421" y="1690688"/>
            <a:ext cx="7863275" cy="38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6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14508" b="1"/>
          <a:stretch/>
        </p:blipFill>
        <p:spPr>
          <a:xfrm>
            <a:off x="5950640" y="1350417"/>
            <a:ext cx="6069082" cy="551070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628650"/>
            <a:ext cx="5639076" cy="1677988"/>
          </a:xfrm>
        </p:spPr>
        <p:txBody>
          <a:bodyPr>
            <a:normAutofit/>
          </a:bodyPr>
          <a:lstStyle/>
          <a:p>
            <a:r>
              <a:rPr lang="en-IN" b="1" dirty="0"/>
              <a:t>Object Detection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IN" dirty="0"/>
              <a:t>Detect a particular object in an Image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68" r="6179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N" b="1" dirty="0"/>
              <a:t>Object Tracking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/>
              <a:t>To track an Object (or multiple objects) over sequence of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6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4682" r="1" b="110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IN" sz="4000"/>
              <a:t>Face Detection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IN" dirty="0"/>
              <a:t>Identifying the human faces in digital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Application: Traffic Information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888" y="6291192"/>
            <a:ext cx="5457825" cy="495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775" y="1689063"/>
            <a:ext cx="5651329" cy="41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24456"/>
                </a:solidFill>
              </a:rPr>
              <a:t>Application: Surveillance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8494" y="1825625"/>
            <a:ext cx="5655012" cy="4351338"/>
          </a:xfrm>
        </p:spPr>
      </p:pic>
    </p:spTree>
    <p:extLst>
      <p:ext uri="{BB962C8B-B14F-4D97-AF65-F5344CB8AC3E}">
        <p14:creationId xmlns:p14="http://schemas.microsoft.com/office/powerpoint/2010/main" val="417045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Tracking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73" y="157407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rebuchet MS" charset="0"/>
              </a:rPr>
              <a:t>In a sequence of frames in a video, an object is in motion, if it is changing its location with respect to its background</a:t>
            </a:r>
          </a:p>
          <a:p>
            <a:r>
              <a:rPr lang="en-US" dirty="0">
                <a:latin typeface="Trebuchet MS" charset="0"/>
              </a:rPr>
              <a:t>keeping tracks of that moving object in video sequence i.e. position of moving object at certain time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005" y="3624329"/>
            <a:ext cx="6026103" cy="31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Tracking: Flow 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2743" y="1577574"/>
            <a:ext cx="5549865" cy="4820171"/>
          </a:xfrm>
        </p:spPr>
      </p:pic>
    </p:spTree>
    <p:extLst>
      <p:ext uri="{BB962C8B-B14F-4D97-AF65-F5344CB8AC3E}">
        <p14:creationId xmlns:p14="http://schemas.microsoft.com/office/powerpoint/2010/main" val="391071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332</Words>
  <Application>Microsoft Office PowerPoint</Application>
  <PresentationFormat>Widescreen</PresentationFormat>
  <Paragraphs>59</Paragraphs>
  <Slides>22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Trebuchet MS</vt:lpstr>
      <vt:lpstr>Office Theme</vt:lpstr>
      <vt:lpstr>Document</vt:lpstr>
      <vt:lpstr>Real-time Object Tracking &amp; Face Detection</vt:lpstr>
      <vt:lpstr>Outline</vt:lpstr>
      <vt:lpstr>Object Detection</vt:lpstr>
      <vt:lpstr>Object Tracking</vt:lpstr>
      <vt:lpstr>Face Detection</vt:lpstr>
      <vt:lpstr>Application: Traffic Information</vt:lpstr>
      <vt:lpstr>Application: Surveillance</vt:lpstr>
      <vt:lpstr>Object Tracking Approach</vt:lpstr>
      <vt:lpstr>Object Tracking: Flow Chart</vt:lpstr>
      <vt:lpstr>Morphology Based Object Tracking Method </vt:lpstr>
      <vt:lpstr>Morphology Based Object Tracking Method</vt:lpstr>
      <vt:lpstr>Morphology Based Object Tracking Method</vt:lpstr>
      <vt:lpstr>PowerPoint Presentation</vt:lpstr>
      <vt:lpstr>Feature Model: SIFT DOG (Difference of Gaussian)</vt:lpstr>
      <vt:lpstr>Homography Estimation</vt:lpstr>
      <vt:lpstr>Implementation – Feature Model for Tracking</vt:lpstr>
      <vt:lpstr>Implementation – DoG SIFT Model</vt:lpstr>
      <vt:lpstr>Implementation - Tracking</vt:lpstr>
      <vt:lpstr>Running Tracking System:  Step 1: Object Registration </vt:lpstr>
      <vt:lpstr>Running Tracking System:   Step 2: Real-Time Object Tracking</vt:lpstr>
      <vt:lpstr>Face Detection</vt:lpstr>
      <vt:lpstr>Face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CS5543 Real-time Big Data Analytics   </dc:title>
  <dc:creator>Naga Krishna</dc:creator>
  <cp:lastModifiedBy>Naga Krishna</cp:lastModifiedBy>
  <cp:revision>33</cp:revision>
  <dcterms:created xsi:type="dcterms:W3CDTF">2016-09-15T03:30:19Z</dcterms:created>
  <dcterms:modified xsi:type="dcterms:W3CDTF">2016-09-23T17:44:14Z</dcterms:modified>
</cp:coreProperties>
</file>