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handoutMasterIdLst>
    <p:handoutMasterId r:id="rId53"/>
  </p:handoutMasterIdLst>
  <p:sldIdLst>
    <p:sldId id="283" r:id="rId5"/>
    <p:sldId id="284" r:id="rId6"/>
    <p:sldId id="285" r:id="rId7"/>
    <p:sldId id="286" r:id="rId8"/>
    <p:sldId id="275" r:id="rId9"/>
    <p:sldId id="276" r:id="rId10"/>
    <p:sldId id="277" r:id="rId11"/>
    <p:sldId id="278" r:id="rId12"/>
    <p:sldId id="329" r:id="rId13"/>
    <p:sldId id="288" r:id="rId14"/>
    <p:sldId id="297" r:id="rId15"/>
    <p:sldId id="296" r:id="rId16"/>
    <p:sldId id="298" r:id="rId17"/>
    <p:sldId id="299" r:id="rId18"/>
    <p:sldId id="300" r:id="rId19"/>
    <p:sldId id="289" r:id="rId20"/>
    <p:sldId id="301" r:id="rId21"/>
    <p:sldId id="320" r:id="rId22"/>
    <p:sldId id="290" r:id="rId23"/>
    <p:sldId id="292" r:id="rId24"/>
    <p:sldId id="321" r:id="rId25"/>
    <p:sldId id="322" r:id="rId26"/>
    <p:sldId id="323" r:id="rId27"/>
    <p:sldId id="324" r:id="rId28"/>
    <p:sldId id="293" r:id="rId29"/>
    <p:sldId id="303" r:id="rId30"/>
    <p:sldId id="304" r:id="rId31"/>
    <p:sldId id="305" r:id="rId32"/>
    <p:sldId id="306" r:id="rId33"/>
    <p:sldId id="309" r:id="rId34"/>
    <p:sldId id="308" r:id="rId35"/>
    <p:sldId id="307" r:id="rId36"/>
    <p:sldId id="310" r:id="rId37"/>
    <p:sldId id="326" r:id="rId38"/>
    <p:sldId id="327" r:id="rId39"/>
    <p:sldId id="328" r:id="rId40"/>
    <p:sldId id="312" r:id="rId41"/>
    <p:sldId id="313" r:id="rId42"/>
    <p:sldId id="291" r:id="rId43"/>
    <p:sldId id="314" r:id="rId44"/>
    <p:sldId id="315" r:id="rId45"/>
    <p:sldId id="316" r:id="rId46"/>
    <p:sldId id="317" r:id="rId47"/>
    <p:sldId id="318" r:id="rId48"/>
    <p:sldId id="319" r:id="rId49"/>
    <p:sldId id="311" r:id="rId50"/>
    <p:sldId id="26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59" d="100"/>
          <a:sy n="59" d="100"/>
        </p:scale>
        <p:origin x="78" y="2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0-11T13:54:42.587" idx="1">
    <p:pos x="10" y="10"/>
    <p:text>This is unnecessary</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15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1544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9113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3113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yent/node/wiki/Installation" TargetMode="External"/><Relationship Id="rId2" Type="http://schemas.openxmlformats.org/officeDocument/2006/relationships/hyperlink" Target="http://nodejs.org/"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W9pg2FHeoq8"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it.ly/1CPUJNX"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hyperlink" Target="http://thebitchwhocodes.com/" TargetMode="External"/><Relationship Id="rId4" Type="http://schemas.openxmlformats.org/officeDocument/2006/relationships/hyperlink" Target="http://channel9.msdn.com/niners/bitchwhocod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en.wikipedia.org/wiki/Event-driven_programming"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twitter.com/ramisayar"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hyperlink" Target="http://ramisayar.com/" TargetMode="External"/><Relationship Id="rId4" Type="http://schemas.openxmlformats.org/officeDocument/2006/relationships/hyperlink" Target="blogs.msdn.com/b/cdndev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pin.atomicobject.com/2012/03/14/nodejs-and-asynchronous-programming-with-promises/"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code.tutsplus.com/tutorials/using-nodes-event-module--net-35941"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hyperlink" Target="https://www.npmjs.org/package/optimist" TargetMode="External"/><Relationship Id="rId3" Type="http://schemas.openxmlformats.org/officeDocument/2006/relationships/hyperlink" Target="https://www.npmjs.org/package/async" TargetMode="External"/><Relationship Id="rId7" Type="http://schemas.openxmlformats.org/officeDocument/2006/relationships/hyperlink" Target="https://www.npmjs.org/package/express" TargetMode="External"/><Relationship Id="rId2" Type="http://schemas.openxmlformats.org/officeDocument/2006/relationships/hyperlink" Target="https://www.npmjs.org/package/underscore" TargetMode="External"/><Relationship Id="rId1" Type="http://schemas.openxmlformats.org/officeDocument/2006/relationships/slideLayout" Target="../slideLayouts/slideLayout4.xml"/><Relationship Id="rId6" Type="http://schemas.openxmlformats.org/officeDocument/2006/relationships/hyperlink" Target="https://www.npmjs.org/package/commander" TargetMode="External"/><Relationship Id="rId5" Type="http://schemas.openxmlformats.org/officeDocument/2006/relationships/hyperlink" Target="https://www.npmjs.org/package/lodash" TargetMode="External"/><Relationship Id="rId4" Type="http://schemas.openxmlformats.org/officeDocument/2006/relationships/hyperlink" Target="https://www.npmjs.org/package/request" TargetMode="External"/><Relationship Id="rId9" Type="http://schemas.openxmlformats.org/officeDocument/2006/relationships/hyperlink" Target="https://www.npmjs.org/package/coffee-scrip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code.tutsplus.com/tutorials/using-nodes-event-module--net-35941" TargetMode="External"/><Relationship Id="rId2" Type="http://schemas.openxmlformats.org/officeDocument/2006/relationships/hyperlink" Target="https://blog.jcoglan.com/2013/03/30/callbacks-are-imperative-promises-are-functional-nodes-biggest-missed-opportunity/" TargetMode="External"/><Relationship Id="rId1" Type="http://schemas.openxmlformats.org/officeDocument/2006/relationships/slideLayout" Target="../slideLayouts/slideLayout4.xml"/><Relationship Id="rId5" Type="http://schemas.openxmlformats.org/officeDocument/2006/relationships/hyperlink" Target="https://github.com/sayar/NodeMVA" TargetMode="External"/><Relationship Id="rId4" Type="http://schemas.openxmlformats.org/officeDocument/2006/relationships/hyperlink" Target="http://spin.atomicobject.com/2012/03/14/nodejs-and-asynchronous-programming-with-promise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aka.ms/node-101"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github.com/visionmedia/masteringno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Building Apps with Node.js</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725" y="5140559"/>
            <a:ext cx="1587933" cy="1587933"/>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385" t="-1135" r="4072" b="1135"/>
          <a:stretch/>
        </p:blipFill>
        <p:spPr>
          <a:xfrm>
            <a:off x="5504620" y="5150257"/>
            <a:ext cx="1596530" cy="1579885"/>
          </a:xfrm>
          <a:prstGeom prst="rect">
            <a:avLst/>
          </a:prstGeom>
        </p:spPr>
      </p:pic>
    </p:spTree>
    <p:extLst>
      <p:ext uri="{BB962C8B-B14F-4D97-AF65-F5344CB8AC3E}">
        <p14:creationId xmlns:p14="http://schemas.microsoft.com/office/powerpoint/2010/main" val="149237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About Node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4018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sz="quarter" idx="10"/>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sz="quarter" idx="10"/>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Mac OSX</a:t>
            </a:r>
          </a:p>
          <a:p>
            <a:r>
              <a:rPr lang="en-US" dirty="0" smtClean="0"/>
              <a:t>Still in “beta” phase</a:t>
            </a:r>
          </a:p>
          <a:p>
            <a:endParaRPr lang="en-US" dirty="0"/>
          </a:p>
        </p:txBody>
      </p:sp>
    </p:spTree>
    <p:extLst>
      <p:ext uri="{BB962C8B-B14F-4D97-AF65-F5344CB8AC3E}">
        <p14:creationId xmlns:p14="http://schemas.microsoft.com/office/powerpoint/2010/main" val="258250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sz="quarter" idx="10"/>
          </p:nvPr>
        </p:nvSpPr>
        <p:spPr/>
        <p:txBody>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sz="quarter" idx="10"/>
          </p:nvPr>
        </p:nvSpPr>
        <p:spPr/>
        <p:txBody>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sz="quarter" idx="10"/>
          </p:nvPr>
        </p:nvSpPr>
        <p:spPr/>
        <p:txBody>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Setting up your environment</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925543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sz="quarter" idx="10"/>
          </p:nvPr>
        </p:nvSpPr>
        <p:spPr/>
        <p:txBody>
          <a:bodyPr/>
          <a:lstStyle/>
          <a:p>
            <a:r>
              <a:rPr lang="en-US" dirty="0">
                <a:hlinkClick r:id="rId2"/>
              </a:rPr>
              <a:t>http://nodejs.org</a:t>
            </a:r>
            <a:r>
              <a:rPr lang="en-US" dirty="0" smtClean="0">
                <a:hlinkClick r:id="rId2"/>
              </a:rPr>
              <a:t>/</a:t>
            </a:r>
            <a:r>
              <a:rPr lang="en-US" dirty="0" smtClean="0"/>
              <a:t>  - pre-complied Node.js binaries to install</a:t>
            </a:r>
          </a:p>
          <a:p>
            <a:r>
              <a:rPr lang="en-US" dirty="0">
                <a:hlinkClick r:id="rId3"/>
              </a:rPr>
              <a:t>https://</a:t>
            </a:r>
            <a:r>
              <a:rPr lang="en-US" dirty="0" smtClean="0">
                <a:hlinkClick r:id="rId3"/>
              </a:rPr>
              <a:t>github.com/joyent/node/wiki/Installation</a:t>
            </a:r>
            <a:r>
              <a:rPr lang="en-US" dirty="0" smtClean="0"/>
              <a:t>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sz="quarter" idx="10"/>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hlinkClick r:id="rId2"/>
              </a:rPr>
              <a:t>https://</a:t>
            </a:r>
            <a:r>
              <a:rPr lang="en-US" u="sng" dirty="0" smtClean="0">
                <a:hlinkClick r:id="rId2"/>
              </a:rPr>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First Node Application</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26048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Stacey Mulcahy | ‏@</a:t>
            </a:r>
            <a:r>
              <a:rPr lang="en-US" dirty="0" err="1" smtClean="0"/>
              <a:t>bitchwhocodes</a:t>
            </a:r>
            <a:r>
              <a:rPr lang="en-US" dirty="0" smtClean="0"/>
              <a:t> </a:t>
            </a:r>
            <a:endParaRPr lang="en-US" dirty="0"/>
          </a:p>
        </p:txBody>
      </p:sp>
      <p:sp>
        <p:nvSpPr>
          <p:cNvPr id="7" name="Content Placeholder 6"/>
          <p:cNvSpPr>
            <a:spLocks noGrp="1"/>
          </p:cNvSpPr>
          <p:nvPr>
            <p:ph idx="10"/>
          </p:nvPr>
        </p:nvSpPr>
        <p:spPr/>
        <p:txBody>
          <a:bodyPr/>
          <a:lstStyle/>
          <a:p>
            <a:r>
              <a:rPr lang="en-US" dirty="0" smtClean="0"/>
              <a:t>Technical Evangelist, Microsoft NYC</a:t>
            </a:r>
          </a:p>
          <a:p>
            <a:pPr lvl="1"/>
            <a:r>
              <a:rPr lang="en-US" dirty="0" smtClean="0"/>
              <a:t>Focuses on HTML/JS, </a:t>
            </a:r>
            <a:r>
              <a:rPr lang="en-US" dirty="0" err="1" smtClean="0"/>
              <a:t>IoT</a:t>
            </a:r>
            <a:r>
              <a:rPr lang="en-US" dirty="0" smtClean="0"/>
              <a:t>, Design &amp; UX</a:t>
            </a:r>
          </a:p>
          <a:p>
            <a:pPr lvl="1"/>
            <a:r>
              <a:rPr lang="en-US" dirty="0" smtClean="0"/>
              <a:t>Interviews designers </a:t>
            </a:r>
            <a:r>
              <a:rPr lang="en-US" dirty="0"/>
              <a:t>&amp; developers </a:t>
            </a:r>
            <a:r>
              <a:rPr lang="en-US" dirty="0">
                <a:hlinkClick r:id="rId3"/>
              </a:rPr>
              <a:t>http://</a:t>
            </a:r>
            <a:r>
              <a:rPr lang="en-US" dirty="0" smtClean="0">
                <a:hlinkClick r:id="rId3"/>
              </a:rPr>
              <a:t>bit.ly/1CPUJNX</a:t>
            </a:r>
            <a:endParaRPr lang="en-US" dirty="0" smtClean="0"/>
          </a:p>
          <a:p>
            <a:pPr lvl="1"/>
            <a:r>
              <a:rPr lang="en-US" dirty="0" smtClean="0"/>
              <a:t>Talks Marketing &amp; </a:t>
            </a:r>
            <a:r>
              <a:rPr lang="en-US" dirty="0" err="1" smtClean="0"/>
              <a:t>IoT</a:t>
            </a:r>
            <a:r>
              <a:rPr lang="en-US" dirty="0" smtClean="0"/>
              <a:t> on Channel </a:t>
            </a:r>
            <a:r>
              <a:rPr lang="en-US" dirty="0"/>
              <a:t>9 </a:t>
            </a:r>
            <a:r>
              <a:rPr lang="en-US" dirty="0">
                <a:hlinkClick r:id="rId4"/>
              </a:rPr>
              <a:t>http://</a:t>
            </a:r>
            <a:r>
              <a:rPr lang="en-US" dirty="0" smtClean="0">
                <a:hlinkClick r:id="rId4"/>
              </a:rPr>
              <a:t>channel9.msdn.com/niners/bitchwhocodes</a:t>
            </a:r>
            <a:endParaRPr lang="en-US" dirty="0" smtClean="0"/>
          </a:p>
          <a:p>
            <a:pPr lvl="1"/>
            <a:r>
              <a:rPr lang="en-US" dirty="0" smtClean="0"/>
              <a:t>Blogs at </a:t>
            </a:r>
            <a:r>
              <a:rPr lang="en-US" dirty="0" smtClean="0">
                <a:hlinkClick r:id="rId5"/>
              </a:rPr>
              <a:t>http://thebitchwhocodes.com</a:t>
            </a:r>
            <a:endParaRPr lang="en-US" dirty="0" smtClean="0"/>
          </a:p>
        </p:txBody>
      </p: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23385" t="-1135" r="4072" b="1135"/>
          <a:stretch/>
        </p:blipFill>
        <p:spPr>
          <a:xfrm>
            <a:off x="10028418" y="137245"/>
            <a:ext cx="2010438" cy="1989478"/>
          </a:xfrm>
          <a:prstGeom prst="rect">
            <a:avLst/>
          </a:prstGeom>
        </p:spPr>
      </p:pic>
    </p:spTree>
    <p:extLst>
      <p:ext uri="{BB962C8B-B14F-4D97-AF65-F5344CB8AC3E}">
        <p14:creationId xmlns:p14="http://schemas.microsoft.com/office/powerpoint/2010/main" val="187128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77981" y="953944"/>
            <a:ext cx="8790710" cy="5231224"/>
          </a:xfrm>
          <a:prstGeom prst="rect">
            <a:avLst/>
          </a:prstGeom>
        </p:spPr>
      </p:pic>
    </p:spTree>
    <p:extLst>
      <p:ext uri="{BB962C8B-B14F-4D97-AF65-F5344CB8AC3E}">
        <p14:creationId xmlns:p14="http://schemas.microsoft.com/office/powerpoint/2010/main" val="16067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9514" y="880397"/>
            <a:ext cx="9266548" cy="5700511"/>
          </a:xfrm>
          <a:prstGeom prst="rect">
            <a:avLst/>
          </a:prstGeom>
        </p:spPr>
      </p:pic>
    </p:spTree>
    <p:extLst>
      <p:ext uri="{BB962C8B-B14F-4D97-AF65-F5344CB8AC3E}">
        <p14:creationId xmlns:p14="http://schemas.microsoft.com/office/powerpoint/2010/main" val="1778318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77981" y="970135"/>
            <a:ext cx="7128163" cy="5665214"/>
          </a:xfrm>
          <a:prstGeom prst="rect">
            <a:avLst/>
          </a:prstGeom>
        </p:spPr>
      </p:pic>
    </p:spTree>
    <p:extLst>
      <p:ext uri="{BB962C8B-B14F-4D97-AF65-F5344CB8AC3E}">
        <p14:creationId xmlns:p14="http://schemas.microsoft.com/office/powerpoint/2010/main" val="3952053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9513" y="994727"/>
            <a:ext cx="9041577" cy="5551490"/>
          </a:xfrm>
          <a:prstGeom prst="rect">
            <a:avLst/>
          </a:prstGeom>
        </p:spPr>
      </p:pic>
    </p:spTree>
    <p:extLst>
      <p:ext uri="{BB962C8B-B14F-4D97-AF65-F5344CB8AC3E}">
        <p14:creationId xmlns:p14="http://schemas.microsoft.com/office/powerpoint/2010/main" val="1187858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sz="quarter" idx="10"/>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a:t>
            </a:r>
            <a:r>
              <a:rPr lang="en-US" dirty="0">
                <a:hlinkClick r:id="rId2"/>
              </a:rPr>
              <a:t>Wikipedia</a:t>
            </a:r>
            <a:endParaRPr lang="en-US" dirty="0"/>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sz="quarter" idx="10"/>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contents = </a:t>
            </a:r>
            <a:r>
              <a:rPr lang="en-US" altLang="en-US" sz="2800" dirty="0" err="1">
                <a:solidFill>
                  <a:srgbClr val="000000"/>
                </a:solidFill>
                <a:latin typeface="Consolas" panose="020B0609020204030204" pitchFamily="49" charset="0"/>
                <a:cs typeface="Consolas" panose="020B0609020204030204" pitchFamily="49" charset="0"/>
              </a:rPr>
              <a:t>fs.readFileSync</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console.log(contents);</a:t>
            </a:r>
            <a:endParaRPr lang="en-US" altLang="en-US" sz="28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955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46" y="182215"/>
            <a:ext cx="11524432" cy="1063487"/>
          </a:xfrm>
        </p:spPr>
        <p:txBody>
          <a:bodyPr/>
          <a:lstStyle/>
          <a:p>
            <a:r>
              <a:rPr lang="en-US" dirty="0" smtClean="0"/>
              <a:t>Meet Rami Sayar | @</a:t>
            </a:r>
            <a:r>
              <a:rPr lang="en-US" dirty="0" err="1" smtClean="0"/>
              <a:t>ramisayar</a:t>
            </a:r>
            <a:endParaRPr lang="en-US" dirty="0"/>
          </a:p>
        </p:txBody>
      </p:sp>
      <p:sp>
        <p:nvSpPr>
          <p:cNvPr id="7" name="Content Placeholder 6"/>
          <p:cNvSpPr>
            <a:spLocks noGrp="1"/>
          </p:cNvSpPr>
          <p:nvPr>
            <p:ph idx="10"/>
          </p:nvPr>
        </p:nvSpPr>
        <p:spPr/>
        <p:txBody>
          <a:bodyPr/>
          <a:lstStyle/>
          <a:p>
            <a:r>
              <a:rPr lang="en-US" dirty="0" smtClean="0"/>
              <a:t>Technical Evangelist, Microsoft Montreal</a:t>
            </a:r>
          </a:p>
          <a:p>
            <a:pPr lvl="1"/>
            <a:r>
              <a:rPr lang="en-US" dirty="0" smtClean="0"/>
              <a:t>Focuses on Web, HTML5/JS, Node, IE11</a:t>
            </a:r>
          </a:p>
          <a:p>
            <a:pPr lvl="1"/>
            <a:r>
              <a:rPr lang="en-US" dirty="0" smtClean="0"/>
              <a:t>Helps Startups &amp; Developers in Montreal.</a:t>
            </a:r>
          </a:p>
          <a:p>
            <a:pPr lvl="1"/>
            <a:r>
              <a:rPr lang="en-US" dirty="0" smtClean="0"/>
              <a:t>Writing a Book on Startup Culture – Follow </a:t>
            </a:r>
            <a:r>
              <a:rPr lang="en-US" dirty="0" smtClean="0">
                <a:hlinkClick r:id="rId3"/>
              </a:rPr>
              <a:t>@</a:t>
            </a:r>
            <a:r>
              <a:rPr lang="en-US" dirty="0" err="1" smtClean="0">
                <a:hlinkClick r:id="rId3"/>
              </a:rPr>
              <a:t>ramisayar</a:t>
            </a:r>
            <a:endParaRPr lang="en-US" dirty="0" smtClean="0"/>
          </a:p>
          <a:p>
            <a:pPr lvl="1"/>
            <a:r>
              <a:rPr lang="en-US" dirty="0"/>
              <a:t>Blogs at </a:t>
            </a:r>
            <a:r>
              <a:rPr lang="en-US" dirty="0">
                <a:hlinkClick r:id="rId4"/>
              </a:rPr>
              <a:t>blogs.msdn.com/b/</a:t>
            </a:r>
            <a:r>
              <a:rPr lang="en-US" dirty="0" err="1">
                <a:hlinkClick r:id="rId4"/>
              </a:rPr>
              <a:t>cdndevs</a:t>
            </a:r>
            <a:r>
              <a:rPr lang="en-US" dirty="0" smtClean="0">
                <a:hlinkClick r:id="rId4"/>
              </a:rPr>
              <a:t>/</a:t>
            </a:r>
            <a:r>
              <a:rPr lang="en-US" dirty="0" smtClean="0"/>
              <a:t> &amp; </a:t>
            </a:r>
            <a:r>
              <a:rPr lang="en-US" dirty="0" smtClean="0">
                <a:hlinkClick r:id="rId5"/>
              </a:rPr>
              <a:t>ramisayar.com</a:t>
            </a:r>
            <a:endParaRPr lang="en-US" dirty="0" smtClean="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3411" y="184159"/>
            <a:ext cx="1990094" cy="1990094"/>
          </a:xfrm>
          <a:prstGeom prst="rect">
            <a:avLst/>
          </a:prstGeom>
        </p:spPr>
      </p:pic>
    </p:spTree>
    <p:extLst>
      <p:ext uri="{BB962C8B-B14F-4D97-AF65-F5344CB8AC3E}">
        <p14:creationId xmlns:p14="http://schemas.microsoft.com/office/powerpoint/2010/main" val="903465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sz="quarter" idx="10"/>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pic>
        <p:nvPicPr>
          <p:cNvPr id="5" name="Picture 4"/>
          <p:cNvPicPr>
            <a:picLocks noChangeAspect="1"/>
          </p:cNvPicPr>
          <p:nvPr/>
        </p:nvPicPr>
        <p:blipFill>
          <a:blip r:embed="rId2"/>
          <a:stretch>
            <a:fillRect/>
          </a:stretch>
        </p:blipFill>
        <p:spPr>
          <a:xfrm>
            <a:off x="559088" y="1245702"/>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sz="quarter" idx="10"/>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sz="2800" dirty="0"/>
          </a:p>
          <a:p>
            <a:pPr marL="0" indent="0">
              <a:buNone/>
            </a:pPr>
            <a:r>
              <a:rPr lang="en-US" sz="2800" dirty="0"/>
              <a:t>Read More: </a:t>
            </a:r>
            <a:r>
              <a:rPr lang="en-US" sz="2800" dirty="0">
                <a:hlinkClick r:id="rId2"/>
              </a:rPr>
              <a:t>http://spin.atomicobject.com/2012/03/14/nodejs-and-asynchronous-programming-with-promises/</a:t>
            </a:r>
            <a:endParaRPr lang="en-US" sz="2800" dirty="0"/>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5" name="Content Placeholder 4"/>
          <p:cNvSpPr>
            <a:spLocks noGrp="1" noChangeArrowheads="1"/>
          </p:cNvSpPr>
          <p:nvPr>
            <p:ph sz="half" idx="4294967295"/>
          </p:nvPr>
        </p:nvSpPr>
        <p:spPr bwMode="auto">
          <a:xfrm>
            <a:off x="368379" y="1825625"/>
            <a:ext cx="534633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6"/>
          <p:cNvSpPr>
            <a:spLocks noGrp="1" noChangeArrowheads="1"/>
          </p:cNvSpPr>
          <p:nvPr>
            <p:ph sz="half" idx="4294967295"/>
          </p:nvPr>
        </p:nvSpPr>
        <p:spPr bwMode="auto">
          <a:xfrm>
            <a:off x="6063737" y="1825625"/>
            <a:ext cx="534633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Demo</a:t>
            </a:r>
            <a:endParaRPr lang="en-US" dirty="0"/>
          </a:p>
        </p:txBody>
      </p:sp>
    </p:spTree>
    <p:extLst>
      <p:ext uri="{BB962C8B-B14F-4D97-AF65-F5344CB8AC3E}">
        <p14:creationId xmlns:p14="http://schemas.microsoft.com/office/powerpoint/2010/main" val="3454770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4294967295"/>
          </p:nvPr>
        </p:nvSpPr>
        <p:spPr>
          <a:xfrm>
            <a:off x="570914" y="1245702"/>
            <a:ext cx="10515600" cy="4351338"/>
          </a:xfrm>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a:t>
            </a:r>
            <a:r>
              <a:rPr lang="en-US" b="0" dirty="0">
                <a:hlinkClick r:id="rId2"/>
              </a:rPr>
              <a:t>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4294967295"/>
          </p:nvPr>
        </p:nvSpPr>
        <p:spPr>
          <a:xfrm>
            <a:off x="486508" y="1245702"/>
            <a:ext cx="10515600" cy="4351338"/>
          </a:xfrm>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a:p>
            <a:pPr marL="0" indent="0">
              <a:buNone/>
            </a:pPr>
            <a:endParaRPr lang="en-US" sz="2400" b="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sz="quarter" idx="10"/>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sz="quarter" idx="10"/>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dirty="0" err="1" smtClean="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a:solidFill>
                  <a:srgbClr val="000000"/>
                </a:solidFill>
                <a:latin typeface="Consolas" panose="020B0609020204030204" pitchFamily="49" charset="0"/>
                <a:cs typeface="Consolas" panose="020B0609020204030204" pitchFamily="49" charset="0"/>
              </a:rPr>
              <a:t>); </a:t>
            </a:r>
            <a:endParaRPr lang="en-US" altLang="en-US" sz="6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Node Package Manager (NPM)</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0177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35128400"/>
              </p:ext>
            </p:extLst>
          </p:nvPr>
        </p:nvGraphicFramePr>
        <p:xfrm>
          <a:off x="379413" y="1417636"/>
          <a:ext cx="11525250" cy="3125856"/>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Node.js</a:t>
                      </a:r>
                      <a:r>
                        <a:rPr lang="en-US" sz="3600" baseline="0" dirty="0" smtClean="0">
                          <a:latin typeface="Segoe UI Light" panose="020B0502040204020203" pitchFamily="34" charset="0"/>
                          <a:cs typeface="Segoe UI Light" panose="020B0502040204020203" pitchFamily="34" charset="0"/>
                        </a:rPr>
                        <a:t> </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a:t>
                      </a:r>
                      <a:r>
                        <a:rPr lang="en-US" sz="2400" baseline="0" dirty="0" smtClean="0">
                          <a:latin typeface="Segoe UI Light" panose="020B0502040204020203" pitchFamily="34" charset="0"/>
                          <a:cs typeface="Segoe UI Light" panose="020B0502040204020203" pitchFamily="34" charset="0"/>
                        </a:rPr>
                        <a:t> Introduction to Node.js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Creating</a:t>
                      </a:r>
                      <a:r>
                        <a:rPr lang="en-US" sz="2400" baseline="0" dirty="0" smtClean="0">
                          <a:latin typeface="Segoe UI Light" panose="020B0502040204020203" pitchFamily="34" charset="0"/>
                          <a:cs typeface="Segoe UI Light" panose="020B0502040204020203" pitchFamily="34" charset="0"/>
                        </a:rPr>
                        <a:t> the User Interface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Introduction</a:t>
                      </a:r>
                      <a:r>
                        <a:rPr lang="en-US" sz="2400" baseline="0" dirty="0" smtClean="0">
                          <a:latin typeface="Segoe UI Light" panose="020B0502040204020203" pitchFamily="34" charset="0"/>
                          <a:cs typeface="Segoe UI Light" panose="020B0502040204020203" pitchFamily="34" charset="0"/>
                        </a:rPr>
                        <a:t> to Express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Connecting the Frontend and Backend</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Building a Backend with Socket.IO and    Mongo</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Debug</a:t>
                      </a:r>
                      <a:r>
                        <a:rPr lang="en-US" sz="2400" baseline="0" dirty="0" smtClean="0">
                          <a:latin typeface="Segoe UI Light" panose="020B0502040204020203" pitchFamily="34" charset="0"/>
                          <a:cs typeface="Segoe UI Light" panose="020B0502040204020203" pitchFamily="34" charset="0"/>
                        </a:rPr>
                        <a:t>ging and Deploying on Azure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83519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sz="quarter" idx="10"/>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--save </a:t>
            </a:r>
            <a:r>
              <a:rPr lang="en-US" i="1" dirty="0" err="1"/>
              <a:t>package_name</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4294967295"/>
          </p:nvPr>
        </p:nvSpPr>
        <p:spPr bwMode="auto">
          <a:xfrm>
            <a:off x="379514" y="937926"/>
            <a:ext cx="9677649"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“MVA Presentation Code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sz="quarter" idx="10"/>
          </p:nvPr>
        </p:nvSpPr>
        <p:spPr/>
        <p:txBody>
          <a:bodyPr/>
          <a:lstStyle/>
          <a:p>
            <a:pPr marL="0" indent="0">
              <a:buNone/>
            </a:pPr>
            <a:r>
              <a:rPr lang="en-US" sz="2800" b="1" dirty="0"/>
              <a:t>Most Depended Upon</a:t>
            </a:r>
          </a:p>
          <a:p>
            <a:r>
              <a:rPr lang="en-US" sz="2800" dirty="0"/>
              <a:t>7053 </a:t>
            </a:r>
            <a:r>
              <a:rPr lang="en-US" sz="2800" dirty="0">
                <a:hlinkClick r:id="rId2"/>
              </a:rPr>
              <a:t>underscore</a:t>
            </a:r>
            <a:endParaRPr lang="en-US" sz="2800" dirty="0"/>
          </a:p>
          <a:p>
            <a:r>
              <a:rPr lang="en-US" sz="2800" dirty="0"/>
              <a:t>6458 </a:t>
            </a:r>
            <a:r>
              <a:rPr lang="en-US" sz="2800" dirty="0" err="1">
                <a:hlinkClick r:id="rId3"/>
              </a:rPr>
              <a:t>async</a:t>
            </a:r>
            <a:endParaRPr lang="en-US" sz="2800" dirty="0"/>
          </a:p>
          <a:p>
            <a:r>
              <a:rPr lang="en-US" sz="2800" dirty="0"/>
              <a:t>5591 </a:t>
            </a:r>
            <a:r>
              <a:rPr lang="en-US" sz="2800" dirty="0">
                <a:hlinkClick r:id="rId4"/>
              </a:rPr>
              <a:t>request</a:t>
            </a:r>
            <a:endParaRPr lang="en-US" sz="2800" dirty="0"/>
          </a:p>
          <a:p>
            <a:r>
              <a:rPr lang="en-US" sz="2800" dirty="0"/>
              <a:t>4931 </a:t>
            </a:r>
            <a:r>
              <a:rPr lang="en-US" sz="2800" dirty="0" err="1">
                <a:hlinkClick r:id="rId5"/>
              </a:rPr>
              <a:t>lodash</a:t>
            </a:r>
            <a:endParaRPr lang="en-US" sz="2800" dirty="0"/>
          </a:p>
          <a:p>
            <a:r>
              <a:rPr lang="en-US" sz="2800" dirty="0"/>
              <a:t>3630 </a:t>
            </a:r>
            <a:r>
              <a:rPr lang="en-US" sz="2800" dirty="0">
                <a:hlinkClick r:id="rId6"/>
              </a:rPr>
              <a:t>commander</a:t>
            </a:r>
            <a:endParaRPr lang="en-US" sz="2800" dirty="0"/>
          </a:p>
          <a:p>
            <a:r>
              <a:rPr lang="en-US" sz="2800" dirty="0"/>
              <a:t>3543 </a:t>
            </a:r>
            <a:r>
              <a:rPr lang="en-US" sz="2800" dirty="0">
                <a:hlinkClick r:id="rId7"/>
              </a:rPr>
              <a:t>express</a:t>
            </a:r>
            <a:endParaRPr lang="en-US" sz="2800" dirty="0"/>
          </a:p>
          <a:p>
            <a:r>
              <a:rPr lang="en-US" sz="2800" dirty="0"/>
              <a:t>2708 </a:t>
            </a:r>
            <a:r>
              <a:rPr lang="en-US" sz="2800" dirty="0">
                <a:hlinkClick r:id="rId8"/>
              </a:rPr>
              <a:t>optimist</a:t>
            </a:r>
            <a:endParaRPr lang="en-US" sz="2800" dirty="0"/>
          </a:p>
          <a:p>
            <a:r>
              <a:rPr lang="en-US" sz="2800" dirty="0"/>
              <a:t>2634 </a:t>
            </a:r>
            <a:r>
              <a:rPr lang="en-US" sz="2800" dirty="0">
                <a:hlinkClick r:id="rId9"/>
              </a:rPr>
              <a:t>coffee-script</a:t>
            </a:r>
            <a:endParaRPr lang="en-US" sz="2800" dirty="0"/>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sz="quarter" idx="10"/>
          </p:nvPr>
        </p:nvSpPr>
        <p:spPr/>
        <p:txBody>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sz="quarter" idx="10"/>
          </p:nvPr>
        </p:nvSpPr>
        <p:spPr/>
        <p:txBody>
          <a:bodyPr/>
          <a:lstStyle/>
          <a:p>
            <a:pPr marL="0" indent="0">
              <a:buNone/>
            </a:pPr>
            <a:r>
              <a:rPr lang="en-US" dirty="0" err="1"/>
              <a:t>Async</a:t>
            </a:r>
            <a:r>
              <a:rPr lang="en-US" dirty="0"/>
              <a:t> is a utility module which provides straight-forward, powerful functions for working with asynchronous JavaScript.</a:t>
            </a:r>
          </a:p>
          <a:p>
            <a:pPr marL="0" lvl="0" indent="0">
              <a:buNone/>
            </a:pPr>
            <a:r>
              <a:rPr lang="en-US" altLang="en-US" sz="800" dirty="0" err="1" smtClean="0">
                <a:solidFill>
                  <a:srgbClr val="000000"/>
                </a:solidFill>
                <a:latin typeface="Consolas" panose="020B0609020204030204" pitchFamily="49" charset="0"/>
                <a:cs typeface="Consolas" panose="020B0609020204030204" pitchFamily="49" charset="0"/>
              </a:rPr>
              <a:t>async.map</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'file1'</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'file2'</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'file3'</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err="1">
                <a:solidFill>
                  <a:srgbClr val="000000"/>
                </a:solidFill>
                <a:latin typeface="Consolas" panose="020B0609020204030204" pitchFamily="49" charset="0"/>
                <a:cs typeface="Consolas" panose="020B0609020204030204" pitchFamily="49" charset="0"/>
              </a:rPr>
              <a:t>fs.stat</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(err, results)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80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a:t>
            </a:r>
          </a:p>
          <a:p>
            <a:pPr marL="0" lvl="0" indent="0">
              <a:buNone/>
            </a:pPr>
            <a:r>
              <a:rPr lang="en-US" altLang="en-US" sz="800" dirty="0" err="1">
                <a:solidFill>
                  <a:srgbClr val="000000"/>
                </a:solidFill>
                <a:latin typeface="Consolas" panose="020B0609020204030204" pitchFamily="49" charset="0"/>
                <a:cs typeface="Consolas" panose="020B0609020204030204" pitchFamily="49" charset="0"/>
              </a:rPr>
              <a:t>async.filter</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'file1'</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'file2'</a:t>
            </a:r>
            <a:r>
              <a:rPr lang="en-US" altLang="en-US" sz="800" dirty="0">
                <a:solidFill>
                  <a:srgbClr val="000000"/>
                </a:solidFill>
                <a:latin typeface="Consolas" panose="020B0609020204030204" pitchFamily="49" charset="0"/>
                <a:cs typeface="Consolas" panose="020B0609020204030204" pitchFamily="49" charset="0"/>
              </a:rPr>
              <a:t>,</a:t>
            </a:r>
            <a:r>
              <a:rPr lang="en-US" altLang="en-US" sz="800" dirty="0">
                <a:solidFill>
                  <a:srgbClr val="A31515"/>
                </a:solidFill>
                <a:latin typeface="Consolas" panose="020B0609020204030204" pitchFamily="49" charset="0"/>
                <a:cs typeface="Consolas" panose="020B0609020204030204" pitchFamily="49" charset="0"/>
              </a:rPr>
              <a:t>'file3'</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err="1">
                <a:solidFill>
                  <a:srgbClr val="000000"/>
                </a:solidFill>
                <a:latin typeface="Consolas" panose="020B0609020204030204" pitchFamily="49" charset="0"/>
                <a:cs typeface="Consolas" panose="020B0609020204030204" pitchFamily="49" charset="0"/>
              </a:rPr>
              <a:t>fs.exists</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(results) {     </a:t>
            </a:r>
          </a:p>
          <a:p>
            <a:pPr marL="0" lvl="0" indent="0">
              <a:buNone/>
            </a:pPr>
            <a:r>
              <a:rPr lang="en-US" altLang="en-US" sz="8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80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800" dirty="0" err="1" smtClean="0">
                <a:solidFill>
                  <a:srgbClr val="000000"/>
                </a:solidFill>
                <a:latin typeface="Consolas" panose="020B0609020204030204" pitchFamily="49" charset="0"/>
                <a:cs typeface="Consolas" panose="020B0609020204030204" pitchFamily="49" charset="0"/>
              </a:rPr>
              <a:t>async.parallel</a:t>
            </a:r>
            <a:r>
              <a:rPr lang="en-US" altLang="en-US" sz="8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800" dirty="0" smtClean="0">
                <a:solidFill>
                  <a:srgbClr val="000000"/>
                </a:solidFill>
                <a:latin typeface="Consolas" panose="020B0609020204030204" pitchFamily="49" charset="0"/>
                <a:cs typeface="Consolas" panose="020B0609020204030204" pitchFamily="49" charset="0"/>
              </a:rPr>
              <a:t> </a:t>
            </a: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 {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 {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callback);</a:t>
            </a:r>
          </a:p>
          <a:p>
            <a:pPr marL="0" lvl="0" indent="0">
              <a:buNone/>
            </a:pPr>
            <a:r>
              <a:rPr lang="en-US" altLang="en-US" sz="800" dirty="0" err="1">
                <a:solidFill>
                  <a:srgbClr val="000000"/>
                </a:solidFill>
                <a:latin typeface="Consolas" panose="020B0609020204030204" pitchFamily="49" charset="0"/>
                <a:cs typeface="Consolas" panose="020B0609020204030204" pitchFamily="49" charset="0"/>
              </a:rPr>
              <a:t>async.series</a:t>
            </a:r>
            <a:r>
              <a:rPr lang="en-US" altLang="en-US" sz="800" dirty="0">
                <a:solidFill>
                  <a:srgbClr val="000000"/>
                </a:solidFill>
                <a:latin typeface="Consolas" panose="020B0609020204030204" pitchFamily="49" charset="0"/>
                <a:cs typeface="Consolas" panose="020B0609020204030204" pitchFamily="49" charset="0"/>
              </a:rPr>
              <a:t>([</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 {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     </a:t>
            </a:r>
            <a:r>
              <a:rPr lang="en-US" altLang="en-US" sz="800" dirty="0">
                <a:solidFill>
                  <a:srgbClr val="0000FF"/>
                </a:solidFill>
                <a:latin typeface="Consolas" panose="020B0609020204030204" pitchFamily="49" charset="0"/>
                <a:cs typeface="Consolas" panose="020B0609020204030204" pitchFamily="49" charset="0"/>
              </a:rPr>
              <a:t>function</a:t>
            </a:r>
            <a:r>
              <a:rPr lang="en-US" altLang="en-US" sz="800" dirty="0">
                <a:solidFill>
                  <a:srgbClr val="000000"/>
                </a:solidFill>
                <a:latin typeface="Consolas" panose="020B0609020204030204" pitchFamily="49" charset="0"/>
                <a:cs typeface="Consolas" panose="020B0609020204030204" pitchFamily="49" charset="0"/>
              </a:rPr>
              <a:t> () {  }</a:t>
            </a:r>
          </a:p>
          <a:p>
            <a:pPr marL="0" lvl="0" indent="0">
              <a:buNone/>
            </a:pPr>
            <a:r>
              <a:rPr lang="en-US" altLang="en-US" sz="800" dirty="0">
                <a:solidFill>
                  <a:srgbClr val="000000"/>
                </a:solidFill>
                <a:latin typeface="Consolas" panose="020B0609020204030204" pitchFamily="49" charset="0"/>
                <a:cs typeface="Consolas" panose="020B0609020204030204" pitchFamily="49" charset="0"/>
              </a:rPr>
              <a:t>]);</a:t>
            </a:r>
            <a:endParaRPr lang="en-US" altLang="en-US" sz="800" dirty="0">
              <a:latin typeface="Arial" panose="020B0604020202020204" pitchFamily="34" charset="0"/>
            </a:endParaRP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81174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sz="quarter" idx="10"/>
          </p:nvPr>
        </p:nvSpPr>
        <p:spPr/>
        <p:txBody>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224895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sz="quarter" idx="10"/>
          </p:nvPr>
        </p:nvSpPr>
        <p:spPr/>
        <p:txBody>
          <a:bodyPr/>
          <a:lstStyle/>
          <a:p>
            <a:pPr marL="342783" lvl="1" indent="-342783">
              <a:spcBef>
                <a:spcPts val="1400"/>
              </a:spcBef>
              <a:spcAft>
                <a:spcPts val="0"/>
              </a:spcAft>
              <a:buFont typeface="Arial" pitchFamily="34" charset="0"/>
              <a:buChar char="•"/>
            </a:pPr>
            <a:r>
              <a:rPr lang="en-US" sz="3200" dirty="0">
                <a:hlinkClick r:id="rId2"/>
              </a:rPr>
              <a:t>https://blog.jcoglan.com/2013/03/30/callbacks-are-imperative-promises-are-functional-nodes-biggest-missed-opportunity/</a:t>
            </a:r>
            <a:endParaRPr lang="en-US" sz="3200" dirty="0"/>
          </a:p>
          <a:p>
            <a:r>
              <a:rPr lang="en-US" dirty="0">
                <a:hlinkClick r:id="rId3"/>
              </a:rPr>
              <a:t>http://code.tutsplus.com/tutorials/using-nodes-event-module--net-35941</a:t>
            </a:r>
            <a:endParaRPr lang="en-US" dirty="0"/>
          </a:p>
          <a:p>
            <a:r>
              <a:rPr lang="en-US" dirty="0">
                <a:hlinkClick r:id="rId4"/>
              </a:rPr>
              <a:t>http://spin.atomicobject.com/2012/03/14/nodejs-and-asynchronous-programming-with-promises</a:t>
            </a:r>
            <a:r>
              <a:rPr lang="en-US" dirty="0" smtClean="0">
                <a:hlinkClick r:id="rId4"/>
              </a:rPr>
              <a:t>/</a:t>
            </a:r>
            <a:endParaRPr lang="en-US" dirty="0" smtClean="0"/>
          </a:p>
          <a:p>
            <a:r>
              <a:rPr lang="en-US" dirty="0" err="1" smtClean="0"/>
              <a:t>Github</a:t>
            </a:r>
            <a:r>
              <a:rPr lang="en-US" dirty="0"/>
              <a:t> repo: </a:t>
            </a:r>
            <a:r>
              <a:rPr lang="en-US" dirty="0">
                <a:hlinkClick r:id="rId5"/>
              </a:rPr>
              <a:t>https://</a:t>
            </a:r>
            <a:r>
              <a:rPr lang="en-US" dirty="0" smtClean="0">
                <a:hlinkClick r:id="rId5"/>
              </a:rPr>
              <a:t>github.com/sayar/NodeMVA</a:t>
            </a:r>
            <a:endParaRPr lang="en-US" dirty="0" smtClean="0"/>
          </a:p>
          <a:p>
            <a:endParaRPr lang="en-US" dirty="0"/>
          </a:p>
          <a:p>
            <a:endParaRPr lang="en-US" dirty="0"/>
          </a:p>
        </p:txBody>
      </p:sp>
    </p:spTree>
    <p:extLst>
      <p:ext uri="{BB962C8B-B14F-4D97-AF65-F5344CB8AC3E}">
        <p14:creationId xmlns:p14="http://schemas.microsoft.com/office/powerpoint/2010/main" val="1783171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a:t>
            </a:r>
          </a:p>
          <a:p>
            <a:pPr lvl="1"/>
            <a:r>
              <a:rPr lang="en-US" dirty="0" smtClean="0"/>
              <a:t>Web Designers</a:t>
            </a:r>
          </a:p>
          <a:p>
            <a:pPr lvl="1"/>
            <a:r>
              <a:rPr lang="en-US" dirty="0" smtClean="0"/>
              <a:t>Developers with experience using other service side languages such as PHP, ASP.NET, Python, Ruby etc. </a:t>
            </a:r>
          </a:p>
          <a:p>
            <a:r>
              <a:rPr lang="en-US" dirty="0" smtClean="0"/>
              <a:t>Suggested Prerequisites/Supporting Material</a:t>
            </a:r>
          </a:p>
          <a:p>
            <a:pPr lvl="1"/>
            <a:r>
              <a:rPr lang="en-US" dirty="0" smtClean="0"/>
              <a:t>Software: </a:t>
            </a:r>
            <a:r>
              <a:rPr lang="en-US" dirty="0" smtClean="0">
                <a:hlinkClick r:id="rId3"/>
              </a:rPr>
              <a:t>aka.ms/node-101</a:t>
            </a:r>
            <a:endParaRPr lang="en-US" dirty="0" smtClean="0"/>
          </a:p>
          <a:p>
            <a:pPr lvl="1"/>
            <a:r>
              <a:rPr lang="en-US" dirty="0" smtClean="0"/>
              <a:t>Books: </a:t>
            </a:r>
            <a:r>
              <a:rPr lang="en-US" dirty="0" smtClean="0">
                <a:hlinkClick r:id="rId4"/>
              </a:rPr>
              <a:t>Mastering Node</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smtClean="0"/>
              <a:t>BldAppsnodejs</a:t>
            </a:r>
            <a:r>
              <a:rPr lang="en-US" dirty="0" smtClean="0"/>
              <a:t> (Expires </a:t>
            </a:r>
            <a:r>
              <a:rPr lang="en-US" dirty="0"/>
              <a:t>11/14/2014</a:t>
            </a:r>
            <a:r>
              <a:rPr lang="en-US" dirty="0" smtClean="0"/>
              <a:t>)</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Node.js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About Node</a:t>
            </a:r>
          </a:p>
          <a:p>
            <a:r>
              <a:rPr lang="en-GB" dirty="0" smtClean="0"/>
              <a:t>Setting up your environment</a:t>
            </a:r>
          </a:p>
          <a:p>
            <a:r>
              <a:rPr lang="en-GB" dirty="0" smtClean="0"/>
              <a:t>First Node application</a:t>
            </a:r>
          </a:p>
          <a:p>
            <a:r>
              <a:rPr lang="en-GB" dirty="0" smtClean="0"/>
              <a:t>Node Package Manager (NPM)</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MVA </a:t>
            </a:r>
            <a:r>
              <a:rPr lang="en-US" dirty="0" err="1" smtClean="0"/>
              <a:t>Github</a:t>
            </a:r>
            <a:r>
              <a:rPr lang="en-US" dirty="0" smtClean="0"/>
              <a:t> Repo</a:t>
            </a:r>
            <a:endParaRPr lang="en-US" dirty="0"/>
          </a:p>
        </p:txBody>
      </p:sp>
      <p:sp>
        <p:nvSpPr>
          <p:cNvPr id="3" name="Content Placeholder 2"/>
          <p:cNvSpPr>
            <a:spLocks noGrp="1"/>
          </p:cNvSpPr>
          <p:nvPr>
            <p:ph sz="quarter" idx="10"/>
          </p:nvPr>
        </p:nvSpPr>
        <p:spPr/>
        <p:txBody>
          <a:bodyPr/>
          <a:lstStyle/>
          <a:p>
            <a:pPr marL="0" indent="0">
              <a:buNone/>
            </a:pPr>
            <a:r>
              <a:rPr lang="en-US" dirty="0" smtClean="0"/>
              <a:t>https://</a:t>
            </a:r>
            <a:r>
              <a:rPr lang="en-US" dirty="0"/>
              <a:t>github.com/sayar/NodeMVA</a:t>
            </a:r>
          </a:p>
        </p:txBody>
      </p:sp>
    </p:spTree>
    <p:extLst>
      <p:ext uri="{BB962C8B-B14F-4D97-AF65-F5344CB8AC3E}">
        <p14:creationId xmlns:p14="http://schemas.microsoft.com/office/powerpoint/2010/main" val="25904540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3332</TotalTime>
  <Words>1179</Words>
  <Application>Microsoft Office PowerPoint</Application>
  <PresentationFormat>Widescreen</PresentationFormat>
  <Paragraphs>265</Paragraphs>
  <Slides>47</Slides>
  <Notes>11</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Consolas</vt:lpstr>
      <vt:lpstr>Courier New</vt:lpstr>
      <vt:lpstr>Segoe</vt:lpstr>
      <vt:lpstr>Segoe UI</vt:lpstr>
      <vt:lpstr>Segoe UI Light</vt:lpstr>
      <vt:lpstr>1_Office Theme</vt:lpstr>
      <vt:lpstr>Building Apps with Node.js</vt:lpstr>
      <vt:lpstr>Meet Stacey Mulcahy | ‏@bitchwhocodes </vt:lpstr>
      <vt:lpstr>Meet Rami Sayar | @ramisayar</vt:lpstr>
      <vt:lpstr>Course Topics</vt:lpstr>
      <vt:lpstr>Setting Expectations</vt:lpstr>
      <vt:lpstr>     Join the MVA Community!</vt:lpstr>
      <vt:lpstr>PowerPoint Presentation</vt:lpstr>
      <vt:lpstr>Module Overview</vt:lpstr>
      <vt:lpstr>Node MVA Github Repo</vt:lpstr>
      <vt:lpstr>PowerPoint Presentation</vt:lpstr>
      <vt:lpstr>What is Node? </vt:lpstr>
      <vt:lpstr>About Node</vt:lpstr>
      <vt:lpstr>When to use Node</vt:lpstr>
      <vt:lpstr>Node in the Wild</vt:lpstr>
      <vt:lpstr>The Node Community</vt:lpstr>
      <vt:lpstr>PowerPoint Presentation</vt:lpstr>
      <vt:lpstr>Installing Node on Windows</vt:lpstr>
      <vt:lpstr>Path Variable</vt:lpstr>
      <vt:lpstr>PowerPoint Presentation</vt:lpstr>
      <vt:lpstr>Hello World Application</vt:lpstr>
      <vt:lpstr>Starting a Node Project in Visual Studio</vt:lpstr>
      <vt:lpstr>Starting a Node Project in Visual Studio</vt:lpstr>
      <vt:lpstr>Starting a Node Project in Visual Studio</vt:lpstr>
      <vt:lpstr>Starting a Node Project in Visual Studio</vt:lpstr>
      <vt:lpstr>Basic HTTP Server</vt:lpstr>
      <vt:lpstr>Event Driven Programming</vt:lpstr>
      <vt:lpstr>Node Event Loop</vt:lpstr>
      <vt:lpstr>Blocking I/O</vt:lpstr>
      <vt:lpstr>Non Blocking I/O</vt:lpstr>
      <vt:lpstr>Callback Style Programming</vt:lpstr>
      <vt:lpstr>Callback Insanity</vt:lpstr>
      <vt:lpstr>Promises </vt:lpstr>
      <vt:lpstr>Q Library </vt:lpstr>
      <vt:lpstr>Basic TCP Demo</vt:lpstr>
      <vt:lpstr>Event Emitters</vt:lpstr>
      <vt:lpstr>Streams</vt:lpstr>
      <vt:lpstr>Modules and Exports</vt:lpstr>
      <vt:lpstr>Require() Module Loading System</vt:lpstr>
      <vt:lpstr>PowerPoint Presentation</vt:lpstr>
      <vt:lpstr>What is NPM? </vt:lpstr>
      <vt:lpstr>What is a package.json?</vt:lpstr>
      <vt:lpstr>Popular NPM Modules</vt:lpstr>
      <vt:lpstr>How does it work? </vt:lpstr>
      <vt:lpstr>Async Module</vt:lpstr>
      <vt:lpstr>Request Module</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80</cp:revision>
  <dcterms:created xsi:type="dcterms:W3CDTF">2013-02-15T23:12:42Z</dcterms:created>
  <dcterms:modified xsi:type="dcterms:W3CDTF">2014-10-15T00:40:05Z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