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1"/>
  </p:notesMasterIdLst>
  <p:handoutMasterIdLst>
    <p:handoutMasterId r:id="rId52"/>
  </p:handoutMasterIdLst>
  <p:sldIdLst>
    <p:sldId id="283" r:id="rId5"/>
    <p:sldId id="284" r:id="rId6"/>
    <p:sldId id="285" r:id="rId7"/>
    <p:sldId id="286" r:id="rId8"/>
    <p:sldId id="275" r:id="rId9"/>
    <p:sldId id="276" r:id="rId10"/>
    <p:sldId id="277" r:id="rId11"/>
    <p:sldId id="278" r:id="rId12"/>
    <p:sldId id="329" r:id="rId13"/>
    <p:sldId id="288" r:id="rId14"/>
    <p:sldId id="297" r:id="rId15"/>
    <p:sldId id="296" r:id="rId16"/>
    <p:sldId id="298" r:id="rId17"/>
    <p:sldId id="299" r:id="rId18"/>
    <p:sldId id="300" r:id="rId19"/>
    <p:sldId id="289" r:id="rId20"/>
    <p:sldId id="301" r:id="rId21"/>
    <p:sldId id="320" r:id="rId22"/>
    <p:sldId id="330" r:id="rId23"/>
    <p:sldId id="333" r:id="rId24"/>
    <p:sldId id="290" r:id="rId25"/>
    <p:sldId id="292" r:id="rId26"/>
    <p:sldId id="293" r:id="rId27"/>
    <p:sldId id="303" r:id="rId28"/>
    <p:sldId id="304" r:id="rId29"/>
    <p:sldId id="305" r:id="rId30"/>
    <p:sldId id="306" r:id="rId31"/>
    <p:sldId id="309" r:id="rId32"/>
    <p:sldId id="308" r:id="rId33"/>
    <p:sldId id="307" r:id="rId34"/>
    <p:sldId id="310" r:id="rId35"/>
    <p:sldId id="326" r:id="rId36"/>
    <p:sldId id="327" r:id="rId37"/>
    <p:sldId id="328" r:id="rId38"/>
    <p:sldId id="312" r:id="rId39"/>
    <p:sldId id="313" r:id="rId40"/>
    <p:sldId id="291" r:id="rId41"/>
    <p:sldId id="314" r:id="rId42"/>
    <p:sldId id="317" r:id="rId43"/>
    <p:sldId id="315" r:id="rId44"/>
    <p:sldId id="316" r:id="rId45"/>
    <p:sldId id="318" r:id="rId46"/>
    <p:sldId id="331" r:id="rId47"/>
    <p:sldId id="332" r:id="rId48"/>
    <p:sldId id="311" r:id="rId49"/>
    <p:sldId id="269"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i" initials="R" lastIdx="1" clrIdx="0">
    <p:extLst>
      <p:ext uri="{19B8F6BF-5375-455C-9EA6-DF929625EA0E}">
        <p15:presenceInfo xmlns:p15="http://schemas.microsoft.com/office/powerpoint/2012/main" userId="Rami" providerId="None"/>
      </p:ext>
    </p:extLst>
  </p:cmAuthor>
  <p:cmAuthor id="2" name="Rami Sayar" initials="RS" lastIdx="3" clrIdx="1">
    <p:extLst>
      <p:ext uri="{19B8F6BF-5375-455C-9EA6-DF929625EA0E}">
        <p15:presenceInfo xmlns:p15="http://schemas.microsoft.com/office/powerpoint/2012/main" userId="S-1-5-21-124525095-708259637-1543119021-13535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103" d="100"/>
          <a:sy n="103" d="100"/>
        </p:scale>
        <p:origin x="126" y="40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5-07-28T14:18:28.218" idx="2">
    <p:pos x="5501" y="3233"/>
    <p:text>Update</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7/28/2015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7/28/2015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91587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10781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94083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4115440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911316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831135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1475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59283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trongloop.com/node-js/infographic/"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joyent/node/wiki/Installation" TargetMode="External"/><Relationship Id="rId2" Type="http://schemas.openxmlformats.org/officeDocument/2006/relationships/hyperlink" Target="http://nodejs.org/"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watch?v=W9pg2FHeoq8"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en.wikipedia.org/wiki/Event-driven_programming"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hyperlink" Target="http://code.tutsplus.com/tutorials/using-nodes-event-module--net-35941" TargetMode="Externa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8" Type="http://schemas.openxmlformats.org/officeDocument/2006/relationships/hyperlink" Target="https://www.npmjs.org/package/optimist" TargetMode="External"/><Relationship Id="rId3" Type="http://schemas.openxmlformats.org/officeDocument/2006/relationships/hyperlink" Target="https://www.npmjs.org/package/async" TargetMode="External"/><Relationship Id="rId7" Type="http://schemas.openxmlformats.org/officeDocument/2006/relationships/hyperlink" Target="https://www.npmjs.org/package/express" TargetMode="External"/><Relationship Id="rId2" Type="http://schemas.openxmlformats.org/officeDocument/2006/relationships/hyperlink" Target="https://www.npmjs.org/package/underscore" TargetMode="External"/><Relationship Id="rId1" Type="http://schemas.openxmlformats.org/officeDocument/2006/relationships/slideLayout" Target="../slideLayouts/slideLayout4.xml"/><Relationship Id="rId6" Type="http://schemas.openxmlformats.org/officeDocument/2006/relationships/hyperlink" Target="https://www.npmjs.org/package/commander" TargetMode="External"/><Relationship Id="rId5" Type="http://schemas.openxmlformats.org/officeDocument/2006/relationships/hyperlink" Target="https://www.npmjs.org/package/lodash" TargetMode="External"/><Relationship Id="rId4" Type="http://schemas.openxmlformats.org/officeDocument/2006/relationships/hyperlink" Target="https://www.npmjs.org/package/request" TargetMode="External"/><Relationship Id="rId9" Type="http://schemas.openxmlformats.org/officeDocument/2006/relationships/hyperlink" Target="https://www.npmjs.org/package/coffee-script"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code.tutsplus.com/tutorials/using-nodes-event-module--net-35941" TargetMode="External"/><Relationship Id="rId2" Type="http://schemas.openxmlformats.org/officeDocument/2006/relationships/hyperlink" Target="https://blog.jcoglan.com/2013/03/30/callbacks-are-imperative-promises-are-functional-nodes-biggest-missed-opportunity/" TargetMode="External"/><Relationship Id="rId1" Type="http://schemas.openxmlformats.org/officeDocument/2006/relationships/slideLayout" Target="../slideLayouts/slideLayout4.xml"/><Relationship Id="rId5" Type="http://schemas.openxmlformats.org/officeDocument/2006/relationships/hyperlink" Target="https://github.com/sayar/NodeMVA" TargetMode="External"/><Relationship Id="rId4" Type="http://schemas.openxmlformats.org/officeDocument/2006/relationships/hyperlink" Target="http://spin.atomicobject.com/2012/03/14/nodejs-and-asynchronous-programming-with-promises/"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aka.ms/node-101"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https://github.com/visionmedia/masteringnod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aka.ms/MVA-Voucher" TargetMode="Externa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github.com/sayar/NodeMVA"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
        <p:nvSpPr>
          <p:cNvPr id="2" name="Title 1"/>
          <p:cNvSpPr>
            <a:spLocks noGrp="1"/>
          </p:cNvSpPr>
          <p:nvPr>
            <p:ph type="ctrTitle"/>
          </p:nvPr>
        </p:nvSpPr>
        <p:spPr>
          <a:solidFill>
            <a:srgbClr val="007233"/>
          </a:solidFill>
        </p:spPr>
        <p:txBody>
          <a:bodyPr/>
          <a:lstStyle/>
          <a:p>
            <a:r>
              <a:rPr lang="en-US" sz="4000" b="1" dirty="0"/>
              <a:t>Using Node.js with Visual Studio Code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725" y="5140559"/>
            <a:ext cx="1587933" cy="1587933"/>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23385" t="-1135" r="4072" b="1135"/>
          <a:stretch/>
        </p:blipFill>
        <p:spPr>
          <a:xfrm>
            <a:off x="5504620" y="5150257"/>
            <a:ext cx="1596530" cy="1579885"/>
          </a:xfrm>
          <a:prstGeom prst="rect">
            <a:avLst/>
          </a:prstGeom>
        </p:spPr>
      </p:pic>
    </p:spTree>
    <p:extLst>
      <p:ext uri="{BB962C8B-B14F-4D97-AF65-F5344CB8AC3E}">
        <p14:creationId xmlns:p14="http://schemas.microsoft.com/office/powerpoint/2010/main" val="14923730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About Node</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36401892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Node? </a:t>
            </a:r>
            <a:endParaRPr lang="en-US" dirty="0"/>
          </a:p>
        </p:txBody>
      </p:sp>
      <p:sp>
        <p:nvSpPr>
          <p:cNvPr id="3" name="Content Placeholder 2"/>
          <p:cNvSpPr>
            <a:spLocks noGrp="1"/>
          </p:cNvSpPr>
          <p:nvPr>
            <p:ph sz="quarter" idx="10"/>
          </p:nvPr>
        </p:nvSpPr>
        <p:spPr/>
        <p:txBody>
          <a:bodyPr/>
          <a:lstStyle/>
          <a:p>
            <a:r>
              <a:rPr lang="en-US" dirty="0" smtClean="0"/>
              <a:t>Node.js </a:t>
            </a:r>
            <a:r>
              <a:rPr lang="en-US" dirty="0"/>
              <a:t>is a runtime environment and library for running JavaScript applications outside the browser. </a:t>
            </a:r>
          </a:p>
          <a:p>
            <a:r>
              <a:rPr lang="en-US" dirty="0"/>
              <a:t>Node.js is mostly used to run real-time server applications and shines through its performance using non-blocking I/O and asynchronous events.</a:t>
            </a:r>
          </a:p>
          <a:p>
            <a:pPr marL="0" indent="0">
              <a:buNone/>
            </a:pPr>
            <a:endParaRPr lang="en-US" dirty="0"/>
          </a:p>
        </p:txBody>
      </p:sp>
    </p:spTree>
    <p:extLst>
      <p:ext uri="{BB962C8B-B14F-4D97-AF65-F5344CB8AC3E}">
        <p14:creationId xmlns:p14="http://schemas.microsoft.com/office/powerpoint/2010/main" val="23051751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Node</a:t>
            </a:r>
            <a:endParaRPr lang="en-US" dirty="0"/>
          </a:p>
        </p:txBody>
      </p:sp>
      <p:sp>
        <p:nvSpPr>
          <p:cNvPr id="3" name="Content Placeholder 2"/>
          <p:cNvSpPr>
            <a:spLocks noGrp="1"/>
          </p:cNvSpPr>
          <p:nvPr>
            <p:ph sz="quarter" idx="10"/>
          </p:nvPr>
        </p:nvSpPr>
        <p:spPr/>
        <p:txBody>
          <a:bodyPr/>
          <a:lstStyle/>
          <a:p>
            <a:r>
              <a:rPr lang="en-US" dirty="0" smtClean="0"/>
              <a:t>Leverage skills with JavaScript now on the server side</a:t>
            </a:r>
          </a:p>
          <a:p>
            <a:r>
              <a:rPr lang="en-US" dirty="0" smtClean="0"/>
              <a:t>Unified development environment/language</a:t>
            </a:r>
          </a:p>
          <a:p>
            <a:r>
              <a:rPr lang="en-US" dirty="0" smtClean="0"/>
              <a:t>High Performance JavaScript Engines – V8</a:t>
            </a:r>
          </a:p>
          <a:p>
            <a:r>
              <a:rPr lang="en-US" dirty="0" smtClean="0"/>
              <a:t>Open source, created in 2009 by Ryan Dahl</a:t>
            </a:r>
          </a:p>
          <a:p>
            <a:r>
              <a:rPr lang="en-US" dirty="0" smtClean="0"/>
              <a:t>Windows, Linux, Mac OSX</a:t>
            </a:r>
          </a:p>
          <a:p>
            <a:r>
              <a:rPr lang="en-US" dirty="0" smtClean="0"/>
              <a:t>Still in “beta” phase</a:t>
            </a:r>
          </a:p>
        </p:txBody>
      </p:sp>
    </p:spTree>
    <p:extLst>
      <p:ext uri="{BB962C8B-B14F-4D97-AF65-F5344CB8AC3E}">
        <p14:creationId xmlns:p14="http://schemas.microsoft.com/office/powerpoint/2010/main" val="25825083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Node</a:t>
            </a:r>
            <a:endParaRPr lang="en-US" dirty="0"/>
          </a:p>
        </p:txBody>
      </p:sp>
      <p:sp>
        <p:nvSpPr>
          <p:cNvPr id="3" name="Content Placeholder 2"/>
          <p:cNvSpPr>
            <a:spLocks noGrp="1"/>
          </p:cNvSpPr>
          <p:nvPr>
            <p:ph sz="quarter" idx="10"/>
          </p:nvPr>
        </p:nvSpPr>
        <p:spPr/>
        <p:txBody>
          <a:bodyPr/>
          <a:lstStyle/>
          <a:p>
            <a:r>
              <a:rPr lang="en-US" dirty="0"/>
              <a:t>Node is great for streaming or event-based real-time applications like:</a:t>
            </a:r>
          </a:p>
          <a:p>
            <a:pPr lvl="1"/>
            <a:r>
              <a:rPr lang="en-US" dirty="0"/>
              <a:t>Chat Applications</a:t>
            </a:r>
          </a:p>
          <a:p>
            <a:pPr lvl="1"/>
            <a:r>
              <a:rPr lang="en-US" dirty="0" smtClean="0"/>
              <a:t>Real time applications and collaborative environments</a:t>
            </a:r>
            <a:endParaRPr lang="en-US" dirty="0"/>
          </a:p>
          <a:p>
            <a:pPr lvl="1"/>
            <a:r>
              <a:rPr lang="en-US" dirty="0"/>
              <a:t>Game Servers</a:t>
            </a:r>
          </a:p>
          <a:p>
            <a:pPr lvl="1"/>
            <a:r>
              <a:rPr lang="en-US" dirty="0"/>
              <a:t>Ad Servers</a:t>
            </a:r>
          </a:p>
          <a:p>
            <a:pPr lvl="1"/>
            <a:r>
              <a:rPr lang="en-US" dirty="0"/>
              <a:t>Streaming Servers</a:t>
            </a:r>
          </a:p>
          <a:p>
            <a:r>
              <a:rPr lang="en-US" dirty="0" smtClean="0"/>
              <a:t>Node </a:t>
            </a:r>
            <a:r>
              <a:rPr lang="en-US" dirty="0"/>
              <a:t>is great for when you need high levels of concurrency but little dedicated CPU time.</a:t>
            </a:r>
          </a:p>
          <a:p>
            <a:r>
              <a:rPr lang="en-US" dirty="0"/>
              <a:t>Great for writing JavaScript code everywhere!</a:t>
            </a:r>
          </a:p>
          <a:p>
            <a:endParaRPr lang="en-US" dirty="0"/>
          </a:p>
        </p:txBody>
      </p:sp>
    </p:spTree>
    <p:extLst>
      <p:ext uri="{BB962C8B-B14F-4D97-AF65-F5344CB8AC3E}">
        <p14:creationId xmlns:p14="http://schemas.microsoft.com/office/powerpoint/2010/main" val="189757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in the Wild</a:t>
            </a:r>
            <a:endParaRPr lang="en-US" dirty="0"/>
          </a:p>
        </p:txBody>
      </p:sp>
      <p:sp>
        <p:nvSpPr>
          <p:cNvPr id="3" name="Content Placeholder 2"/>
          <p:cNvSpPr>
            <a:spLocks noGrp="1"/>
          </p:cNvSpPr>
          <p:nvPr>
            <p:ph sz="quarter" idx="10"/>
          </p:nvPr>
        </p:nvSpPr>
        <p:spPr/>
        <p:txBody>
          <a:bodyPr/>
          <a:lstStyle/>
          <a:p>
            <a:r>
              <a:rPr lang="en-US" dirty="0"/>
              <a:t>Microsoft</a:t>
            </a:r>
          </a:p>
          <a:p>
            <a:r>
              <a:rPr lang="en-US" dirty="0"/>
              <a:t>Yahoo!</a:t>
            </a:r>
          </a:p>
          <a:p>
            <a:r>
              <a:rPr lang="en-US" dirty="0"/>
              <a:t>LinkedIn</a:t>
            </a:r>
          </a:p>
          <a:p>
            <a:r>
              <a:rPr lang="en-US" dirty="0"/>
              <a:t>eBay</a:t>
            </a:r>
          </a:p>
          <a:p>
            <a:r>
              <a:rPr lang="en-US" dirty="0"/>
              <a:t>Dow Jones</a:t>
            </a:r>
          </a:p>
          <a:p>
            <a:r>
              <a:rPr lang="en-US" dirty="0"/>
              <a:t>Cloud9</a:t>
            </a:r>
          </a:p>
          <a:p>
            <a:r>
              <a:rPr lang="en-US" dirty="0"/>
              <a:t>The New York Times, </a:t>
            </a:r>
            <a:r>
              <a:rPr lang="en-US" dirty="0" err="1"/>
              <a:t>etc</a:t>
            </a:r>
            <a:endParaRPr lang="en-US" dirty="0"/>
          </a:p>
        </p:txBody>
      </p:sp>
    </p:spTree>
    <p:extLst>
      <p:ext uri="{BB962C8B-B14F-4D97-AF65-F5344CB8AC3E}">
        <p14:creationId xmlns:p14="http://schemas.microsoft.com/office/powerpoint/2010/main" val="45034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Node Community</a:t>
            </a:r>
            <a:endParaRPr lang="en-US" dirty="0"/>
          </a:p>
        </p:txBody>
      </p:sp>
      <p:sp>
        <p:nvSpPr>
          <p:cNvPr id="3" name="Content Placeholder 2"/>
          <p:cNvSpPr>
            <a:spLocks noGrp="1"/>
          </p:cNvSpPr>
          <p:nvPr>
            <p:ph sz="quarter" idx="10"/>
          </p:nvPr>
        </p:nvSpPr>
        <p:spPr/>
        <p:txBody>
          <a:bodyPr/>
          <a:lstStyle/>
          <a:p>
            <a:pPr fontAlgn="base"/>
            <a:r>
              <a:rPr lang="en-US" dirty="0"/>
              <a:t>Five years after its debut, Node is the third most popular project on GitHub.</a:t>
            </a:r>
          </a:p>
          <a:p>
            <a:pPr fontAlgn="base"/>
            <a:r>
              <a:rPr lang="en-US" dirty="0"/>
              <a:t>Over 2 million downloads per month.</a:t>
            </a:r>
          </a:p>
          <a:p>
            <a:pPr fontAlgn="base"/>
            <a:r>
              <a:rPr lang="en-US" dirty="0"/>
              <a:t>Over 20 million downloads of v0.10x.</a:t>
            </a:r>
          </a:p>
          <a:p>
            <a:pPr fontAlgn="base"/>
            <a:r>
              <a:rPr lang="en-US" dirty="0"/>
              <a:t>Over 81,000 modules on </a:t>
            </a:r>
            <a:r>
              <a:rPr lang="en-US" dirty="0" err="1"/>
              <a:t>npm</a:t>
            </a:r>
            <a:r>
              <a:rPr lang="en-US" dirty="0"/>
              <a:t>.</a:t>
            </a:r>
          </a:p>
          <a:p>
            <a:pPr fontAlgn="base"/>
            <a:r>
              <a:rPr lang="en-US" dirty="0"/>
              <a:t>Over 475 </a:t>
            </a:r>
            <a:r>
              <a:rPr lang="en-US" dirty="0" err="1"/>
              <a:t>meetups</a:t>
            </a:r>
            <a:r>
              <a:rPr lang="en-US" dirty="0"/>
              <a:t> worldwide talking about Node</a:t>
            </a:r>
            <a:r>
              <a:rPr lang="en-US" dirty="0" smtClean="0"/>
              <a:t>.</a:t>
            </a:r>
          </a:p>
          <a:p>
            <a:pPr fontAlgn="base"/>
            <a:r>
              <a:rPr lang="en-US" dirty="0"/>
              <a:t>Reference: </a:t>
            </a:r>
            <a:r>
              <a:rPr lang="en-US" dirty="0">
                <a:hlinkClick r:id="rId2"/>
              </a:rPr>
              <a:t>http://strongloop.com/node-js/infographic/</a:t>
            </a:r>
            <a:endParaRPr lang="en-US" dirty="0"/>
          </a:p>
          <a:p>
            <a:pPr marL="0" indent="0" fontAlgn="base">
              <a:buNone/>
            </a:pPr>
            <a:endParaRPr lang="en-US" dirty="0"/>
          </a:p>
        </p:txBody>
      </p:sp>
    </p:spTree>
    <p:extLst>
      <p:ext uri="{BB962C8B-B14F-4D97-AF65-F5344CB8AC3E}">
        <p14:creationId xmlns:p14="http://schemas.microsoft.com/office/powerpoint/2010/main" val="11698828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Setting up your environment</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29255439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Node on Windows</a:t>
            </a:r>
            <a:endParaRPr lang="en-US" dirty="0"/>
          </a:p>
        </p:txBody>
      </p:sp>
      <p:sp>
        <p:nvSpPr>
          <p:cNvPr id="3" name="Content Placeholder 2"/>
          <p:cNvSpPr>
            <a:spLocks noGrp="1"/>
          </p:cNvSpPr>
          <p:nvPr>
            <p:ph sz="quarter" idx="10"/>
          </p:nvPr>
        </p:nvSpPr>
        <p:spPr/>
        <p:txBody>
          <a:bodyPr/>
          <a:lstStyle/>
          <a:p>
            <a:r>
              <a:rPr lang="en-US" dirty="0">
                <a:hlinkClick r:id="rId2"/>
              </a:rPr>
              <a:t>http://nodejs.org</a:t>
            </a:r>
            <a:r>
              <a:rPr lang="en-US" dirty="0" smtClean="0">
                <a:hlinkClick r:id="rId2"/>
              </a:rPr>
              <a:t>/</a:t>
            </a:r>
            <a:r>
              <a:rPr lang="en-US" dirty="0" smtClean="0"/>
              <a:t>  - pre-complied Node.js binaries to install</a:t>
            </a:r>
          </a:p>
          <a:p>
            <a:r>
              <a:rPr lang="en-US" dirty="0">
                <a:hlinkClick r:id="rId3"/>
              </a:rPr>
              <a:t>https://</a:t>
            </a:r>
            <a:r>
              <a:rPr lang="en-US" dirty="0" smtClean="0">
                <a:hlinkClick r:id="rId3"/>
              </a:rPr>
              <a:t>github.com/joyent/node/wiki/Installation</a:t>
            </a:r>
            <a:r>
              <a:rPr lang="en-US" dirty="0" smtClean="0"/>
              <a:t> - building it yourself</a:t>
            </a:r>
          </a:p>
          <a:p>
            <a:r>
              <a:rPr lang="en-US" dirty="0" smtClean="0"/>
              <a:t>Via </a:t>
            </a:r>
            <a:r>
              <a:rPr lang="en-US" dirty="0" err="1" smtClean="0"/>
              <a:t>Chocolatey</a:t>
            </a:r>
            <a:r>
              <a:rPr lang="en-US" dirty="0" smtClean="0"/>
              <a:t> – package manager for Windows:</a:t>
            </a: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choco</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install </a:t>
            </a:r>
            <a:r>
              <a:rPr lang="en-US" dirty="0" err="1">
                <a:latin typeface="Courier New" panose="02070309020205020404" pitchFamily="49" charset="0"/>
                <a:cs typeface="Courier New" panose="02070309020205020404" pitchFamily="49" charset="0"/>
              </a:rPr>
              <a:t>nodejs.install</a:t>
            </a:r>
            <a:endParaRPr lang="en-US" dirty="0">
              <a:latin typeface="Courier New" panose="02070309020205020404" pitchFamily="49" charset="0"/>
              <a:cs typeface="Courier New" panose="02070309020205020404" pitchFamily="49" charset="0"/>
            </a:endParaRPr>
          </a:p>
          <a:p>
            <a:endParaRPr lang="en-US" dirty="0" smtClean="0"/>
          </a:p>
          <a:p>
            <a:endParaRPr lang="en-US" dirty="0" smtClean="0"/>
          </a:p>
          <a:p>
            <a:endParaRPr lang="en-US" dirty="0" smtClean="0"/>
          </a:p>
        </p:txBody>
      </p:sp>
    </p:spTree>
    <p:extLst>
      <p:ext uri="{BB962C8B-B14F-4D97-AF65-F5344CB8AC3E}">
        <p14:creationId xmlns:p14="http://schemas.microsoft.com/office/powerpoint/2010/main" val="4946575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Variable</a:t>
            </a:r>
            <a:endParaRPr lang="en-US" dirty="0"/>
          </a:p>
        </p:txBody>
      </p:sp>
      <p:sp>
        <p:nvSpPr>
          <p:cNvPr id="3" name="Content Placeholder 2"/>
          <p:cNvSpPr>
            <a:spLocks noGrp="1"/>
          </p:cNvSpPr>
          <p:nvPr>
            <p:ph sz="quarter" idx="10"/>
          </p:nvPr>
        </p:nvSpPr>
        <p:spPr/>
        <p:txBody>
          <a:bodyPr/>
          <a:lstStyle/>
          <a:p>
            <a:r>
              <a:rPr lang="en-US" dirty="0" smtClean="0"/>
              <a:t>Double check </a:t>
            </a:r>
            <a:r>
              <a:rPr lang="en-US" dirty="0"/>
              <a:t>that the node executable has been added to </a:t>
            </a:r>
            <a:r>
              <a:rPr lang="en-US" dirty="0" smtClean="0"/>
              <a:t>your </a:t>
            </a:r>
            <a:r>
              <a:rPr lang="en-US" dirty="0"/>
              <a:t>PATH system environment variable. </a:t>
            </a:r>
            <a:endParaRPr lang="en-US" dirty="0" smtClean="0"/>
          </a:p>
          <a:p>
            <a:r>
              <a:rPr lang="en-US" u="sng" dirty="0">
                <a:hlinkClick r:id="rId2"/>
              </a:rPr>
              <a:t>https://</a:t>
            </a:r>
            <a:r>
              <a:rPr lang="en-US" u="sng" dirty="0" smtClean="0">
                <a:hlinkClick r:id="rId2"/>
              </a:rPr>
              <a:t>www.youtube.com/watch?v=W9pg2FHeoq8</a:t>
            </a:r>
            <a:r>
              <a:rPr lang="en-US" dirty="0"/>
              <a:t> </a:t>
            </a:r>
            <a:r>
              <a:rPr lang="en-US" dirty="0" smtClean="0"/>
              <a:t>To see how to change your environment variables on Windows 8 and Windows 8.1. </a:t>
            </a:r>
          </a:p>
          <a:p>
            <a:r>
              <a:rPr lang="en-US" dirty="0" smtClean="0"/>
              <a:t>You will want to make sure the following folder has been added to the PATH variable: </a:t>
            </a:r>
            <a:r>
              <a:rPr lang="en-US" sz="2400" dirty="0">
                <a:latin typeface="Courier New" panose="02070309020205020404" pitchFamily="49" charset="0"/>
                <a:cs typeface="Courier New" panose="02070309020205020404" pitchFamily="49" charset="0"/>
              </a:rPr>
              <a:t>C:\Program Files (x86)\</a:t>
            </a:r>
            <a:r>
              <a:rPr lang="en-US" sz="2400" dirty="0" err="1">
                <a:latin typeface="Courier New" panose="02070309020205020404" pitchFamily="49" charset="0"/>
                <a:cs typeface="Courier New" panose="02070309020205020404" pitchFamily="49" charset="0"/>
              </a:rPr>
              <a:t>nodejs</a:t>
            </a:r>
            <a:r>
              <a:rPr lang="en-US" sz="2400" dirty="0">
                <a:latin typeface="Courier New" panose="02070309020205020404" pitchFamily="49" charset="0"/>
                <a:cs typeface="Courier New" panose="02070309020205020404" pitchFamily="49" charset="0"/>
              </a:rPr>
              <a:t>\</a:t>
            </a:r>
          </a:p>
          <a:p>
            <a:endParaRPr lang="en-US" dirty="0" smtClean="0"/>
          </a:p>
          <a:p>
            <a:endParaRPr lang="en-US" dirty="0"/>
          </a:p>
        </p:txBody>
      </p:sp>
    </p:spTree>
    <p:extLst>
      <p:ext uri="{BB962C8B-B14F-4D97-AF65-F5344CB8AC3E}">
        <p14:creationId xmlns:p14="http://schemas.microsoft.com/office/powerpoint/2010/main" val="13421488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Node on Ubuntu</a:t>
            </a:r>
            <a:endParaRPr lang="en-US" dirty="0"/>
          </a:p>
        </p:txBody>
      </p:sp>
      <p:sp>
        <p:nvSpPr>
          <p:cNvPr id="3" name="Content Placeholder 2"/>
          <p:cNvSpPr>
            <a:spLocks noGrp="1"/>
          </p:cNvSpPr>
          <p:nvPr>
            <p:ph sz="quarter" idx="10"/>
          </p:nvPr>
        </p:nvSpPr>
        <p:spPr/>
        <p:txBody>
          <a:bodyPr/>
          <a:lstStyle/>
          <a:p>
            <a:r>
              <a:rPr lang="en-US" dirty="0" smtClean="0"/>
              <a:t>Easiest is to install via the terminal using the </a:t>
            </a:r>
            <a:r>
              <a:rPr lang="en-US" dirty="0" smtClean="0"/>
              <a:t>package </a:t>
            </a:r>
            <a:r>
              <a:rPr lang="en-US" dirty="0" smtClean="0"/>
              <a:t>manager. </a:t>
            </a:r>
          </a:p>
          <a:p>
            <a:r>
              <a:rPr lang="en-US" dirty="0" smtClean="0"/>
              <a:t>You also want to install compilers and build essential tools for packages that might need them. </a:t>
            </a:r>
            <a:endParaRPr lang="en-US" dirty="0" smtClean="0"/>
          </a:p>
          <a:p>
            <a:endParaRPr lang="en-US" dirty="0" smtClean="0"/>
          </a:p>
          <a:p>
            <a:pPr marL="0" indent="0">
              <a:buNone/>
            </a:pPr>
            <a:r>
              <a:rPr lang="en-US" dirty="0" err="1" smtClean="0">
                <a:latin typeface="Courier New" panose="02070309020205020404" pitchFamily="49" charset="0"/>
                <a:cs typeface="Courier New" panose="02070309020205020404" pitchFamily="49" charset="0"/>
              </a:rPr>
              <a:t>sudo</a:t>
            </a:r>
            <a:r>
              <a:rPr lang="en-US" dirty="0" smtClean="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apt-get install build-essential</a:t>
            </a:r>
          </a:p>
          <a:p>
            <a:pPr marL="0" indent="0">
              <a:buNone/>
            </a:pPr>
            <a:r>
              <a:rPr lang="en-US" dirty="0" err="1" smtClean="0">
                <a:latin typeface="Courier New" panose="02070309020205020404" pitchFamily="49" charset="0"/>
                <a:cs typeface="Courier New" panose="02070309020205020404" pitchFamily="49" charset="0"/>
              </a:rPr>
              <a:t>sudo</a:t>
            </a:r>
            <a:r>
              <a:rPr lang="en-US" dirty="0" smtClean="0">
                <a:latin typeface="Courier New" panose="02070309020205020404" pitchFamily="49" charset="0"/>
                <a:cs typeface="Courier New" panose="02070309020205020404" pitchFamily="49" charset="0"/>
              </a:rPr>
              <a:t> apt-get install </a:t>
            </a:r>
            <a:r>
              <a:rPr lang="en-US" dirty="0" err="1" smtClean="0">
                <a:latin typeface="Courier New" panose="02070309020205020404" pitchFamily="49" charset="0"/>
                <a:cs typeface="Courier New" panose="02070309020205020404" pitchFamily="49" charset="0"/>
              </a:rPr>
              <a:t>nodejs</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npm</a:t>
            </a:r>
            <a:endParaRPr lang="en-US" dirty="0" smtClean="0">
              <a:latin typeface="Courier New" panose="02070309020205020404" pitchFamily="49" charset="0"/>
              <a:cs typeface="Courier New" panose="02070309020205020404" pitchFamily="49" charset="0"/>
            </a:endParaRPr>
          </a:p>
          <a:p>
            <a:endParaRPr lang="en-US" dirty="0" smtClean="0"/>
          </a:p>
          <a:p>
            <a:endParaRPr lang="en-US" dirty="0" smtClean="0"/>
          </a:p>
        </p:txBody>
      </p:sp>
    </p:spTree>
    <p:extLst>
      <p:ext uri="{BB962C8B-B14F-4D97-AF65-F5344CB8AC3E}">
        <p14:creationId xmlns:p14="http://schemas.microsoft.com/office/powerpoint/2010/main" val="30467222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Stacey </a:t>
            </a:r>
            <a:r>
              <a:rPr lang="en-US" dirty="0" smtClean="0"/>
              <a:t>Mulcahy</a:t>
            </a:r>
            <a:endParaRPr lang="en-US" dirty="0"/>
          </a:p>
        </p:txBody>
      </p:sp>
      <p:sp>
        <p:nvSpPr>
          <p:cNvPr id="7" name="Content Placeholder 6"/>
          <p:cNvSpPr>
            <a:spLocks noGrp="1"/>
          </p:cNvSpPr>
          <p:nvPr>
            <p:ph idx="10"/>
          </p:nvPr>
        </p:nvSpPr>
        <p:spPr/>
        <p:txBody>
          <a:bodyPr/>
          <a:lstStyle/>
          <a:p>
            <a:r>
              <a:rPr lang="en-US" dirty="0" smtClean="0"/>
              <a:t>Technical Evangelist, Microsoft NYC</a:t>
            </a:r>
          </a:p>
          <a:p>
            <a:pPr lvl="1"/>
            <a:r>
              <a:rPr lang="en-US" dirty="0" smtClean="0"/>
              <a:t>Focuses on HTML/JS, </a:t>
            </a:r>
            <a:r>
              <a:rPr lang="en-US" dirty="0" err="1" smtClean="0"/>
              <a:t>IoT</a:t>
            </a:r>
            <a:r>
              <a:rPr lang="en-US" dirty="0" smtClean="0"/>
              <a:t>, Design &amp; UX</a:t>
            </a:r>
          </a:p>
          <a:p>
            <a:pPr lvl="1"/>
            <a:r>
              <a:rPr lang="en-US" dirty="0" smtClean="0"/>
              <a:t>Interviews designers </a:t>
            </a:r>
            <a:r>
              <a:rPr lang="en-US" dirty="0"/>
              <a:t>&amp; </a:t>
            </a:r>
            <a:r>
              <a:rPr lang="en-US" dirty="0" smtClean="0"/>
              <a:t>developers</a:t>
            </a:r>
          </a:p>
          <a:p>
            <a:pPr lvl="1"/>
            <a:r>
              <a:rPr lang="en-US" dirty="0" smtClean="0"/>
              <a:t>Talks Marketing &amp; </a:t>
            </a:r>
            <a:r>
              <a:rPr lang="en-US" dirty="0" err="1" smtClean="0"/>
              <a:t>IoT</a:t>
            </a:r>
            <a:r>
              <a:rPr lang="en-US" dirty="0" smtClean="0"/>
              <a:t> on Channel 9</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3385" t="-1135" r="4072" b="1135"/>
          <a:stretch/>
        </p:blipFill>
        <p:spPr>
          <a:xfrm>
            <a:off x="10028418" y="137245"/>
            <a:ext cx="2010438" cy="1989478"/>
          </a:xfrm>
          <a:prstGeom prst="rect">
            <a:avLst/>
          </a:prstGeom>
        </p:spPr>
      </p:pic>
    </p:spTree>
    <p:extLst>
      <p:ext uri="{BB962C8B-B14F-4D97-AF65-F5344CB8AC3E}">
        <p14:creationId xmlns:p14="http://schemas.microsoft.com/office/powerpoint/2010/main" val="1871283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Node on </a:t>
            </a:r>
            <a:r>
              <a:rPr lang="en-US" dirty="0" smtClean="0"/>
              <a:t>OSX</a:t>
            </a:r>
            <a:endParaRPr lang="en-US" dirty="0"/>
          </a:p>
        </p:txBody>
      </p:sp>
      <p:sp>
        <p:nvSpPr>
          <p:cNvPr id="3" name="Content Placeholder 2"/>
          <p:cNvSpPr>
            <a:spLocks noGrp="1"/>
          </p:cNvSpPr>
          <p:nvPr>
            <p:ph sz="quarter" idx="10"/>
          </p:nvPr>
        </p:nvSpPr>
        <p:spPr/>
        <p:txBody>
          <a:bodyPr/>
          <a:lstStyle/>
          <a:p>
            <a:r>
              <a:rPr lang="en-US" dirty="0" smtClean="0"/>
              <a:t>Easiest is to install via the terminal using the </a:t>
            </a:r>
            <a:r>
              <a:rPr lang="en-US" b="1" dirty="0" smtClean="0"/>
              <a:t>brew </a:t>
            </a:r>
            <a:r>
              <a:rPr lang="en-US" dirty="0" smtClean="0"/>
              <a:t>package </a:t>
            </a:r>
            <a:r>
              <a:rPr lang="en-US" dirty="0" smtClean="0"/>
              <a:t>manager. </a:t>
            </a:r>
          </a:p>
          <a:p>
            <a:r>
              <a:rPr lang="en-US" dirty="0" smtClean="0"/>
              <a:t>You can also compile it from source or use the installer on nodejs.org</a:t>
            </a:r>
          </a:p>
          <a:p>
            <a:endParaRPr lang="en-US" dirty="0" smtClean="0"/>
          </a:p>
          <a:p>
            <a:pPr marL="0" indent="0">
              <a:buNone/>
            </a:pPr>
            <a:r>
              <a:rPr lang="en-US" dirty="0" err="1" smtClean="0">
                <a:latin typeface="Courier New" panose="02070309020205020404" pitchFamily="49" charset="0"/>
                <a:cs typeface="Courier New" panose="02070309020205020404" pitchFamily="49" charset="0"/>
              </a:rPr>
              <a:t>sudo</a:t>
            </a:r>
            <a:r>
              <a:rPr lang="en-US" dirty="0" smtClean="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brew install node</a:t>
            </a:r>
            <a:endParaRPr lang="en-US" dirty="0" smtClean="0">
              <a:latin typeface="Courier New" panose="02070309020205020404" pitchFamily="49" charset="0"/>
              <a:cs typeface="Courier New" panose="02070309020205020404" pitchFamily="49" charset="0"/>
            </a:endParaRPr>
          </a:p>
          <a:p>
            <a:endParaRPr lang="en-US" dirty="0" smtClean="0"/>
          </a:p>
          <a:p>
            <a:endParaRPr lang="en-US" dirty="0" smtClean="0"/>
          </a:p>
        </p:txBody>
      </p:sp>
    </p:spTree>
    <p:extLst>
      <p:ext uri="{BB962C8B-B14F-4D97-AF65-F5344CB8AC3E}">
        <p14:creationId xmlns:p14="http://schemas.microsoft.com/office/powerpoint/2010/main" val="33920269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First Node Application</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8260485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Application</a:t>
            </a:r>
            <a:endParaRPr lang="en-US" dirty="0"/>
          </a:p>
        </p:txBody>
      </p:sp>
    </p:spTree>
    <p:extLst>
      <p:ext uri="{BB962C8B-B14F-4D97-AF65-F5344CB8AC3E}">
        <p14:creationId xmlns:p14="http://schemas.microsoft.com/office/powerpoint/2010/main" val="29684160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HTTP Server</a:t>
            </a:r>
            <a:endParaRPr lang="en-US" dirty="0"/>
          </a:p>
        </p:txBody>
      </p:sp>
    </p:spTree>
    <p:extLst>
      <p:ext uri="{BB962C8B-B14F-4D97-AF65-F5344CB8AC3E}">
        <p14:creationId xmlns:p14="http://schemas.microsoft.com/office/powerpoint/2010/main" val="37077706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Driven Programming</a:t>
            </a:r>
            <a:endParaRPr lang="en-US" dirty="0"/>
          </a:p>
        </p:txBody>
      </p:sp>
      <p:sp>
        <p:nvSpPr>
          <p:cNvPr id="3" name="Content Placeholder 2"/>
          <p:cNvSpPr>
            <a:spLocks noGrp="1"/>
          </p:cNvSpPr>
          <p:nvPr>
            <p:ph sz="quarter" idx="10"/>
          </p:nvPr>
        </p:nvSpPr>
        <p:spPr/>
        <p:txBody>
          <a:bodyPr/>
          <a:lstStyle/>
          <a:p>
            <a:pPr marL="0" indent="0">
              <a:buNone/>
            </a:pPr>
            <a:r>
              <a:rPr lang="en-US" dirty="0" smtClean="0"/>
              <a:t>“</a:t>
            </a:r>
            <a:r>
              <a:rPr lang="en-US" dirty="0"/>
              <a:t>A programming paradigm in which the flow of the program is determined by events such as user actions (mouse clicks, key presses) or messages from other programs.” – </a:t>
            </a:r>
            <a:r>
              <a:rPr lang="en-US" dirty="0">
                <a:hlinkClick r:id="rId2"/>
              </a:rPr>
              <a:t>Wikipedia</a:t>
            </a:r>
            <a:endParaRPr lang="en-US" dirty="0"/>
          </a:p>
          <a:p>
            <a:pPr marL="0" indent="0">
              <a:buNone/>
            </a:pPr>
            <a:endParaRPr lang="en-US" dirty="0"/>
          </a:p>
        </p:txBody>
      </p:sp>
    </p:spTree>
    <p:extLst>
      <p:ext uri="{BB962C8B-B14F-4D97-AF65-F5344CB8AC3E}">
        <p14:creationId xmlns:p14="http://schemas.microsoft.com/office/powerpoint/2010/main" val="5595825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Event Loop</a:t>
            </a:r>
            <a:endParaRPr lang="en-US" dirty="0"/>
          </a:p>
        </p:txBody>
      </p:sp>
      <p:sp>
        <p:nvSpPr>
          <p:cNvPr id="3" name="Content Placeholder 2"/>
          <p:cNvSpPr>
            <a:spLocks noGrp="1"/>
          </p:cNvSpPr>
          <p:nvPr>
            <p:ph sz="quarter" idx="10"/>
          </p:nvPr>
        </p:nvSpPr>
        <p:spPr/>
        <p:txBody>
          <a:bodyPr/>
          <a:lstStyle/>
          <a:p>
            <a:r>
              <a:rPr lang="en-US" dirty="0"/>
              <a:t>Node provides the event loop as part of the language.</a:t>
            </a:r>
          </a:p>
          <a:p>
            <a:r>
              <a:rPr lang="en-US" dirty="0"/>
              <a:t>With Node, there is no call to start the loop.</a:t>
            </a:r>
          </a:p>
          <a:p>
            <a:r>
              <a:rPr lang="en-US" dirty="0"/>
              <a:t>The loop starts and doesn’t end until the last callback is complete. </a:t>
            </a:r>
          </a:p>
          <a:p>
            <a:r>
              <a:rPr lang="en-US" dirty="0"/>
              <a:t>Event loop is run under a single thread therefore sleep() makes everything halt. </a:t>
            </a:r>
          </a:p>
          <a:p>
            <a:pPr marL="0" indent="0">
              <a:buNone/>
            </a:pPr>
            <a:endParaRPr lang="en-US" dirty="0"/>
          </a:p>
        </p:txBody>
      </p:sp>
    </p:spTree>
    <p:extLst>
      <p:ext uri="{BB962C8B-B14F-4D97-AF65-F5344CB8AC3E}">
        <p14:creationId xmlns:p14="http://schemas.microsoft.com/office/powerpoint/2010/main" val="33717216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I/O</a:t>
            </a:r>
            <a:endParaRPr lang="en-US" dirty="0"/>
          </a:p>
        </p:txBody>
      </p:sp>
      <p:sp>
        <p:nvSpPr>
          <p:cNvPr id="3" name="Content Placeholder 2"/>
          <p:cNvSpPr>
            <a:spLocks noGrp="1"/>
          </p:cNvSpPr>
          <p:nvPr>
            <p:ph sz="quarter" idx="10"/>
          </p:nvPr>
        </p:nvSpPr>
        <p:spPr/>
        <p:txBody>
          <a:bodyPr/>
          <a:lstStyle/>
          <a:p>
            <a:pPr marL="0" lvl="0" indent="0" defTabSz="914400" eaLnBrk="0" fontAlgn="base" hangingPunct="0">
              <a:spcBef>
                <a:spcPct val="0"/>
              </a:spcBef>
              <a:spcAft>
                <a:spcPct val="0"/>
              </a:spcAft>
              <a:buNone/>
            </a:pPr>
            <a:r>
              <a:rPr lang="en-US" altLang="en-US" sz="2800" dirty="0" err="1">
                <a:solidFill>
                  <a:srgbClr val="0000FF"/>
                </a:solidFill>
                <a:latin typeface="Consolas" panose="020B0609020204030204" pitchFamily="49" charset="0"/>
                <a:cs typeface="Consolas" panose="020B0609020204030204" pitchFamily="49" charset="0"/>
              </a:rPr>
              <a:t>var</a:t>
            </a:r>
            <a:r>
              <a:rPr lang="en-US" altLang="en-US" sz="2800" dirty="0">
                <a:solidFill>
                  <a:srgbClr val="000000"/>
                </a:solidFill>
                <a:latin typeface="Consolas" panose="020B0609020204030204" pitchFamily="49" charset="0"/>
                <a:cs typeface="Consolas" panose="020B0609020204030204" pitchFamily="49" charset="0"/>
              </a:rPr>
              <a:t> fs = require(</a:t>
            </a:r>
            <a:r>
              <a:rPr lang="en-US" altLang="en-US" sz="2800" dirty="0">
                <a:solidFill>
                  <a:srgbClr val="A31515"/>
                </a:solidFill>
                <a:latin typeface="Consolas" panose="020B0609020204030204" pitchFamily="49" charset="0"/>
                <a:cs typeface="Consolas" panose="020B0609020204030204" pitchFamily="49" charset="0"/>
              </a:rPr>
              <a:t>'fs'</a:t>
            </a:r>
            <a:r>
              <a:rPr lang="en-US" altLang="en-US" sz="28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endParaRPr lang="en-US" altLang="en-US" sz="2800" dirty="0">
              <a:solidFill>
                <a:srgbClr val="0000FF"/>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2800" dirty="0" err="1">
                <a:solidFill>
                  <a:srgbClr val="0000FF"/>
                </a:solidFill>
                <a:latin typeface="Consolas" panose="020B0609020204030204" pitchFamily="49" charset="0"/>
                <a:cs typeface="Consolas" panose="020B0609020204030204" pitchFamily="49" charset="0"/>
              </a:rPr>
              <a:t>var</a:t>
            </a:r>
            <a:r>
              <a:rPr lang="en-US" altLang="en-US" sz="2800" dirty="0">
                <a:solidFill>
                  <a:srgbClr val="000000"/>
                </a:solidFill>
                <a:latin typeface="Consolas" panose="020B0609020204030204" pitchFamily="49" charset="0"/>
                <a:cs typeface="Consolas" panose="020B0609020204030204" pitchFamily="49" charset="0"/>
              </a:rPr>
              <a:t> contents = </a:t>
            </a:r>
            <a:r>
              <a:rPr lang="en-US" altLang="en-US" sz="2800" dirty="0" err="1">
                <a:solidFill>
                  <a:srgbClr val="000000"/>
                </a:solidFill>
                <a:latin typeface="Consolas" panose="020B0609020204030204" pitchFamily="49" charset="0"/>
                <a:cs typeface="Consolas" panose="020B0609020204030204" pitchFamily="49" charset="0"/>
              </a:rPr>
              <a:t>fs.readFileSync</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err="1">
                <a:solidFill>
                  <a:srgbClr val="A31515"/>
                </a:solidFill>
                <a:latin typeface="Consolas" panose="020B0609020204030204" pitchFamily="49" charset="0"/>
                <a:cs typeface="Consolas" panose="020B0609020204030204" pitchFamily="49" charset="0"/>
              </a:rPr>
              <a:t>package.json</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err="1">
                <a:solidFill>
                  <a:srgbClr val="000000"/>
                </a:solidFill>
                <a:latin typeface="Consolas" panose="020B0609020204030204" pitchFamily="49" charset="0"/>
                <a:cs typeface="Consolas" panose="020B0609020204030204" pitchFamily="49" charset="0"/>
              </a:rPr>
              <a:t>toString</a:t>
            </a:r>
            <a:r>
              <a:rPr lang="en-US" altLang="en-US" sz="28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800" dirty="0">
                <a:solidFill>
                  <a:srgbClr val="000000"/>
                </a:solidFill>
                <a:latin typeface="Consolas" panose="020B0609020204030204" pitchFamily="49" charset="0"/>
                <a:cs typeface="Consolas" panose="020B0609020204030204" pitchFamily="49" charset="0"/>
              </a:rPr>
              <a:t>console.log(contents);</a:t>
            </a:r>
            <a:endParaRPr lang="en-US" altLang="en-US" sz="28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745881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Blocking I/O</a:t>
            </a:r>
            <a:endParaRPr lang="en-US" dirty="0"/>
          </a:p>
        </p:txBody>
      </p:sp>
      <p:sp>
        <p:nvSpPr>
          <p:cNvPr id="3" name="Content Placeholder 2"/>
          <p:cNvSpPr>
            <a:spLocks noGrp="1"/>
          </p:cNvSpPr>
          <p:nvPr>
            <p:ph sz="quarter" idx="10"/>
          </p:nvPr>
        </p:nvSpPr>
        <p:spPr/>
        <p:txBody>
          <a:bodyPr/>
          <a:lstStyle/>
          <a:p>
            <a:pPr marL="0" lvl="0" indent="0" defTabSz="914400" eaLnBrk="0" fontAlgn="base" hangingPunct="0">
              <a:spcBef>
                <a:spcPct val="0"/>
              </a:spcBef>
              <a:spcAft>
                <a:spcPct val="0"/>
              </a:spcAft>
              <a:buNone/>
            </a:pPr>
            <a:r>
              <a:rPr lang="en-US" altLang="en-US" sz="2800" dirty="0" err="1">
                <a:solidFill>
                  <a:srgbClr val="0000FF"/>
                </a:solidFill>
                <a:latin typeface="Consolas" panose="020B0609020204030204" pitchFamily="49" charset="0"/>
                <a:cs typeface="Consolas" panose="020B0609020204030204" pitchFamily="49" charset="0"/>
              </a:rPr>
              <a:t>var</a:t>
            </a:r>
            <a:r>
              <a:rPr lang="en-US" altLang="en-US" sz="2800" dirty="0">
                <a:solidFill>
                  <a:srgbClr val="000000"/>
                </a:solidFill>
                <a:latin typeface="Consolas" panose="020B0609020204030204" pitchFamily="49" charset="0"/>
                <a:cs typeface="Consolas" panose="020B0609020204030204" pitchFamily="49" charset="0"/>
              </a:rPr>
              <a:t> fs = require(</a:t>
            </a:r>
            <a:r>
              <a:rPr lang="en-US" altLang="en-US" sz="2800" dirty="0">
                <a:solidFill>
                  <a:srgbClr val="A31515"/>
                </a:solidFill>
                <a:latin typeface="Consolas" panose="020B0609020204030204" pitchFamily="49" charset="0"/>
                <a:cs typeface="Consolas" panose="020B0609020204030204" pitchFamily="49" charset="0"/>
              </a:rPr>
              <a:t>'fs'</a:t>
            </a:r>
            <a:r>
              <a:rPr lang="en-US" altLang="en-US" sz="28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endParaRPr lang="en-US" altLang="en-US" sz="2800" dirty="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2800" dirty="0" err="1">
                <a:solidFill>
                  <a:srgbClr val="000000"/>
                </a:solidFill>
                <a:latin typeface="Consolas" panose="020B0609020204030204" pitchFamily="49" charset="0"/>
                <a:cs typeface="Consolas" panose="020B0609020204030204" pitchFamily="49" charset="0"/>
              </a:rPr>
              <a:t>fs.readFile</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err="1">
                <a:solidFill>
                  <a:srgbClr val="A31515"/>
                </a:solidFill>
                <a:latin typeface="Consolas" panose="020B0609020204030204" pitchFamily="49" charset="0"/>
                <a:cs typeface="Consolas" panose="020B0609020204030204" pitchFamily="49" charset="0"/>
              </a:rPr>
              <a:t>package.json</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a:solidFill>
                  <a:srgbClr val="0000FF"/>
                </a:solidFill>
                <a:latin typeface="Consolas" panose="020B0609020204030204" pitchFamily="49" charset="0"/>
                <a:cs typeface="Consolas" panose="020B0609020204030204" pitchFamily="49" charset="0"/>
              </a:rPr>
              <a:t>function</a:t>
            </a:r>
            <a:r>
              <a:rPr lang="en-US" altLang="en-US" sz="2800" dirty="0">
                <a:solidFill>
                  <a:srgbClr val="000000"/>
                </a:solidFill>
                <a:latin typeface="Consolas" panose="020B0609020204030204" pitchFamily="49" charset="0"/>
                <a:cs typeface="Consolas" panose="020B0609020204030204" pitchFamily="49" charset="0"/>
              </a:rPr>
              <a:t> (err, </a:t>
            </a:r>
            <a:r>
              <a:rPr lang="en-US" altLang="en-US" sz="2800" dirty="0" err="1">
                <a:solidFill>
                  <a:srgbClr val="000000"/>
                </a:solidFill>
                <a:latin typeface="Consolas" panose="020B0609020204030204" pitchFamily="49" charset="0"/>
                <a:cs typeface="Consolas" panose="020B0609020204030204" pitchFamily="49" charset="0"/>
              </a:rPr>
              <a:t>buf</a:t>
            </a:r>
            <a:r>
              <a:rPr lang="en-US" altLang="en-US" sz="2800"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sz="2800" dirty="0">
                <a:solidFill>
                  <a:srgbClr val="000000"/>
                </a:solidFill>
                <a:latin typeface="Consolas" panose="020B0609020204030204" pitchFamily="49" charset="0"/>
                <a:cs typeface="Consolas" panose="020B0609020204030204" pitchFamily="49" charset="0"/>
              </a:rPr>
              <a:t>     console.log(</a:t>
            </a:r>
            <a:r>
              <a:rPr lang="en-US" altLang="en-US" sz="2800" dirty="0" err="1">
                <a:solidFill>
                  <a:srgbClr val="000000"/>
                </a:solidFill>
                <a:latin typeface="Consolas" panose="020B0609020204030204" pitchFamily="49" charset="0"/>
                <a:cs typeface="Consolas" panose="020B0609020204030204" pitchFamily="49" charset="0"/>
              </a:rPr>
              <a:t>buf.toString</a:t>
            </a:r>
            <a:r>
              <a:rPr lang="en-US" altLang="en-US" sz="28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800" dirty="0">
                <a:solidFill>
                  <a:srgbClr val="000000"/>
                </a:solidFill>
                <a:latin typeface="Consolas" panose="020B0609020204030204" pitchFamily="49" charset="0"/>
                <a:cs typeface="Consolas" panose="020B0609020204030204" pitchFamily="49" charset="0"/>
              </a:rPr>
              <a:t>});</a:t>
            </a:r>
            <a:endParaRPr lang="en-US" altLang="en-US" sz="60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089558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Callback Style Programming</a:t>
            </a:r>
            <a:endParaRPr lang="en-US" dirty="0"/>
          </a:p>
        </p:txBody>
      </p:sp>
      <p:sp>
        <p:nvSpPr>
          <p:cNvPr id="3" name="Content Placeholder 2"/>
          <p:cNvSpPr>
            <a:spLocks noGrp="1"/>
          </p:cNvSpPr>
          <p:nvPr>
            <p:ph sz="quarter" idx="10"/>
          </p:nvPr>
        </p:nvSpPr>
        <p:spPr/>
        <p:txBody>
          <a:bodyPr/>
          <a:lstStyle/>
          <a:p>
            <a:r>
              <a:rPr lang="en-US" sz="2800" dirty="0"/>
              <a:t>Event loops result in callback-style programming where you break apart a program into its underlying data flow. </a:t>
            </a:r>
          </a:p>
          <a:p>
            <a:r>
              <a:rPr lang="en-US" sz="2800" dirty="0"/>
              <a:t>In other words, you end up splitting your program into smaller and smaller chunks until each chuck is mapped to operation with data.</a:t>
            </a:r>
          </a:p>
          <a:p>
            <a:r>
              <a:rPr lang="en-US" sz="2800" dirty="0"/>
              <a:t>Why? So that you don’t freeze the event loop on long-running operations (such as disk or network I/O).</a:t>
            </a:r>
          </a:p>
          <a:p>
            <a:pPr marL="0" indent="0">
              <a:buNone/>
            </a:pPr>
            <a:endParaRPr lang="en-US" dirty="0"/>
          </a:p>
        </p:txBody>
      </p:sp>
    </p:spTree>
    <p:extLst>
      <p:ext uri="{BB962C8B-B14F-4D97-AF65-F5344CB8AC3E}">
        <p14:creationId xmlns:p14="http://schemas.microsoft.com/office/powerpoint/2010/main" val="37010537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Callback Insanity</a:t>
            </a:r>
            <a:endParaRPr lang="en-US" dirty="0"/>
          </a:p>
        </p:txBody>
      </p:sp>
      <p:pic>
        <p:nvPicPr>
          <p:cNvPr id="5" name="Picture 4"/>
          <p:cNvPicPr>
            <a:picLocks noChangeAspect="1"/>
          </p:cNvPicPr>
          <p:nvPr/>
        </p:nvPicPr>
        <p:blipFill>
          <a:blip r:embed="rId2"/>
          <a:stretch>
            <a:fillRect/>
          </a:stretch>
        </p:blipFill>
        <p:spPr>
          <a:xfrm>
            <a:off x="559088" y="1245702"/>
            <a:ext cx="10649331" cy="5159855"/>
          </a:xfrm>
          <a:prstGeom prst="rect">
            <a:avLst/>
          </a:prstGeom>
        </p:spPr>
      </p:pic>
    </p:spTree>
    <p:extLst>
      <p:ext uri="{BB962C8B-B14F-4D97-AF65-F5344CB8AC3E}">
        <p14:creationId xmlns:p14="http://schemas.microsoft.com/office/powerpoint/2010/main" val="19860311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446" y="182215"/>
            <a:ext cx="11524432" cy="1063487"/>
          </a:xfrm>
        </p:spPr>
        <p:txBody>
          <a:bodyPr/>
          <a:lstStyle/>
          <a:p>
            <a:r>
              <a:rPr lang="en-US" dirty="0" smtClean="0"/>
              <a:t>Meet Rami Sayar | @</a:t>
            </a:r>
            <a:r>
              <a:rPr lang="en-US" dirty="0" err="1" smtClean="0"/>
              <a:t>ramisayar</a:t>
            </a:r>
            <a:endParaRPr lang="en-US" dirty="0"/>
          </a:p>
        </p:txBody>
      </p:sp>
      <p:sp>
        <p:nvSpPr>
          <p:cNvPr id="7" name="Content Placeholder 6"/>
          <p:cNvSpPr>
            <a:spLocks noGrp="1"/>
          </p:cNvSpPr>
          <p:nvPr>
            <p:ph idx="10"/>
          </p:nvPr>
        </p:nvSpPr>
        <p:spPr/>
        <p:txBody>
          <a:bodyPr/>
          <a:lstStyle/>
          <a:p>
            <a:r>
              <a:rPr lang="en-US" dirty="0" smtClean="0"/>
              <a:t>Technical Evangelist, Microsoft Montreal</a:t>
            </a:r>
          </a:p>
          <a:p>
            <a:pPr lvl="1"/>
            <a:r>
              <a:rPr lang="en-US" dirty="0" smtClean="0"/>
              <a:t>Focuses on Web, HTML5/JS, Node, Microsoft Edge</a:t>
            </a:r>
          </a:p>
          <a:p>
            <a:pPr lvl="1"/>
            <a:r>
              <a:rPr lang="en-US" dirty="0" smtClean="0"/>
              <a:t>Helps Startups &amp; Developers in Montreal.</a:t>
            </a:r>
          </a:p>
          <a:p>
            <a:pPr lvl="1"/>
            <a:r>
              <a:rPr lang="en-US" dirty="0" smtClean="0"/>
              <a:t>Blogs </a:t>
            </a:r>
            <a:r>
              <a:rPr lang="en-US" dirty="0"/>
              <a:t>at </a:t>
            </a:r>
            <a:r>
              <a:rPr lang="en-US" dirty="0" smtClean="0"/>
              <a:t>MSDN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3411" y="184159"/>
            <a:ext cx="1990094" cy="1990094"/>
          </a:xfrm>
          <a:prstGeom prst="rect">
            <a:avLst/>
          </a:prstGeom>
        </p:spPr>
      </p:pic>
    </p:spTree>
    <p:extLst>
      <p:ext uri="{BB962C8B-B14F-4D97-AF65-F5344CB8AC3E}">
        <p14:creationId xmlns:p14="http://schemas.microsoft.com/office/powerpoint/2010/main" val="903465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a:t>
            </a:r>
            <a:endParaRPr lang="en-US" dirty="0"/>
          </a:p>
        </p:txBody>
      </p:sp>
      <p:sp>
        <p:nvSpPr>
          <p:cNvPr id="3" name="Content Placeholder 2"/>
          <p:cNvSpPr>
            <a:spLocks noGrp="1"/>
          </p:cNvSpPr>
          <p:nvPr>
            <p:ph sz="quarter" idx="10"/>
          </p:nvPr>
        </p:nvSpPr>
        <p:spPr/>
        <p:txBody>
          <a:bodyPr/>
          <a:lstStyle/>
          <a:p>
            <a:r>
              <a:rPr lang="en-US" sz="2800" dirty="0"/>
              <a:t>A function will return a promise for an object in the future. </a:t>
            </a:r>
          </a:p>
          <a:p>
            <a:r>
              <a:rPr lang="en-US" sz="2800" dirty="0" smtClean="0"/>
              <a:t>Promises can be chained together. </a:t>
            </a:r>
          </a:p>
          <a:p>
            <a:r>
              <a:rPr lang="en-US" sz="2800" dirty="0" smtClean="0"/>
              <a:t>Simplify </a:t>
            </a:r>
            <a:r>
              <a:rPr lang="en-US" sz="2800" dirty="0"/>
              <a:t>programming of </a:t>
            </a:r>
            <a:r>
              <a:rPr lang="en-US" sz="2800" dirty="0" err="1"/>
              <a:t>async</a:t>
            </a:r>
            <a:r>
              <a:rPr lang="en-US" sz="2800" dirty="0"/>
              <a:t> systems.</a:t>
            </a:r>
          </a:p>
          <a:p>
            <a:pPr marL="0" indent="0">
              <a:buNone/>
            </a:pPr>
            <a:endParaRPr lang="en-US" dirty="0"/>
          </a:p>
        </p:txBody>
      </p:sp>
    </p:spTree>
    <p:extLst>
      <p:ext uri="{BB962C8B-B14F-4D97-AF65-F5344CB8AC3E}">
        <p14:creationId xmlns:p14="http://schemas.microsoft.com/office/powerpoint/2010/main" val="29402830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Library </a:t>
            </a:r>
            <a:endParaRPr lang="en-US" dirty="0"/>
          </a:p>
        </p:txBody>
      </p:sp>
      <p:sp>
        <p:nvSpPr>
          <p:cNvPr id="5" name="Content Placeholder 4"/>
          <p:cNvSpPr>
            <a:spLocks noGrp="1" noChangeArrowheads="1"/>
          </p:cNvSpPr>
          <p:nvPr>
            <p:ph sz="half" idx="4294967295"/>
          </p:nvPr>
        </p:nvSpPr>
        <p:spPr bwMode="auto">
          <a:xfrm>
            <a:off x="368379" y="1825625"/>
            <a:ext cx="5346335"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step1(</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step2(value1, </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step3(value2, </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step4(value3, </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Do something with value4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6"/>
          <p:cNvSpPr>
            <a:spLocks noGrp="1" noChangeArrowheads="1"/>
          </p:cNvSpPr>
          <p:nvPr>
            <p:ph sz="half" idx="4294967295"/>
          </p:nvPr>
        </p:nvSpPr>
        <p:spPr bwMode="auto">
          <a:xfrm>
            <a:off x="6063737" y="1825625"/>
            <a:ext cx="5346335"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Q.fcall</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(promisedStep1)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.then(promisedStep2)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.then(promisedStep3)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.then(promisedStep4)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Do something with value4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catch</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(error)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Handle any error from all above steps</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.done();</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02823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TCP Demo</a:t>
            </a:r>
            <a:endParaRPr lang="en-US" dirty="0"/>
          </a:p>
        </p:txBody>
      </p:sp>
    </p:spTree>
    <p:extLst>
      <p:ext uri="{BB962C8B-B14F-4D97-AF65-F5344CB8AC3E}">
        <p14:creationId xmlns:p14="http://schemas.microsoft.com/office/powerpoint/2010/main" val="34547700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Emitters</a:t>
            </a:r>
            <a:endParaRPr lang="en-US" dirty="0"/>
          </a:p>
        </p:txBody>
      </p:sp>
      <p:sp>
        <p:nvSpPr>
          <p:cNvPr id="3" name="Content Placeholder 2"/>
          <p:cNvSpPr>
            <a:spLocks noGrp="1"/>
          </p:cNvSpPr>
          <p:nvPr>
            <p:ph idx="4294967295"/>
          </p:nvPr>
        </p:nvSpPr>
        <p:spPr>
          <a:xfrm>
            <a:off x="570914" y="1245702"/>
            <a:ext cx="10515600" cy="4351338"/>
          </a:xfrm>
          <a:prstGeom prst="rect">
            <a:avLst/>
          </a:prstGeom>
        </p:spPr>
        <p:txBody>
          <a:bodyPr/>
          <a:lstStyle/>
          <a:p>
            <a:r>
              <a:rPr lang="en-US" b="0" dirty="0" smtClean="0"/>
              <a:t>Allows you to listen for “events” and assign functions to run when events occur. </a:t>
            </a:r>
          </a:p>
          <a:p>
            <a:r>
              <a:rPr lang="en-US" b="0" dirty="0" smtClean="0"/>
              <a:t>Each emitter can emit different types of events.</a:t>
            </a:r>
          </a:p>
          <a:p>
            <a:r>
              <a:rPr lang="en-US" b="0" dirty="0" smtClean="0"/>
              <a:t>The “error” event is special.</a:t>
            </a:r>
            <a:endParaRPr lang="en-US" b="0" dirty="0"/>
          </a:p>
          <a:p>
            <a:r>
              <a:rPr lang="en-US" b="0" dirty="0"/>
              <a:t>Read More: </a:t>
            </a:r>
            <a:r>
              <a:rPr lang="en-US" b="0" dirty="0">
                <a:hlinkClick r:id="rId2"/>
              </a:rPr>
              <a:t>http://code.tutsplus.com/tutorials/using-nodes-event-module--net-35941</a:t>
            </a:r>
            <a:endParaRPr lang="en-US" b="0" dirty="0" smtClean="0"/>
          </a:p>
        </p:txBody>
      </p:sp>
    </p:spTree>
    <p:extLst>
      <p:ext uri="{BB962C8B-B14F-4D97-AF65-F5344CB8AC3E}">
        <p14:creationId xmlns:p14="http://schemas.microsoft.com/office/powerpoint/2010/main" val="11686177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a:t>
            </a:r>
            <a:endParaRPr lang="en-US" dirty="0"/>
          </a:p>
        </p:txBody>
      </p:sp>
      <p:sp>
        <p:nvSpPr>
          <p:cNvPr id="3" name="Content Placeholder 2"/>
          <p:cNvSpPr>
            <a:spLocks noGrp="1"/>
          </p:cNvSpPr>
          <p:nvPr>
            <p:ph idx="4294967295"/>
          </p:nvPr>
        </p:nvSpPr>
        <p:spPr>
          <a:xfrm>
            <a:off x="486508" y="1245702"/>
            <a:ext cx="10515600" cy="4351338"/>
          </a:xfrm>
          <a:prstGeom prst="rect">
            <a:avLst/>
          </a:prstGeom>
        </p:spPr>
        <p:txBody>
          <a:bodyPr>
            <a:normAutofit/>
          </a:bodyPr>
          <a:lstStyle/>
          <a:p>
            <a:r>
              <a:rPr lang="en-US" b="0" dirty="0" smtClean="0"/>
              <a:t>Streams represent data streams such as I/O. </a:t>
            </a:r>
          </a:p>
          <a:p>
            <a:r>
              <a:rPr lang="en-US" b="0" dirty="0" smtClean="0"/>
              <a:t>Streams can be piped together like in Unix. </a:t>
            </a:r>
          </a:p>
          <a:p>
            <a:endParaRPr lang="en-US" sz="2400" b="0" dirty="0"/>
          </a:p>
          <a:p>
            <a:pPr marL="0" lvl="0" indent="0">
              <a:spcBef>
                <a:spcPts val="0"/>
              </a:spcBef>
              <a:buNone/>
            </a:pPr>
            <a:r>
              <a:rPr lang="en-US" altLang="en-US" sz="2400" b="0" dirty="0">
                <a:solidFill>
                  <a:srgbClr val="0000FF"/>
                </a:solidFill>
                <a:latin typeface="Consolas" panose="020B0609020204030204" pitchFamily="49" charset="0"/>
                <a:cs typeface="Consolas" panose="020B0609020204030204" pitchFamily="49" charset="0"/>
              </a:rPr>
              <a:t>var</a:t>
            </a:r>
            <a:r>
              <a:rPr lang="en-US" altLang="en-US" sz="2400" b="0" dirty="0">
                <a:solidFill>
                  <a:srgbClr val="000000"/>
                </a:solidFill>
                <a:latin typeface="Consolas" panose="020B0609020204030204" pitchFamily="49" charset="0"/>
                <a:cs typeface="Consolas" panose="020B0609020204030204" pitchFamily="49" charset="0"/>
              </a:rPr>
              <a:t> fs = require(</a:t>
            </a:r>
            <a:r>
              <a:rPr lang="en-US" altLang="en-US" sz="2400" b="0" dirty="0">
                <a:solidFill>
                  <a:srgbClr val="A31515"/>
                </a:solidFill>
                <a:latin typeface="Consolas" panose="020B0609020204030204" pitchFamily="49" charset="0"/>
                <a:cs typeface="Consolas" panose="020B0609020204030204" pitchFamily="49" charset="0"/>
              </a:rPr>
              <a:t>"fs</a:t>
            </a:r>
            <a:r>
              <a:rPr lang="en-US" altLang="en-US" sz="2400" b="0" dirty="0" smtClean="0">
                <a:solidFill>
                  <a:srgbClr val="A31515"/>
                </a:solidFill>
                <a:latin typeface="Consolas" panose="020B0609020204030204" pitchFamily="49" charset="0"/>
                <a:cs typeface="Consolas" panose="020B0609020204030204" pitchFamily="49" charset="0"/>
              </a:rPr>
              <a:t>"</a:t>
            </a:r>
            <a:r>
              <a:rPr lang="en-US" altLang="en-US" sz="2400" b="0" dirty="0" smtClean="0">
                <a:solidFill>
                  <a:srgbClr val="000000"/>
                </a:solidFill>
                <a:latin typeface="Consolas" panose="020B0609020204030204" pitchFamily="49" charset="0"/>
                <a:cs typeface="Consolas" panose="020B0609020204030204" pitchFamily="49" charset="0"/>
              </a:rPr>
              <a:t>);</a:t>
            </a:r>
          </a:p>
          <a:p>
            <a:pPr marL="0" lvl="0" indent="0">
              <a:spcBef>
                <a:spcPts val="0"/>
              </a:spcBef>
              <a:buNone/>
            </a:pPr>
            <a:r>
              <a:rPr lang="en-US" altLang="en-US" sz="2400" b="0" dirty="0" smtClean="0">
                <a:solidFill>
                  <a:srgbClr val="008000"/>
                </a:solidFill>
                <a:latin typeface="Consolas" panose="020B0609020204030204" pitchFamily="49" charset="0"/>
                <a:cs typeface="Consolas" panose="020B0609020204030204" pitchFamily="49" charset="0"/>
              </a:rPr>
              <a:t>//</a:t>
            </a:r>
            <a:r>
              <a:rPr lang="en-US" altLang="en-US" sz="2400" b="0" dirty="0">
                <a:solidFill>
                  <a:srgbClr val="008000"/>
                </a:solidFill>
                <a:latin typeface="Consolas" panose="020B0609020204030204" pitchFamily="49" charset="0"/>
                <a:cs typeface="Consolas" panose="020B0609020204030204" pitchFamily="49" charset="0"/>
              </a:rPr>
              <a:t> Read </a:t>
            </a:r>
            <a:r>
              <a:rPr lang="en-US" altLang="en-US" sz="2400" b="0" dirty="0" smtClean="0">
                <a:solidFill>
                  <a:srgbClr val="008000"/>
                </a:solidFill>
                <a:latin typeface="Consolas" panose="020B0609020204030204" pitchFamily="49" charset="0"/>
                <a:cs typeface="Consolas" panose="020B0609020204030204" pitchFamily="49" charset="0"/>
              </a:rPr>
              <a:t>File</a:t>
            </a:r>
          </a:p>
          <a:p>
            <a:pPr marL="0" lvl="0" indent="0">
              <a:spcBef>
                <a:spcPts val="0"/>
              </a:spcBef>
              <a:buNone/>
            </a:pPr>
            <a:r>
              <a:rPr lang="en-US" altLang="en-US" sz="2400" b="0" dirty="0" err="1" smtClean="0">
                <a:solidFill>
                  <a:srgbClr val="000000"/>
                </a:solidFill>
                <a:latin typeface="Consolas" panose="020B0609020204030204" pitchFamily="49" charset="0"/>
                <a:cs typeface="Consolas" panose="020B0609020204030204" pitchFamily="49" charset="0"/>
              </a:rPr>
              <a:t>fs.createReadStream</a:t>
            </a:r>
            <a:r>
              <a:rPr lang="en-US" altLang="en-US" sz="2400" b="0" dirty="0">
                <a:solidFill>
                  <a:srgbClr val="000000"/>
                </a:solidFill>
                <a:latin typeface="Consolas" panose="020B0609020204030204" pitchFamily="49" charset="0"/>
                <a:cs typeface="Consolas" panose="020B0609020204030204" pitchFamily="49" charset="0"/>
              </a:rPr>
              <a:t>(</a:t>
            </a:r>
            <a:r>
              <a:rPr lang="en-US" altLang="en-US" sz="2400" b="0" dirty="0">
                <a:solidFill>
                  <a:srgbClr val="A31515"/>
                </a:solidFill>
                <a:latin typeface="Consolas" panose="020B0609020204030204" pitchFamily="49" charset="0"/>
                <a:cs typeface="Consolas" panose="020B0609020204030204" pitchFamily="49" charset="0"/>
              </a:rPr>
              <a:t>"</a:t>
            </a:r>
            <a:r>
              <a:rPr lang="en-US" altLang="en-US" sz="2400" b="0" dirty="0" err="1">
                <a:solidFill>
                  <a:srgbClr val="A31515"/>
                </a:solidFill>
                <a:latin typeface="Consolas" panose="020B0609020204030204" pitchFamily="49" charset="0"/>
                <a:cs typeface="Consolas" panose="020B0609020204030204" pitchFamily="49" charset="0"/>
              </a:rPr>
              <a:t>package.json</a:t>
            </a:r>
            <a:r>
              <a:rPr lang="en-US" altLang="en-US" sz="2400" b="0" dirty="0" smtClean="0">
                <a:solidFill>
                  <a:srgbClr val="A31515"/>
                </a:solidFill>
                <a:latin typeface="Consolas" panose="020B0609020204030204" pitchFamily="49" charset="0"/>
                <a:cs typeface="Consolas" panose="020B0609020204030204" pitchFamily="49" charset="0"/>
              </a:rPr>
              <a:t>"</a:t>
            </a:r>
            <a:r>
              <a:rPr lang="en-US" altLang="en-US" sz="2400" b="0" dirty="0" smtClean="0">
                <a:solidFill>
                  <a:srgbClr val="000000"/>
                </a:solidFill>
                <a:latin typeface="Consolas" panose="020B0609020204030204" pitchFamily="49" charset="0"/>
                <a:cs typeface="Consolas" panose="020B0609020204030204" pitchFamily="49" charset="0"/>
              </a:rPr>
              <a:t>)</a:t>
            </a:r>
          </a:p>
          <a:p>
            <a:pPr marL="0" lvl="0" indent="0">
              <a:spcBef>
                <a:spcPts val="0"/>
              </a:spcBef>
              <a:buNone/>
            </a:pPr>
            <a:r>
              <a:rPr lang="en-US" altLang="en-US" sz="2400" b="0" dirty="0" smtClean="0">
                <a:solidFill>
                  <a:srgbClr val="000000"/>
                </a:solidFill>
                <a:latin typeface="Consolas" panose="020B0609020204030204" pitchFamily="49" charset="0"/>
                <a:cs typeface="Consolas" panose="020B0609020204030204" pitchFamily="49" charset="0"/>
              </a:rPr>
              <a:t> </a:t>
            </a:r>
            <a:r>
              <a:rPr lang="en-US" altLang="en-US" sz="2400" b="0" dirty="0">
                <a:solidFill>
                  <a:srgbClr val="000000"/>
                </a:solidFill>
                <a:latin typeface="Consolas" panose="020B0609020204030204" pitchFamily="49" charset="0"/>
                <a:cs typeface="Consolas" panose="020B0609020204030204" pitchFamily="49" charset="0"/>
              </a:rPr>
              <a:t>    </a:t>
            </a:r>
            <a:r>
              <a:rPr lang="en-US" altLang="en-US" sz="2400" b="0" dirty="0">
                <a:solidFill>
                  <a:srgbClr val="008000"/>
                </a:solidFill>
                <a:latin typeface="Consolas" panose="020B0609020204030204" pitchFamily="49" charset="0"/>
                <a:cs typeface="Consolas" panose="020B0609020204030204" pitchFamily="49" charset="0"/>
              </a:rPr>
              <a:t>// Write </a:t>
            </a:r>
            <a:r>
              <a:rPr lang="en-US" altLang="en-US" sz="2400" b="0" dirty="0" smtClean="0">
                <a:solidFill>
                  <a:srgbClr val="008000"/>
                </a:solidFill>
                <a:latin typeface="Consolas" panose="020B0609020204030204" pitchFamily="49" charset="0"/>
                <a:cs typeface="Consolas" panose="020B0609020204030204" pitchFamily="49" charset="0"/>
              </a:rPr>
              <a:t>File</a:t>
            </a:r>
          </a:p>
          <a:p>
            <a:pPr marL="0" lvl="0" indent="0">
              <a:spcBef>
                <a:spcPts val="0"/>
              </a:spcBef>
              <a:buNone/>
            </a:pPr>
            <a:r>
              <a:rPr lang="en-US" altLang="en-US" sz="2400" b="0" dirty="0" smtClean="0">
                <a:solidFill>
                  <a:srgbClr val="000000"/>
                </a:solidFill>
                <a:latin typeface="Consolas" panose="020B0609020204030204" pitchFamily="49" charset="0"/>
                <a:cs typeface="Consolas" panose="020B0609020204030204" pitchFamily="49" charset="0"/>
              </a:rPr>
              <a:t> </a:t>
            </a:r>
            <a:r>
              <a:rPr lang="en-US" altLang="en-US" sz="2400" b="0" dirty="0">
                <a:solidFill>
                  <a:srgbClr val="000000"/>
                </a:solidFill>
                <a:latin typeface="Consolas" panose="020B0609020204030204" pitchFamily="49" charset="0"/>
                <a:cs typeface="Consolas" panose="020B0609020204030204" pitchFamily="49" charset="0"/>
              </a:rPr>
              <a:t>    .pipe(</a:t>
            </a:r>
            <a:r>
              <a:rPr lang="en-US" altLang="en-US" sz="2400" b="0" dirty="0" err="1">
                <a:solidFill>
                  <a:srgbClr val="000000"/>
                </a:solidFill>
                <a:latin typeface="Consolas" panose="020B0609020204030204" pitchFamily="49" charset="0"/>
                <a:cs typeface="Consolas" panose="020B0609020204030204" pitchFamily="49" charset="0"/>
              </a:rPr>
              <a:t>fs.createWriteStream</a:t>
            </a:r>
            <a:r>
              <a:rPr lang="en-US" altLang="en-US" sz="2400" b="0" dirty="0">
                <a:solidFill>
                  <a:srgbClr val="000000"/>
                </a:solidFill>
                <a:latin typeface="Consolas" panose="020B0609020204030204" pitchFamily="49" charset="0"/>
                <a:cs typeface="Consolas" panose="020B0609020204030204" pitchFamily="49" charset="0"/>
              </a:rPr>
              <a:t>(</a:t>
            </a:r>
            <a:r>
              <a:rPr lang="en-US" altLang="en-US" sz="2400" b="0" dirty="0">
                <a:solidFill>
                  <a:srgbClr val="A31515"/>
                </a:solidFill>
                <a:latin typeface="Consolas" panose="020B0609020204030204" pitchFamily="49" charset="0"/>
                <a:cs typeface="Consolas" panose="020B0609020204030204" pitchFamily="49" charset="0"/>
              </a:rPr>
              <a:t>"</a:t>
            </a:r>
            <a:r>
              <a:rPr lang="en-US" altLang="en-US" sz="2400" b="0" dirty="0" err="1" smtClean="0">
                <a:solidFill>
                  <a:srgbClr val="A31515"/>
                </a:solidFill>
                <a:latin typeface="Consolas" panose="020B0609020204030204" pitchFamily="49" charset="0"/>
                <a:cs typeface="Consolas" panose="020B0609020204030204" pitchFamily="49" charset="0"/>
              </a:rPr>
              <a:t>out.json</a:t>
            </a:r>
            <a:r>
              <a:rPr lang="en-US" altLang="en-US" sz="2400" b="0" dirty="0">
                <a:solidFill>
                  <a:srgbClr val="A31515"/>
                </a:solidFill>
                <a:latin typeface="Consolas" panose="020B0609020204030204" pitchFamily="49" charset="0"/>
                <a:cs typeface="Consolas" panose="020B0609020204030204" pitchFamily="49" charset="0"/>
              </a:rPr>
              <a:t>"</a:t>
            </a:r>
            <a:r>
              <a:rPr lang="en-US" altLang="en-US" sz="2400" b="0" dirty="0">
                <a:solidFill>
                  <a:srgbClr val="000000"/>
                </a:solidFill>
                <a:latin typeface="Consolas" panose="020B0609020204030204" pitchFamily="49" charset="0"/>
                <a:cs typeface="Consolas" panose="020B0609020204030204" pitchFamily="49" charset="0"/>
              </a:rPr>
              <a:t>)); </a:t>
            </a:r>
            <a:endParaRPr lang="en-US" altLang="en-US" sz="2400" b="0" dirty="0">
              <a:latin typeface="Arial" panose="020B0604020202020204" pitchFamily="34" charset="0"/>
            </a:endParaRPr>
          </a:p>
          <a:p>
            <a:pPr marL="0" indent="0">
              <a:buNone/>
            </a:pPr>
            <a:endParaRPr lang="en-US" sz="2400" b="0" dirty="0"/>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27721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and Exports</a:t>
            </a:r>
            <a:endParaRPr lang="en-US" dirty="0"/>
          </a:p>
        </p:txBody>
      </p:sp>
      <p:sp>
        <p:nvSpPr>
          <p:cNvPr id="3" name="Content Placeholder 2"/>
          <p:cNvSpPr>
            <a:spLocks noGrp="1"/>
          </p:cNvSpPr>
          <p:nvPr>
            <p:ph sz="quarter" idx="10"/>
          </p:nvPr>
        </p:nvSpPr>
        <p:spPr/>
        <p:txBody>
          <a:bodyPr/>
          <a:lstStyle/>
          <a:p>
            <a:r>
              <a:rPr lang="en-US" dirty="0"/>
              <a:t>Node.js has a simple module and dependencies loading system. </a:t>
            </a:r>
          </a:p>
          <a:p>
            <a:r>
              <a:rPr lang="en-US" dirty="0"/>
              <a:t>Unix philosophy -&gt; Node philosophy</a:t>
            </a:r>
          </a:p>
          <a:p>
            <a:pPr lvl="1"/>
            <a:r>
              <a:rPr lang="en-US" dirty="0"/>
              <a:t>Write programs that do one thing and do it well -&gt; Write modules that do one thing and do it well.</a:t>
            </a:r>
          </a:p>
          <a:p>
            <a:pPr marL="0" indent="0">
              <a:buNone/>
            </a:pPr>
            <a:endParaRPr lang="en-US" dirty="0"/>
          </a:p>
        </p:txBody>
      </p:sp>
    </p:spTree>
    <p:extLst>
      <p:ext uri="{BB962C8B-B14F-4D97-AF65-F5344CB8AC3E}">
        <p14:creationId xmlns:p14="http://schemas.microsoft.com/office/powerpoint/2010/main" val="16850461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 Module Loading System</a:t>
            </a:r>
            <a:endParaRPr lang="en-US" dirty="0"/>
          </a:p>
        </p:txBody>
      </p:sp>
      <p:sp>
        <p:nvSpPr>
          <p:cNvPr id="3" name="Content Placeholder 2"/>
          <p:cNvSpPr>
            <a:spLocks noGrp="1"/>
          </p:cNvSpPr>
          <p:nvPr>
            <p:ph sz="quarter" idx="10"/>
          </p:nvPr>
        </p:nvSpPr>
        <p:spPr/>
        <p:txBody>
          <a:bodyPr/>
          <a:lstStyle/>
          <a:p>
            <a:r>
              <a:rPr lang="en-US" dirty="0"/>
              <a:t>Call the function “require” with the path of the file or directory containing the module you would like to load.</a:t>
            </a:r>
          </a:p>
          <a:p>
            <a:r>
              <a:rPr lang="en-US" dirty="0"/>
              <a:t>Returns a variable containing all the exported functions.</a:t>
            </a:r>
          </a:p>
          <a:p>
            <a:pPr marL="0" lvl="0" indent="0">
              <a:buNone/>
            </a:pPr>
            <a:endParaRPr lang="en-US" altLang="en-US" dirty="0" smtClean="0">
              <a:solidFill>
                <a:srgbClr val="0000FF"/>
              </a:solidFill>
              <a:latin typeface="Consolas" panose="020B0609020204030204" pitchFamily="49" charset="0"/>
              <a:cs typeface="Consolas" panose="020B0609020204030204" pitchFamily="49" charset="0"/>
            </a:endParaRPr>
          </a:p>
          <a:p>
            <a:pPr marL="0" lvl="0" indent="0">
              <a:buNone/>
            </a:pPr>
            <a:r>
              <a:rPr lang="en-US" altLang="en-US" dirty="0" err="1" smtClean="0">
                <a:solidFill>
                  <a:srgbClr val="0000FF"/>
                </a:solidFill>
                <a:latin typeface="Consolas" panose="020B0609020204030204" pitchFamily="49" charset="0"/>
                <a:cs typeface="Consolas" panose="020B0609020204030204" pitchFamily="49" charset="0"/>
              </a:rPr>
              <a:t>var</a:t>
            </a:r>
            <a:r>
              <a:rPr lang="en-US" altLang="en-US" dirty="0">
                <a:solidFill>
                  <a:srgbClr val="000000"/>
                </a:solidFill>
                <a:latin typeface="Consolas" panose="020B0609020204030204" pitchFamily="49" charset="0"/>
                <a:cs typeface="Consolas" panose="020B0609020204030204" pitchFamily="49" charset="0"/>
              </a:rPr>
              <a:t> fs = require(</a:t>
            </a:r>
            <a:r>
              <a:rPr lang="en-US" altLang="en-US" dirty="0">
                <a:solidFill>
                  <a:srgbClr val="A31515"/>
                </a:solidFill>
                <a:latin typeface="Consolas" panose="020B0609020204030204" pitchFamily="49" charset="0"/>
                <a:cs typeface="Consolas" panose="020B0609020204030204" pitchFamily="49" charset="0"/>
              </a:rPr>
              <a:t>"fs"</a:t>
            </a:r>
            <a:r>
              <a:rPr lang="en-US" altLang="en-US" dirty="0">
                <a:solidFill>
                  <a:srgbClr val="000000"/>
                </a:solidFill>
                <a:latin typeface="Consolas" panose="020B0609020204030204" pitchFamily="49" charset="0"/>
                <a:cs typeface="Consolas" panose="020B0609020204030204" pitchFamily="49" charset="0"/>
              </a:rPr>
              <a:t>); </a:t>
            </a:r>
            <a:endParaRPr lang="en-US" altLang="en-US" sz="66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3103038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Node Package Manager (NPM)</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3601770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NPM? </a:t>
            </a:r>
            <a:endParaRPr lang="en-US" dirty="0"/>
          </a:p>
        </p:txBody>
      </p:sp>
      <p:sp>
        <p:nvSpPr>
          <p:cNvPr id="3" name="Content Placeholder 2"/>
          <p:cNvSpPr>
            <a:spLocks noGrp="1"/>
          </p:cNvSpPr>
          <p:nvPr>
            <p:ph sz="quarter" idx="10"/>
          </p:nvPr>
        </p:nvSpPr>
        <p:spPr/>
        <p:txBody>
          <a:bodyPr/>
          <a:lstStyle/>
          <a:p>
            <a:r>
              <a:rPr lang="en-US" dirty="0"/>
              <a:t>Official package manager for Node.</a:t>
            </a:r>
          </a:p>
          <a:p>
            <a:r>
              <a:rPr lang="en-US" dirty="0"/>
              <a:t>Bundled and installed automatically with the environment</a:t>
            </a:r>
            <a:r>
              <a:rPr lang="en-US" dirty="0" smtClean="0"/>
              <a:t>.</a:t>
            </a:r>
          </a:p>
          <a:p>
            <a:endParaRPr lang="en-US" dirty="0"/>
          </a:p>
          <a:p>
            <a:pPr marL="0" indent="0">
              <a:buNone/>
            </a:pPr>
            <a:endParaRPr lang="en-US" dirty="0"/>
          </a:p>
          <a:p>
            <a:pPr marL="0" indent="0">
              <a:buNone/>
            </a:pPr>
            <a:r>
              <a:rPr lang="en-US" dirty="0"/>
              <a:t>Frequent Usage:</a:t>
            </a:r>
          </a:p>
          <a:p>
            <a:r>
              <a:rPr lang="en-US" dirty="0" err="1"/>
              <a:t>npm</a:t>
            </a:r>
            <a:r>
              <a:rPr lang="en-US" dirty="0"/>
              <a:t> install --save </a:t>
            </a:r>
            <a:r>
              <a:rPr lang="en-US" i="1" dirty="0" err="1"/>
              <a:t>package_name</a:t>
            </a:r>
            <a:endParaRPr lang="en-US" i="1" dirty="0"/>
          </a:p>
          <a:p>
            <a:r>
              <a:rPr lang="en-US" dirty="0" err="1"/>
              <a:t>npm</a:t>
            </a:r>
            <a:r>
              <a:rPr lang="en-US" dirty="0"/>
              <a:t> update</a:t>
            </a:r>
          </a:p>
          <a:p>
            <a:pPr marL="0" indent="0">
              <a:buNone/>
            </a:pPr>
            <a:endParaRPr lang="en-US" dirty="0"/>
          </a:p>
        </p:txBody>
      </p:sp>
    </p:spTree>
    <p:extLst>
      <p:ext uri="{BB962C8B-B14F-4D97-AF65-F5344CB8AC3E}">
        <p14:creationId xmlns:p14="http://schemas.microsoft.com/office/powerpoint/2010/main" val="3878682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 </a:t>
            </a:r>
            <a:endParaRPr lang="en-US" dirty="0"/>
          </a:p>
        </p:txBody>
      </p:sp>
      <p:sp>
        <p:nvSpPr>
          <p:cNvPr id="3" name="Content Placeholder 2"/>
          <p:cNvSpPr>
            <a:spLocks noGrp="1"/>
          </p:cNvSpPr>
          <p:nvPr>
            <p:ph sz="quarter" idx="10"/>
          </p:nvPr>
        </p:nvSpPr>
        <p:spPr/>
        <p:txBody>
          <a:bodyPr/>
          <a:lstStyle/>
          <a:p>
            <a:r>
              <a:rPr lang="en-US" dirty="0" smtClean="0"/>
              <a:t>Installs </a:t>
            </a:r>
            <a:r>
              <a:rPr lang="en-US" dirty="0"/>
              <a:t>the dependencies in the local </a:t>
            </a:r>
            <a:r>
              <a:rPr lang="en-US" dirty="0" err="1"/>
              <a:t>node_modules</a:t>
            </a:r>
            <a:r>
              <a:rPr lang="en-US" dirty="0"/>
              <a:t> folder</a:t>
            </a:r>
          </a:p>
          <a:p>
            <a:r>
              <a:rPr lang="en-US" dirty="0"/>
              <a:t>In global mode, it makes a node module accessible to all.</a:t>
            </a:r>
          </a:p>
          <a:p>
            <a:r>
              <a:rPr lang="en-US" dirty="0" smtClean="0"/>
              <a:t>Can </a:t>
            </a:r>
            <a:r>
              <a:rPr lang="en-US" dirty="0"/>
              <a:t>install from a folder, </a:t>
            </a:r>
            <a:r>
              <a:rPr lang="en-US" dirty="0" err="1"/>
              <a:t>tarball</a:t>
            </a:r>
            <a:r>
              <a:rPr lang="en-US" dirty="0"/>
              <a:t>, web, etc… </a:t>
            </a:r>
          </a:p>
          <a:p>
            <a:r>
              <a:rPr lang="en-US" dirty="0"/>
              <a:t>Can specify dev or optional dependencies. </a:t>
            </a:r>
            <a:endParaRPr lang="en-US" dirty="0"/>
          </a:p>
          <a:p>
            <a:endParaRPr lang="en-US" dirty="0" smtClean="0"/>
          </a:p>
          <a:p>
            <a:r>
              <a:rPr lang="en-US" dirty="0" smtClean="0"/>
              <a:t>NPM can </a:t>
            </a:r>
            <a:r>
              <a:rPr lang="en-US" dirty="0"/>
              <a:t>also </a:t>
            </a:r>
            <a:r>
              <a:rPr lang="en-US" dirty="0" smtClean="0"/>
              <a:t>install the dependencies for a project by reading the </a:t>
            </a:r>
            <a:r>
              <a:rPr lang="en-US" dirty="0" err="1" smtClean="0"/>
              <a:t>package.json</a:t>
            </a:r>
            <a:endParaRPr lang="en-US" dirty="0"/>
          </a:p>
          <a:p>
            <a:endParaRPr lang="en-US" dirty="0"/>
          </a:p>
          <a:p>
            <a:pPr marL="0" indent="0">
              <a:buNone/>
            </a:pPr>
            <a:endParaRPr lang="en-US" dirty="0"/>
          </a:p>
        </p:txBody>
      </p:sp>
    </p:spTree>
    <p:extLst>
      <p:ext uri="{BB962C8B-B14F-4D97-AF65-F5344CB8AC3E}">
        <p14:creationId xmlns:p14="http://schemas.microsoft.com/office/powerpoint/2010/main" val="3719254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544581845"/>
              </p:ext>
            </p:extLst>
          </p:nvPr>
        </p:nvGraphicFramePr>
        <p:xfrm>
          <a:off x="379413" y="1417636"/>
          <a:ext cx="11525250" cy="3181184"/>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b="1" dirty="0" smtClean="0"/>
                        <a:t>Using Node.js with Visual Studio Code</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a:t>
                      </a:r>
                      <a:r>
                        <a:rPr lang="en-US" sz="2400" baseline="0" dirty="0" smtClean="0">
                          <a:latin typeface="Segoe UI Light" panose="020B0502040204020203" pitchFamily="34" charset="0"/>
                          <a:cs typeface="Segoe UI Light" panose="020B0502040204020203" pitchFamily="34" charset="0"/>
                        </a:rPr>
                        <a:t> Introduction to Node.js</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Building a Front-end for your Express Web Apps.</a:t>
                      </a: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Introduction</a:t>
                      </a:r>
                      <a:r>
                        <a:rPr lang="en-US" sz="2400" baseline="0" dirty="0" smtClean="0">
                          <a:latin typeface="Segoe UI Light" panose="020B0502040204020203" pitchFamily="34" charset="0"/>
                          <a:cs typeface="Segoe UI Light" panose="020B0502040204020203" pitchFamily="34" charset="0"/>
                        </a:rPr>
                        <a:t> to Express</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Debugging &amp; Deploying Node.JS</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Express and Databases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06 | Extending Node.JS with Azure Web Jobs</a:t>
                      </a:r>
                    </a:p>
                  </a:txBody>
                  <a:tcPr anchor="ctr"/>
                </a:tc>
                <a:extLst>
                  <a:ext uri="{0D108BD9-81ED-4DB2-BD59-A6C34878D82A}">
                    <a16:rowId xmlns:a16="http://schemas.microsoft.com/office/drawing/2014/main" xmlns="" val="3812060533"/>
                  </a:ext>
                </a:extLst>
              </a:tr>
            </a:tbl>
          </a:graphicData>
        </a:graphic>
      </p:graphicFrame>
    </p:spTree>
    <p:extLst>
      <p:ext uri="{BB962C8B-B14F-4D97-AF65-F5344CB8AC3E}">
        <p14:creationId xmlns:p14="http://schemas.microsoft.com/office/powerpoint/2010/main" val="835197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err="1" smtClean="0"/>
              <a:t>package.json</a:t>
            </a:r>
            <a:r>
              <a:rPr lang="en-US" dirty="0" smtClean="0"/>
              <a:t>?</a:t>
            </a:r>
            <a:endParaRPr lang="en-US" dirty="0"/>
          </a:p>
        </p:txBody>
      </p:sp>
      <p:sp>
        <p:nvSpPr>
          <p:cNvPr id="5" name="Rectangle 2"/>
          <p:cNvSpPr>
            <a:spLocks noGrp="1" noChangeArrowheads="1"/>
          </p:cNvSpPr>
          <p:nvPr>
            <p:ph idx="4294967295"/>
          </p:nvPr>
        </p:nvSpPr>
        <p:spPr bwMode="auto">
          <a:xfrm>
            <a:off x="379514" y="937926"/>
            <a:ext cx="9677649" cy="50167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"name"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"Node101"</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"version"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"0.1.0"</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lvl="0" indent="0" eaLnBrk="0" fontAlgn="base" hangingPunct="0">
              <a:lnSpc>
                <a:spcPct val="100000"/>
              </a:lnSpc>
              <a:spcBef>
                <a:spcPct val="0"/>
              </a:spcBef>
              <a:spcAft>
                <a:spcPct val="0"/>
              </a:spcAft>
              <a:buNone/>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"description"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dirty="0" smtClean="0">
                <a:solidFill>
                  <a:srgbClr val="A31515"/>
                </a:solidFill>
                <a:latin typeface="Consolas" panose="020B0609020204030204" pitchFamily="49" charset="0"/>
                <a:cs typeface="Consolas" panose="020B0609020204030204" pitchFamily="49" charset="0"/>
              </a:rPr>
              <a:t>“MVA Presentation Code</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"main"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"1_hello_world.js"</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"author"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"name"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"Rami Sayar"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lvl="0" indent="0" eaLnBrk="0" fontAlgn="base" hangingPunct="0">
              <a:lnSpc>
                <a:spcPct val="100000"/>
              </a:lnSpc>
              <a:spcBef>
                <a:spcPct val="0"/>
              </a:spcBef>
              <a:spcAft>
                <a:spcPct val="0"/>
              </a:spcAft>
              <a:buNone/>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"email"</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dirty="0" smtClean="0">
                <a:solidFill>
                  <a:srgbClr val="A31515"/>
                </a:solidFill>
                <a:latin typeface="Consolas" panose="020B0609020204030204" pitchFamily="49" charset="0"/>
                <a:cs typeface="Consolas" panose="020B0609020204030204" pitchFamily="49" charset="0"/>
              </a:rPr>
              <a:t>""</a:t>
            </a:r>
            <a:endPar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04904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NPM Modules</a:t>
            </a:r>
            <a:endParaRPr lang="en-US" dirty="0"/>
          </a:p>
        </p:txBody>
      </p:sp>
      <p:sp>
        <p:nvSpPr>
          <p:cNvPr id="3" name="Content Placeholder 2"/>
          <p:cNvSpPr>
            <a:spLocks noGrp="1"/>
          </p:cNvSpPr>
          <p:nvPr>
            <p:ph sz="quarter" idx="10"/>
          </p:nvPr>
        </p:nvSpPr>
        <p:spPr/>
        <p:txBody>
          <a:bodyPr/>
          <a:lstStyle/>
          <a:p>
            <a:pPr marL="0" indent="0">
              <a:buNone/>
            </a:pPr>
            <a:r>
              <a:rPr lang="en-US" sz="2800" b="1" dirty="0"/>
              <a:t>Most Depended Upon</a:t>
            </a:r>
          </a:p>
          <a:p>
            <a:r>
              <a:rPr lang="en-US" sz="2800" dirty="0" smtClean="0">
                <a:hlinkClick r:id="rId2"/>
              </a:rPr>
              <a:t>underscore</a:t>
            </a:r>
            <a:endParaRPr lang="en-US" sz="2800" dirty="0"/>
          </a:p>
          <a:p>
            <a:r>
              <a:rPr lang="en-US" sz="2800" dirty="0" err="1" smtClean="0">
                <a:hlinkClick r:id="rId3"/>
              </a:rPr>
              <a:t>async</a:t>
            </a:r>
            <a:endParaRPr lang="en-US" sz="2800" dirty="0"/>
          </a:p>
          <a:p>
            <a:r>
              <a:rPr lang="en-US" sz="2800" dirty="0" smtClean="0">
                <a:hlinkClick r:id="rId4"/>
              </a:rPr>
              <a:t>request</a:t>
            </a:r>
            <a:endParaRPr lang="en-US" sz="2800" dirty="0"/>
          </a:p>
          <a:p>
            <a:r>
              <a:rPr lang="en-US" sz="2800" dirty="0" err="1" smtClean="0">
                <a:hlinkClick r:id="rId5"/>
              </a:rPr>
              <a:t>lodash</a:t>
            </a:r>
            <a:endParaRPr lang="en-US" sz="2800" dirty="0"/>
          </a:p>
          <a:p>
            <a:r>
              <a:rPr lang="en-US" sz="2800" dirty="0" smtClean="0">
                <a:hlinkClick r:id="rId6"/>
              </a:rPr>
              <a:t>commander</a:t>
            </a:r>
            <a:endParaRPr lang="en-US" sz="2800" dirty="0"/>
          </a:p>
          <a:p>
            <a:r>
              <a:rPr lang="en-US" sz="2800" dirty="0" smtClean="0">
                <a:hlinkClick r:id="rId7"/>
              </a:rPr>
              <a:t>express</a:t>
            </a:r>
            <a:endParaRPr lang="en-US" sz="2800" dirty="0"/>
          </a:p>
          <a:p>
            <a:r>
              <a:rPr lang="en-US" sz="2800" dirty="0" smtClean="0">
                <a:hlinkClick r:id="rId8"/>
              </a:rPr>
              <a:t>optimist</a:t>
            </a:r>
            <a:endParaRPr lang="en-US" sz="2800" dirty="0"/>
          </a:p>
          <a:p>
            <a:r>
              <a:rPr lang="en-US" sz="2800" dirty="0" smtClean="0">
                <a:hlinkClick r:id="rId9"/>
              </a:rPr>
              <a:t>coffee-script</a:t>
            </a:r>
            <a:endParaRPr lang="en-US" sz="2800" dirty="0"/>
          </a:p>
          <a:p>
            <a:pPr marL="0" indent="0">
              <a:buNone/>
            </a:pPr>
            <a:endParaRPr lang="en-US" dirty="0"/>
          </a:p>
        </p:txBody>
      </p:sp>
    </p:spTree>
    <p:extLst>
      <p:ext uri="{BB962C8B-B14F-4D97-AF65-F5344CB8AC3E}">
        <p14:creationId xmlns:p14="http://schemas.microsoft.com/office/powerpoint/2010/main" val="14747978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Module</a:t>
            </a:r>
            <a:endParaRPr lang="en-US" dirty="0"/>
          </a:p>
        </p:txBody>
      </p:sp>
      <p:sp>
        <p:nvSpPr>
          <p:cNvPr id="3" name="Content Placeholder 2"/>
          <p:cNvSpPr>
            <a:spLocks noGrp="1"/>
          </p:cNvSpPr>
          <p:nvPr>
            <p:ph sz="quarter" idx="10"/>
          </p:nvPr>
        </p:nvSpPr>
        <p:spPr/>
        <p:txBody>
          <a:bodyPr/>
          <a:lstStyle/>
          <a:p>
            <a:pPr marL="0" indent="0">
              <a:buNone/>
            </a:pPr>
            <a:r>
              <a:rPr lang="en-US" dirty="0" err="1"/>
              <a:t>Async</a:t>
            </a:r>
            <a:r>
              <a:rPr lang="en-US" dirty="0"/>
              <a:t> is a utility module which provides straight-forward, powerful functions for working with asynchronous JavaScript.</a:t>
            </a:r>
          </a:p>
          <a:p>
            <a:pPr marL="0" lvl="0" indent="0">
              <a:spcBef>
                <a:spcPts val="0"/>
              </a:spcBef>
              <a:buNone/>
            </a:pPr>
            <a:r>
              <a:rPr lang="en-US" altLang="en-US" sz="2000" dirty="0" err="1" smtClean="0">
                <a:solidFill>
                  <a:srgbClr val="000000"/>
                </a:solidFill>
                <a:latin typeface="Consolas" panose="020B0609020204030204" pitchFamily="49" charset="0"/>
                <a:cs typeface="Consolas" panose="020B0609020204030204" pitchFamily="49" charset="0"/>
              </a:rPr>
              <a:t>async.map</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'file1'</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'file2'</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'file3'</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err="1">
                <a:solidFill>
                  <a:srgbClr val="000000"/>
                </a:solidFill>
                <a:latin typeface="Consolas" panose="020B0609020204030204" pitchFamily="49" charset="0"/>
                <a:cs typeface="Consolas" panose="020B0609020204030204" pitchFamily="49" charset="0"/>
              </a:rPr>
              <a:t>fs.stat</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FF"/>
                </a:solidFill>
                <a:latin typeface="Consolas" panose="020B0609020204030204" pitchFamily="49" charset="0"/>
                <a:cs typeface="Consolas" panose="020B0609020204030204" pitchFamily="49" charset="0"/>
              </a:rPr>
              <a:t>function</a:t>
            </a:r>
            <a:r>
              <a:rPr lang="en-US" altLang="en-US" sz="2000" dirty="0">
                <a:solidFill>
                  <a:srgbClr val="000000"/>
                </a:solidFill>
                <a:latin typeface="Consolas" panose="020B0609020204030204" pitchFamily="49" charset="0"/>
                <a:cs typeface="Consolas" panose="020B0609020204030204" pitchFamily="49" charset="0"/>
              </a:rPr>
              <a:t> (err, results) {</a:t>
            </a:r>
          </a:p>
          <a:p>
            <a:pPr marL="0" lvl="0" indent="0">
              <a:spcBef>
                <a:spcPts val="0"/>
              </a:spcBef>
              <a:buNone/>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8000"/>
                </a:solidFill>
                <a:latin typeface="Consolas" panose="020B0609020204030204" pitchFamily="49" charset="0"/>
                <a:cs typeface="Consolas" panose="020B0609020204030204" pitchFamily="49" charset="0"/>
              </a:rPr>
              <a:t>// results is now an array of stats for each file</a:t>
            </a:r>
            <a:r>
              <a:rPr lang="en-US" altLang="en-US" sz="2000" dirty="0">
                <a:solidFill>
                  <a:srgbClr val="000000"/>
                </a:solidFill>
                <a:latin typeface="Consolas" panose="020B0609020204030204" pitchFamily="49" charset="0"/>
                <a:cs typeface="Consolas" panose="020B0609020204030204" pitchFamily="49" charset="0"/>
              </a:rPr>
              <a:t> </a:t>
            </a:r>
          </a:p>
          <a:p>
            <a:pPr marL="0" lvl="0" indent="0">
              <a:spcBef>
                <a:spcPts val="0"/>
              </a:spcBef>
              <a:buNone/>
            </a:pPr>
            <a:r>
              <a:rPr lang="en-US" altLang="en-US" sz="2000" dirty="0">
                <a:solidFill>
                  <a:srgbClr val="000000"/>
                </a:solidFill>
                <a:latin typeface="Consolas" panose="020B0609020204030204" pitchFamily="49" charset="0"/>
                <a:cs typeface="Consolas" panose="020B0609020204030204" pitchFamily="49" charset="0"/>
              </a:rPr>
              <a:t>});</a:t>
            </a:r>
          </a:p>
          <a:p>
            <a:pPr marL="0" lvl="0" indent="0">
              <a:spcBef>
                <a:spcPts val="0"/>
              </a:spcBef>
              <a:buNone/>
            </a:pPr>
            <a:r>
              <a:rPr lang="en-US" altLang="en-US" sz="2000" dirty="0" err="1">
                <a:solidFill>
                  <a:srgbClr val="000000"/>
                </a:solidFill>
                <a:latin typeface="Consolas" panose="020B0609020204030204" pitchFamily="49" charset="0"/>
                <a:cs typeface="Consolas" panose="020B0609020204030204" pitchFamily="49" charset="0"/>
              </a:rPr>
              <a:t>async.filter</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'file1'</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'file2'</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'file3'</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err="1">
                <a:solidFill>
                  <a:srgbClr val="000000"/>
                </a:solidFill>
                <a:latin typeface="Consolas" panose="020B0609020204030204" pitchFamily="49" charset="0"/>
                <a:cs typeface="Consolas" panose="020B0609020204030204" pitchFamily="49" charset="0"/>
              </a:rPr>
              <a:t>fs.exists</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FF"/>
                </a:solidFill>
                <a:latin typeface="Consolas" panose="020B0609020204030204" pitchFamily="49" charset="0"/>
                <a:cs typeface="Consolas" panose="020B0609020204030204" pitchFamily="49" charset="0"/>
              </a:rPr>
              <a:t>function</a:t>
            </a:r>
            <a:r>
              <a:rPr lang="en-US" altLang="en-US" sz="2000" dirty="0">
                <a:solidFill>
                  <a:srgbClr val="000000"/>
                </a:solidFill>
                <a:latin typeface="Consolas" panose="020B0609020204030204" pitchFamily="49" charset="0"/>
                <a:cs typeface="Consolas" panose="020B0609020204030204" pitchFamily="49" charset="0"/>
              </a:rPr>
              <a:t> (results) {     </a:t>
            </a:r>
          </a:p>
          <a:p>
            <a:pPr marL="0" lvl="0" indent="0">
              <a:spcBef>
                <a:spcPts val="0"/>
              </a:spcBef>
              <a:buNone/>
            </a:pPr>
            <a:r>
              <a:rPr lang="en-US" altLang="en-US" sz="2000" dirty="0">
                <a:solidFill>
                  <a:srgbClr val="008000"/>
                </a:solidFill>
                <a:latin typeface="Consolas" panose="020B0609020204030204" pitchFamily="49" charset="0"/>
                <a:cs typeface="Consolas" panose="020B0609020204030204" pitchFamily="49" charset="0"/>
              </a:rPr>
              <a:t>     // results now equals an array of the existing files</a:t>
            </a:r>
            <a:r>
              <a:rPr lang="en-US" altLang="en-US" sz="2000" dirty="0">
                <a:solidFill>
                  <a:srgbClr val="000000"/>
                </a:solidFill>
                <a:latin typeface="Consolas" panose="020B0609020204030204" pitchFamily="49" charset="0"/>
                <a:cs typeface="Consolas" panose="020B0609020204030204" pitchFamily="49" charset="0"/>
              </a:rPr>
              <a:t> </a:t>
            </a:r>
          </a:p>
          <a:p>
            <a:pPr marL="0" lvl="0" indent="0">
              <a:spcBef>
                <a:spcPts val="0"/>
              </a:spcBef>
              <a:buNone/>
            </a:pPr>
            <a:r>
              <a:rPr lang="en-US" altLang="en-US" sz="2000" dirty="0">
                <a:solidFill>
                  <a:srgbClr val="000000"/>
                </a:solidFill>
                <a:latin typeface="Consolas" panose="020B0609020204030204" pitchFamily="49" charset="0"/>
                <a:cs typeface="Consolas" panose="020B0609020204030204" pitchFamily="49" charset="0"/>
              </a:rPr>
              <a:t>}); </a:t>
            </a:r>
          </a:p>
          <a:p>
            <a:pPr marL="0" lvl="0" indent="0">
              <a:spcBef>
                <a:spcPts val="0"/>
              </a:spcBef>
              <a:buNone/>
            </a:pPr>
            <a:r>
              <a:rPr lang="en-US" altLang="en-US" sz="2000" dirty="0" err="1" smtClean="0">
                <a:solidFill>
                  <a:srgbClr val="000000"/>
                </a:solidFill>
                <a:latin typeface="Consolas" panose="020B0609020204030204" pitchFamily="49" charset="0"/>
                <a:cs typeface="Consolas" panose="020B0609020204030204" pitchFamily="49" charset="0"/>
              </a:rPr>
              <a:t>async.parallel</a:t>
            </a:r>
            <a:r>
              <a:rPr lang="en-US" altLang="en-US" sz="2000" dirty="0" smtClean="0">
                <a:solidFill>
                  <a:srgbClr val="000000"/>
                </a:solidFill>
                <a:latin typeface="Consolas" panose="020B0609020204030204" pitchFamily="49" charset="0"/>
                <a:cs typeface="Consolas" panose="020B0609020204030204" pitchFamily="49" charset="0"/>
              </a:rPr>
              <a:t>([</a:t>
            </a:r>
          </a:p>
          <a:p>
            <a:pPr marL="0" lvl="0" indent="0">
              <a:spcBef>
                <a:spcPts val="0"/>
              </a:spcBef>
              <a:buNone/>
            </a:pPr>
            <a:r>
              <a:rPr lang="en-US" altLang="en-US" sz="2000" dirty="0" smtClean="0">
                <a:solidFill>
                  <a:srgbClr val="000000"/>
                </a:solidFill>
                <a:latin typeface="Consolas" panose="020B0609020204030204" pitchFamily="49" charset="0"/>
                <a:cs typeface="Consolas" panose="020B0609020204030204" pitchFamily="49" charset="0"/>
              </a:rPr>
              <a:t> </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FF"/>
                </a:solidFill>
                <a:latin typeface="Consolas" panose="020B0609020204030204" pitchFamily="49" charset="0"/>
                <a:cs typeface="Consolas" panose="020B0609020204030204" pitchFamily="49" charset="0"/>
              </a:rPr>
              <a:t>function</a:t>
            </a:r>
            <a:r>
              <a:rPr lang="en-US" altLang="en-US" sz="2000" dirty="0">
                <a:solidFill>
                  <a:srgbClr val="000000"/>
                </a:solidFill>
                <a:latin typeface="Consolas" panose="020B0609020204030204" pitchFamily="49" charset="0"/>
                <a:cs typeface="Consolas" panose="020B0609020204030204" pitchFamily="49" charset="0"/>
              </a:rPr>
              <a:t> () {  },</a:t>
            </a:r>
          </a:p>
          <a:p>
            <a:pPr marL="0" lvl="0" indent="0">
              <a:spcBef>
                <a:spcPts val="0"/>
              </a:spcBef>
              <a:buNone/>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FF"/>
                </a:solidFill>
                <a:latin typeface="Consolas" panose="020B0609020204030204" pitchFamily="49" charset="0"/>
                <a:cs typeface="Consolas" panose="020B0609020204030204" pitchFamily="49" charset="0"/>
              </a:rPr>
              <a:t>function</a:t>
            </a:r>
            <a:r>
              <a:rPr lang="en-US" altLang="en-US" sz="2000" dirty="0">
                <a:solidFill>
                  <a:srgbClr val="000000"/>
                </a:solidFill>
                <a:latin typeface="Consolas" panose="020B0609020204030204" pitchFamily="49" charset="0"/>
                <a:cs typeface="Consolas" panose="020B0609020204030204" pitchFamily="49" charset="0"/>
              </a:rPr>
              <a:t> () {  }</a:t>
            </a:r>
          </a:p>
          <a:p>
            <a:pPr marL="0" lvl="0" indent="0">
              <a:spcBef>
                <a:spcPts val="0"/>
              </a:spcBef>
              <a:buNone/>
            </a:pPr>
            <a:r>
              <a:rPr lang="en-US" altLang="en-US" sz="2000" dirty="0">
                <a:solidFill>
                  <a:srgbClr val="000000"/>
                </a:solidFill>
                <a:latin typeface="Consolas" panose="020B0609020204030204" pitchFamily="49" charset="0"/>
                <a:cs typeface="Consolas" panose="020B0609020204030204" pitchFamily="49" charset="0"/>
              </a:rPr>
              <a:t>], callback);</a:t>
            </a:r>
          </a:p>
          <a:p>
            <a:pPr marL="0" lvl="0" indent="0">
              <a:spcBef>
                <a:spcPts val="0"/>
              </a:spcBef>
              <a:buNone/>
            </a:pPr>
            <a:r>
              <a:rPr lang="en-US" altLang="en-US" sz="2000" dirty="0" err="1">
                <a:solidFill>
                  <a:srgbClr val="000000"/>
                </a:solidFill>
                <a:latin typeface="Consolas" panose="020B0609020204030204" pitchFamily="49" charset="0"/>
                <a:cs typeface="Consolas" panose="020B0609020204030204" pitchFamily="49" charset="0"/>
              </a:rPr>
              <a:t>async.series</a:t>
            </a:r>
            <a:r>
              <a:rPr lang="en-US" altLang="en-US" sz="2000" dirty="0">
                <a:solidFill>
                  <a:srgbClr val="000000"/>
                </a:solidFill>
                <a:latin typeface="Consolas" panose="020B0609020204030204" pitchFamily="49" charset="0"/>
                <a:cs typeface="Consolas" panose="020B0609020204030204" pitchFamily="49" charset="0"/>
              </a:rPr>
              <a:t>([</a:t>
            </a:r>
          </a:p>
          <a:p>
            <a:pPr marL="0" lvl="0" indent="0">
              <a:spcBef>
                <a:spcPts val="0"/>
              </a:spcBef>
              <a:buNone/>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FF"/>
                </a:solidFill>
                <a:latin typeface="Consolas" panose="020B0609020204030204" pitchFamily="49" charset="0"/>
                <a:cs typeface="Consolas" panose="020B0609020204030204" pitchFamily="49" charset="0"/>
              </a:rPr>
              <a:t>function</a:t>
            </a:r>
            <a:r>
              <a:rPr lang="en-US" altLang="en-US" sz="2000" dirty="0">
                <a:solidFill>
                  <a:srgbClr val="000000"/>
                </a:solidFill>
                <a:latin typeface="Consolas" panose="020B0609020204030204" pitchFamily="49" charset="0"/>
                <a:cs typeface="Consolas" panose="020B0609020204030204" pitchFamily="49" charset="0"/>
              </a:rPr>
              <a:t> () {  },</a:t>
            </a:r>
          </a:p>
          <a:p>
            <a:pPr marL="0" lvl="0" indent="0">
              <a:spcBef>
                <a:spcPts val="0"/>
              </a:spcBef>
              <a:buNone/>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FF"/>
                </a:solidFill>
                <a:latin typeface="Consolas" panose="020B0609020204030204" pitchFamily="49" charset="0"/>
                <a:cs typeface="Consolas" panose="020B0609020204030204" pitchFamily="49" charset="0"/>
              </a:rPr>
              <a:t>function</a:t>
            </a:r>
            <a:r>
              <a:rPr lang="en-US" altLang="en-US" sz="2000" dirty="0">
                <a:solidFill>
                  <a:srgbClr val="000000"/>
                </a:solidFill>
                <a:latin typeface="Consolas" panose="020B0609020204030204" pitchFamily="49" charset="0"/>
                <a:cs typeface="Consolas" panose="020B0609020204030204" pitchFamily="49" charset="0"/>
              </a:rPr>
              <a:t> () {  }</a:t>
            </a:r>
          </a:p>
          <a:p>
            <a:pPr marL="0" lvl="0" indent="0">
              <a:spcBef>
                <a:spcPts val="0"/>
              </a:spcBef>
              <a:buNone/>
            </a:pPr>
            <a:r>
              <a:rPr lang="en-US" altLang="en-US" sz="2000" dirty="0">
                <a:solidFill>
                  <a:srgbClr val="000000"/>
                </a:solidFill>
                <a:latin typeface="Consolas" panose="020B0609020204030204" pitchFamily="49" charset="0"/>
                <a:cs typeface="Consolas" panose="020B0609020204030204" pitchFamily="49" charset="0"/>
              </a:rPr>
              <a:t>]);</a:t>
            </a:r>
            <a:endParaRPr lang="en-US" altLang="en-US" sz="2000" dirty="0">
              <a:latin typeface="Arial" panose="020B0604020202020204" pitchFamily="34" charset="0"/>
            </a:endParaRPr>
          </a:p>
          <a:p>
            <a:pPr marL="0" indent="0">
              <a:buNone/>
            </a:pPr>
            <a:endParaRPr lang="en-US" sz="1800" dirty="0"/>
          </a:p>
          <a:p>
            <a:pPr marL="0" indent="0">
              <a:buNone/>
            </a:pPr>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9811745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Module</a:t>
            </a:r>
            <a:endParaRPr lang="en-US" dirty="0"/>
          </a:p>
        </p:txBody>
      </p:sp>
      <p:sp>
        <p:nvSpPr>
          <p:cNvPr id="3" name="Content Placeholder 2"/>
          <p:cNvSpPr>
            <a:spLocks noGrp="1"/>
          </p:cNvSpPr>
          <p:nvPr>
            <p:ph sz="quarter" idx="10"/>
          </p:nvPr>
        </p:nvSpPr>
        <p:spPr/>
        <p:txBody>
          <a:bodyPr/>
          <a:lstStyle/>
          <a:p>
            <a:pPr marL="0" indent="0">
              <a:buNone/>
            </a:pPr>
            <a:r>
              <a:rPr lang="en-US" dirty="0"/>
              <a:t>Request is designed to be the simplest way possible to make http calls. It supports HTTPS, streaming and follows redirects by default.</a:t>
            </a:r>
          </a:p>
          <a:p>
            <a:pPr marL="0" indent="0">
              <a:buNone/>
            </a:pPr>
            <a:endParaRPr lang="en-US" dirty="0"/>
          </a:p>
          <a:p>
            <a:pPr marL="0" lvl="0" indent="0">
              <a:lnSpc>
                <a:spcPct val="110000"/>
              </a:lnSpc>
              <a:spcBef>
                <a:spcPts val="0"/>
              </a:spcBef>
              <a:buNone/>
            </a:pPr>
            <a:r>
              <a:rPr lang="en-US" altLang="en-US" sz="2400" dirty="0" err="1">
                <a:solidFill>
                  <a:srgbClr val="0000FF"/>
                </a:solidFill>
                <a:latin typeface="Consolas" panose="020B0609020204030204" pitchFamily="49" charset="0"/>
                <a:cs typeface="Consolas" panose="020B0609020204030204" pitchFamily="49" charset="0"/>
              </a:rPr>
              <a:t>var</a:t>
            </a:r>
            <a:r>
              <a:rPr lang="en-US" altLang="en-US" sz="2400" dirty="0">
                <a:solidFill>
                  <a:srgbClr val="000000"/>
                </a:solidFill>
                <a:latin typeface="Consolas" panose="020B0609020204030204" pitchFamily="49" charset="0"/>
                <a:cs typeface="Consolas" panose="020B0609020204030204" pitchFamily="49" charset="0"/>
              </a:rPr>
              <a:t> request = require(</a:t>
            </a:r>
            <a:r>
              <a:rPr lang="en-US" altLang="en-US" sz="2400" dirty="0">
                <a:solidFill>
                  <a:srgbClr val="A31515"/>
                </a:solidFill>
                <a:latin typeface="Consolas" panose="020B0609020204030204" pitchFamily="49" charset="0"/>
                <a:cs typeface="Consolas" panose="020B0609020204030204" pitchFamily="49" charset="0"/>
              </a:rPr>
              <a:t>'request'</a:t>
            </a:r>
            <a:r>
              <a:rPr lang="en-US" altLang="en-US" sz="2400" dirty="0">
                <a:solidFill>
                  <a:srgbClr val="000000"/>
                </a:solidFill>
                <a:latin typeface="Consolas" panose="020B0609020204030204" pitchFamily="49" charset="0"/>
                <a:cs typeface="Consolas" panose="020B0609020204030204" pitchFamily="49" charset="0"/>
              </a:rPr>
              <a:t>); request(</a:t>
            </a:r>
            <a:r>
              <a:rPr lang="en-US" altLang="en-US" sz="2400" dirty="0">
                <a:solidFill>
                  <a:srgbClr val="A31515"/>
                </a:solidFill>
                <a:latin typeface="Consolas" panose="020B0609020204030204" pitchFamily="49" charset="0"/>
                <a:cs typeface="Consolas" panose="020B0609020204030204" pitchFamily="49" charset="0"/>
              </a:rPr>
              <a:t>'http://www.microsoft.com'</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a:solidFill>
                  <a:srgbClr val="0000FF"/>
                </a:solidFill>
                <a:latin typeface="Consolas" panose="020B0609020204030204" pitchFamily="49" charset="0"/>
                <a:cs typeface="Consolas" panose="020B0609020204030204" pitchFamily="49" charset="0"/>
              </a:rPr>
              <a:t>function</a:t>
            </a:r>
            <a:r>
              <a:rPr lang="en-US" altLang="en-US" sz="2400" dirty="0">
                <a:solidFill>
                  <a:srgbClr val="000000"/>
                </a:solidFill>
                <a:latin typeface="Consolas" panose="020B0609020204030204" pitchFamily="49" charset="0"/>
                <a:cs typeface="Consolas" panose="020B0609020204030204" pitchFamily="49" charset="0"/>
              </a:rPr>
              <a:t> (error, response, body) {</a:t>
            </a:r>
          </a:p>
          <a:p>
            <a:pPr marL="0" lvl="0" indent="0">
              <a:lnSpc>
                <a:spcPct val="110000"/>
              </a:lnSpc>
              <a:spcBef>
                <a:spcPts val="0"/>
              </a:spcBef>
              <a:buNone/>
            </a:pP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a:solidFill>
                  <a:srgbClr val="0000FF"/>
                </a:solidFill>
                <a:latin typeface="Consolas" panose="020B0609020204030204" pitchFamily="49" charset="0"/>
                <a:cs typeface="Consolas" panose="020B0609020204030204" pitchFamily="49" charset="0"/>
              </a:rPr>
              <a:t>if</a:t>
            </a:r>
            <a:r>
              <a:rPr lang="en-US" altLang="en-US" sz="2400" dirty="0">
                <a:solidFill>
                  <a:srgbClr val="000000"/>
                </a:solidFill>
                <a:latin typeface="Consolas" panose="020B0609020204030204" pitchFamily="49" charset="0"/>
                <a:cs typeface="Consolas" panose="020B0609020204030204" pitchFamily="49" charset="0"/>
              </a:rPr>
              <a:t> (!error &amp;&amp; </a:t>
            </a:r>
            <a:r>
              <a:rPr lang="en-US" altLang="en-US" sz="2400" dirty="0" err="1">
                <a:solidFill>
                  <a:srgbClr val="000000"/>
                </a:solidFill>
                <a:latin typeface="Consolas" panose="020B0609020204030204" pitchFamily="49" charset="0"/>
                <a:cs typeface="Consolas" panose="020B0609020204030204" pitchFamily="49" charset="0"/>
              </a:rPr>
              <a:t>response.statusCode</a:t>
            </a:r>
            <a:r>
              <a:rPr lang="en-US" altLang="en-US" sz="2400" dirty="0">
                <a:solidFill>
                  <a:srgbClr val="000000"/>
                </a:solidFill>
                <a:latin typeface="Consolas" panose="020B0609020204030204" pitchFamily="49" charset="0"/>
                <a:cs typeface="Consolas" panose="020B0609020204030204" pitchFamily="49" charset="0"/>
              </a:rPr>
              <a:t> == 200) {</a:t>
            </a:r>
          </a:p>
          <a:p>
            <a:pPr marL="0" lvl="0" indent="0">
              <a:lnSpc>
                <a:spcPct val="110000"/>
              </a:lnSpc>
              <a:spcBef>
                <a:spcPts val="0"/>
              </a:spcBef>
              <a:buNone/>
            </a:pPr>
            <a:r>
              <a:rPr lang="en-US" altLang="en-US" sz="2400" dirty="0">
                <a:solidFill>
                  <a:srgbClr val="000000"/>
                </a:solidFill>
                <a:latin typeface="Consolas" panose="020B0609020204030204" pitchFamily="49" charset="0"/>
                <a:cs typeface="Consolas" panose="020B0609020204030204" pitchFamily="49" charset="0"/>
              </a:rPr>
              <a:t>		console.log(body);</a:t>
            </a:r>
          </a:p>
          <a:p>
            <a:pPr marL="0" lvl="0" indent="0">
              <a:lnSpc>
                <a:spcPct val="110000"/>
              </a:lnSpc>
              <a:spcBef>
                <a:spcPts val="0"/>
              </a:spcBef>
              <a:buNone/>
            </a:pPr>
            <a:r>
              <a:rPr lang="en-US" altLang="en-US" sz="2400" dirty="0">
                <a:solidFill>
                  <a:srgbClr val="000000"/>
                </a:solidFill>
                <a:latin typeface="Consolas" panose="020B0609020204030204" pitchFamily="49" charset="0"/>
                <a:cs typeface="Consolas" panose="020B0609020204030204" pitchFamily="49" charset="0"/>
              </a:rPr>
              <a:t>     }</a:t>
            </a:r>
          </a:p>
          <a:p>
            <a:pPr marL="0" lvl="0" indent="0">
              <a:lnSpc>
                <a:spcPct val="110000"/>
              </a:lnSpc>
              <a:spcBef>
                <a:spcPts val="0"/>
              </a:spcBef>
              <a:buNone/>
            </a:pPr>
            <a:r>
              <a:rPr lang="en-US" altLang="en-US" sz="2400" dirty="0">
                <a:solidFill>
                  <a:srgbClr val="000000"/>
                </a:solidFill>
                <a:latin typeface="Consolas" panose="020B0609020204030204" pitchFamily="49" charset="0"/>
                <a:cs typeface="Consolas" panose="020B0609020204030204" pitchFamily="49" charset="0"/>
              </a:rPr>
              <a:t>});</a:t>
            </a:r>
            <a:endParaRPr lang="en-US" altLang="en-US" sz="24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0820844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a:t>
            </a:r>
            <a:r>
              <a:rPr lang="en-US" smtClean="0"/>
              <a:t>Q Library</a:t>
            </a:r>
            <a:endParaRPr lang="en-US" dirty="0"/>
          </a:p>
        </p:txBody>
      </p:sp>
    </p:spTree>
    <p:extLst>
      <p:ext uri="{BB962C8B-B14F-4D97-AF65-F5344CB8AC3E}">
        <p14:creationId xmlns:p14="http://schemas.microsoft.com/office/powerpoint/2010/main" val="7383102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a:t>
            </a:r>
            <a:endParaRPr lang="en-US" dirty="0"/>
          </a:p>
        </p:txBody>
      </p:sp>
      <p:sp>
        <p:nvSpPr>
          <p:cNvPr id="3" name="Content Placeholder 2"/>
          <p:cNvSpPr>
            <a:spLocks noGrp="1"/>
          </p:cNvSpPr>
          <p:nvPr>
            <p:ph sz="quarter" idx="10"/>
          </p:nvPr>
        </p:nvSpPr>
        <p:spPr/>
        <p:txBody>
          <a:bodyPr/>
          <a:lstStyle/>
          <a:p>
            <a:pPr marL="342783" lvl="1" indent="-342783">
              <a:spcBef>
                <a:spcPts val="1400"/>
              </a:spcBef>
              <a:spcAft>
                <a:spcPts val="0"/>
              </a:spcAft>
              <a:buFont typeface="Arial" pitchFamily="34" charset="0"/>
              <a:buChar char="•"/>
            </a:pPr>
            <a:r>
              <a:rPr lang="en-US" sz="3200" dirty="0">
                <a:hlinkClick r:id="rId2"/>
              </a:rPr>
              <a:t>https://blog.jcoglan.com/2013/03/30/callbacks-are-imperative-promises-are-functional-nodes-biggest-missed-opportunity/</a:t>
            </a:r>
            <a:endParaRPr lang="en-US" sz="3200" dirty="0"/>
          </a:p>
          <a:p>
            <a:r>
              <a:rPr lang="en-US" dirty="0">
                <a:hlinkClick r:id="rId3"/>
              </a:rPr>
              <a:t>http://code.tutsplus.com/tutorials/using-nodes-event-module--net-35941</a:t>
            </a:r>
            <a:endParaRPr lang="en-US" dirty="0"/>
          </a:p>
          <a:p>
            <a:r>
              <a:rPr lang="en-US" dirty="0">
                <a:hlinkClick r:id="rId4"/>
              </a:rPr>
              <a:t>http://spin.atomicobject.com/2012/03/14/nodejs-and-asynchronous-programming-with-promises</a:t>
            </a:r>
            <a:r>
              <a:rPr lang="en-US" dirty="0" smtClean="0">
                <a:hlinkClick r:id="rId4"/>
              </a:rPr>
              <a:t>/</a:t>
            </a:r>
            <a:endParaRPr lang="en-US" dirty="0" smtClean="0"/>
          </a:p>
          <a:p>
            <a:r>
              <a:rPr lang="en-US" dirty="0" smtClean="0"/>
              <a:t>GitHub </a:t>
            </a:r>
            <a:r>
              <a:rPr lang="en-US" dirty="0"/>
              <a:t>repo: </a:t>
            </a:r>
            <a:r>
              <a:rPr lang="en-US" dirty="0">
                <a:hlinkClick r:id="rId5"/>
              </a:rPr>
              <a:t>https://</a:t>
            </a:r>
            <a:r>
              <a:rPr lang="en-US" dirty="0" smtClean="0">
                <a:hlinkClick r:id="rId5"/>
              </a:rPr>
              <a:t>github.com/sayar/NodeMVA</a:t>
            </a:r>
            <a:endParaRPr lang="en-US" dirty="0" smtClean="0"/>
          </a:p>
          <a:p>
            <a:endParaRPr lang="en-US" dirty="0"/>
          </a:p>
          <a:p>
            <a:endParaRPr lang="en-US" dirty="0"/>
          </a:p>
        </p:txBody>
      </p:sp>
    </p:spTree>
    <p:extLst>
      <p:ext uri="{BB962C8B-B14F-4D97-AF65-F5344CB8AC3E}">
        <p14:creationId xmlns:p14="http://schemas.microsoft.com/office/powerpoint/2010/main" val="17831713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Web Developers</a:t>
            </a:r>
          </a:p>
          <a:p>
            <a:pPr lvl="1"/>
            <a:r>
              <a:rPr lang="en-US" dirty="0" smtClean="0"/>
              <a:t>Web Designers</a:t>
            </a:r>
          </a:p>
          <a:p>
            <a:pPr lvl="1"/>
            <a:r>
              <a:rPr lang="en-US" dirty="0" smtClean="0"/>
              <a:t>Developers with experience using other service side languages such as PHP, ASP.NET, Python, Ruby etc. </a:t>
            </a:r>
          </a:p>
          <a:p>
            <a:r>
              <a:rPr lang="en-US" dirty="0" smtClean="0"/>
              <a:t>Suggested Prerequisites/Supporting Material</a:t>
            </a:r>
          </a:p>
          <a:p>
            <a:pPr lvl="1"/>
            <a:r>
              <a:rPr lang="en-US" dirty="0" smtClean="0"/>
              <a:t>Software: </a:t>
            </a:r>
            <a:r>
              <a:rPr lang="en-US" dirty="0" smtClean="0">
                <a:hlinkClick r:id="rId3"/>
              </a:rPr>
              <a:t>aka.ms/node-101</a:t>
            </a:r>
            <a:endParaRPr lang="en-US" dirty="0" smtClean="0"/>
          </a:p>
          <a:p>
            <a:pPr lvl="1"/>
            <a:r>
              <a:rPr lang="en-US" dirty="0" smtClean="0"/>
              <a:t>Books: </a:t>
            </a:r>
            <a:r>
              <a:rPr lang="en-US" dirty="0" smtClean="0">
                <a:hlinkClick r:id="rId4"/>
              </a:rPr>
              <a:t>Mastering Node</a:t>
            </a:r>
            <a:endParaRPr lang="en-US" dirty="0"/>
          </a:p>
          <a:p>
            <a:pPr lvl="1"/>
            <a:endParaRPr lang="en-US" dirty="0" smtClean="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3</a:t>
            </a:r>
            <a:r>
              <a:rPr lang="en-US" dirty="0" smtClean="0"/>
              <a:t>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dirty="0" err="1" smtClean="0"/>
              <a:t>BldAppsnodejs</a:t>
            </a:r>
            <a:r>
              <a:rPr lang="en-US" dirty="0" smtClean="0"/>
              <a:t> (Expires </a:t>
            </a:r>
            <a:r>
              <a:rPr lang="en-US" dirty="0"/>
              <a:t>11/14/2014</a:t>
            </a:r>
            <a:r>
              <a:rPr lang="en-US" dirty="0" smtClean="0"/>
              <a:t>)</a:t>
            </a:r>
            <a:endParaRPr lang="en-US" dirty="0"/>
          </a:p>
        </p:txBody>
      </p:sp>
      <p:pic>
        <p:nvPicPr>
          <p:cNvPr id="5" name="Picture 4"/>
          <p:cNvPicPr>
            <a:picLocks noChangeAspect="1"/>
          </p:cNvPicPr>
          <p:nvPr/>
        </p:nvPicPr>
        <p:blipFill>
          <a:blip r:embed="rId3"/>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Introduction to Node.js</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About Node</a:t>
            </a:r>
          </a:p>
          <a:p>
            <a:r>
              <a:rPr lang="en-GB" dirty="0" smtClean="0"/>
              <a:t>Setting up your environment</a:t>
            </a:r>
          </a:p>
          <a:p>
            <a:r>
              <a:rPr lang="en-GB" dirty="0" smtClean="0"/>
              <a:t>First Node application</a:t>
            </a:r>
          </a:p>
          <a:p>
            <a:r>
              <a:rPr lang="en-GB" dirty="0" smtClean="0"/>
              <a:t>Node Package Manager (NPM)</a:t>
            </a:r>
          </a:p>
          <a:p>
            <a:pPr marL="0" indent="0">
              <a:buNone/>
            </a:pP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192881"/>
            <a:ext cx="11525250" cy="6485733"/>
          </a:xfrm>
          <a:prstGeom prst="rect">
            <a:avLst/>
          </a:prstGeom>
        </p:spPr>
        <p:txBody>
          <a:bodyPr anchor="ctr"/>
          <a:lstStyle/>
          <a:p>
            <a:pPr marL="0" indent="0" algn="ctr">
              <a:buNone/>
            </a:pPr>
            <a:r>
              <a:rPr lang="en-US" sz="4400" dirty="0" smtClean="0"/>
              <a:t>Code Repository: </a:t>
            </a:r>
            <a:r>
              <a:rPr lang="en-US" sz="4400" dirty="0" smtClean="0">
                <a:hlinkClick r:id="rId2" action="ppaction://hlinkfile"/>
              </a:rPr>
              <a:t>github.com/</a:t>
            </a:r>
            <a:r>
              <a:rPr lang="en-US" sz="4400" dirty="0" err="1" smtClean="0">
                <a:hlinkClick r:id="rId2" action="ppaction://hlinkfile"/>
              </a:rPr>
              <a:t>sayar</a:t>
            </a:r>
            <a:r>
              <a:rPr lang="en-US" sz="4400" dirty="0" smtClean="0">
                <a:hlinkClick r:id="rId2" action="ppaction://hlinkfile"/>
              </a:rPr>
              <a:t>/</a:t>
            </a:r>
            <a:r>
              <a:rPr lang="en-US" sz="4400" dirty="0" err="1" smtClean="0">
                <a:hlinkClick r:id="rId2" action="ppaction://hlinkfile"/>
              </a:rPr>
              <a:t>NodeMVA</a:t>
            </a:r>
            <a:endParaRPr lang="en-US" sz="4400" dirty="0"/>
          </a:p>
        </p:txBody>
      </p:sp>
    </p:spTree>
    <p:extLst>
      <p:ext uri="{BB962C8B-B14F-4D97-AF65-F5344CB8AC3E}">
        <p14:creationId xmlns:p14="http://schemas.microsoft.com/office/powerpoint/2010/main" val="259045407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636b0322-90fb-440c-9cbc-22749e7231e9">
      <UserInfo>
        <DisplayName>Christopher Harrison</DisplayName>
        <AccountId>123</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636b0322-90fb-440c-9cbc-22749e7231e9"/>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3590</TotalTime>
  <Words>1216</Words>
  <Application>Microsoft Office PowerPoint</Application>
  <PresentationFormat>Widescreen</PresentationFormat>
  <Paragraphs>269</Paragraphs>
  <Slides>46</Slides>
  <Notes>11</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Calibri</vt:lpstr>
      <vt:lpstr>Consolas</vt:lpstr>
      <vt:lpstr>Courier New</vt:lpstr>
      <vt:lpstr>Segoe</vt:lpstr>
      <vt:lpstr>Segoe UI</vt:lpstr>
      <vt:lpstr>Segoe UI Light</vt:lpstr>
      <vt:lpstr>1_Office Theme</vt:lpstr>
      <vt:lpstr>Using Node.js with Visual Studio Code</vt:lpstr>
      <vt:lpstr>Meet Stacey Mulcahy</vt:lpstr>
      <vt:lpstr>Meet Rami Sayar | @ramisayar</vt:lpstr>
      <vt:lpstr>Course Topics</vt:lpstr>
      <vt:lpstr>Setting Expectations</vt:lpstr>
      <vt:lpstr>     Join the MVA Community!</vt:lpstr>
      <vt:lpstr>PowerPoint Presentation</vt:lpstr>
      <vt:lpstr>Module Overview</vt:lpstr>
      <vt:lpstr>PowerPoint Presentation</vt:lpstr>
      <vt:lpstr>PowerPoint Presentation</vt:lpstr>
      <vt:lpstr>What is Node? </vt:lpstr>
      <vt:lpstr>About Node</vt:lpstr>
      <vt:lpstr>When to use Node</vt:lpstr>
      <vt:lpstr>Node in the Wild</vt:lpstr>
      <vt:lpstr>The Node Community</vt:lpstr>
      <vt:lpstr>PowerPoint Presentation</vt:lpstr>
      <vt:lpstr>Installing Node on Windows</vt:lpstr>
      <vt:lpstr>Path Variable</vt:lpstr>
      <vt:lpstr>Installing Node on Ubuntu</vt:lpstr>
      <vt:lpstr>Installing Node on OSX</vt:lpstr>
      <vt:lpstr>PowerPoint Presentation</vt:lpstr>
      <vt:lpstr>Hello World Application</vt:lpstr>
      <vt:lpstr>Basic HTTP Server</vt:lpstr>
      <vt:lpstr>Event Driven Programming</vt:lpstr>
      <vt:lpstr>Node Event Loop</vt:lpstr>
      <vt:lpstr>Blocking I/O</vt:lpstr>
      <vt:lpstr>Non Blocking I/O</vt:lpstr>
      <vt:lpstr>Callback Style Programming</vt:lpstr>
      <vt:lpstr>Callback Insanity</vt:lpstr>
      <vt:lpstr>Promises </vt:lpstr>
      <vt:lpstr>Q Library </vt:lpstr>
      <vt:lpstr>Basic TCP Demo</vt:lpstr>
      <vt:lpstr>Event Emitters</vt:lpstr>
      <vt:lpstr>Streams</vt:lpstr>
      <vt:lpstr>Modules and Exports</vt:lpstr>
      <vt:lpstr>Require() Module Loading System</vt:lpstr>
      <vt:lpstr>PowerPoint Presentation</vt:lpstr>
      <vt:lpstr>What is NPM? </vt:lpstr>
      <vt:lpstr>How does it work? </vt:lpstr>
      <vt:lpstr>What is a package.json?</vt:lpstr>
      <vt:lpstr>Popular NPM Modules</vt:lpstr>
      <vt:lpstr>Async Module</vt:lpstr>
      <vt:lpstr>Request Module</vt:lpstr>
      <vt:lpstr>Using the Q Library</vt:lpstr>
      <vt:lpstr>Resources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Rami Sayar</cp:lastModifiedBy>
  <cp:revision>98</cp:revision>
  <dcterms:created xsi:type="dcterms:W3CDTF">2013-02-15T23:12:42Z</dcterms:created>
  <dcterms:modified xsi:type="dcterms:W3CDTF">2015-07-28T21:28:47Z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