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0" r:id="rId5"/>
    <p:sldId id="271" r:id="rId6"/>
    <p:sldId id="280" r:id="rId7"/>
    <p:sldId id="281" r:id="rId8"/>
    <p:sldId id="287" r:id="rId9"/>
    <p:sldId id="272" r:id="rId10"/>
    <p:sldId id="295" r:id="rId11"/>
    <p:sldId id="273" r:id="rId12"/>
    <p:sldId id="296" r:id="rId13"/>
    <p:sldId id="286" r:id="rId14"/>
    <p:sldId id="279" r:id="rId15"/>
    <p:sldId id="298" r:id="rId16"/>
    <p:sldId id="297" r:id="rId17"/>
    <p:sldId id="300" r:id="rId18"/>
    <p:sldId id="299" r:id="rId19"/>
    <p:sldId id="283"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1" autoAdjust="0"/>
    <p:restoredTop sz="55236" autoAdjust="0"/>
  </p:normalViewPr>
  <p:slideViewPr>
    <p:cSldViewPr snapToGrid="0">
      <p:cViewPr varScale="1">
        <p:scale>
          <a:sx n="59" d="100"/>
          <a:sy n="59" d="100"/>
        </p:scale>
        <p:origin x="102" y="17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65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5477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596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55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26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npm</a:t>
            </a:r>
            <a:r>
              <a:rPr lang="en-US" dirty="0" smtClean="0"/>
              <a:t> install -g express-generator</a:t>
            </a:r>
          </a:p>
          <a:p>
            <a:r>
              <a:rPr lang="en-US" dirty="0" smtClean="0"/>
              <a:t>express</a:t>
            </a:r>
            <a:r>
              <a:rPr lang="en-US" baseline="0" dirty="0" smtClean="0"/>
              <a:t> /</a:t>
            </a:r>
            <a:r>
              <a:rPr lang="en-US" baseline="0" dirty="0" err="1" smtClean="0"/>
              <a:t>tmp</a:t>
            </a:r>
            <a:r>
              <a:rPr lang="en-US" baseline="0" dirty="0" smtClean="0"/>
              <a:t>/foo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287418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31738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tutsplus.com/tutorials/introduction-to-express--net-33367" TargetMode="External"/><Relationship Id="rId2" Type="http://schemas.openxmlformats.org/officeDocument/2006/relationships/hyperlink" Target="http://expressjs.com/" TargetMode="External"/><Relationship Id="rId1" Type="http://schemas.openxmlformats.org/officeDocument/2006/relationships/slideLayout" Target="../slideLayouts/slideLayout3.xml"/><Relationship Id="rId4" Type="http://schemas.openxmlformats.org/officeDocument/2006/relationships/hyperlink" Target="http://jade-lang.com/tutoria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Introduction </a:t>
            </a:r>
            <a:r>
              <a:rPr lang="en-US" smtClean="0"/>
              <a:t>to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893015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express = require(</a:t>
            </a:r>
            <a:r>
              <a:rPr lang="en-US" altLang="en-US" dirty="0">
                <a:solidFill>
                  <a:srgbClr val="A31515"/>
                </a:solidFill>
                <a:latin typeface="Consolas" panose="020B0609020204030204" pitchFamily="49" charset="0"/>
                <a:cs typeface="Consolas" panose="020B0609020204030204" pitchFamily="49" charset="0"/>
              </a:rPr>
              <a:t>'express'</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a:t>
            </a:r>
            <a:r>
              <a:rPr lang="en-US" altLang="en-US" dirty="0" err="1">
                <a:solidFill>
                  <a:srgbClr val="0000FF"/>
                </a:solidFill>
                <a:latin typeface="Consolas" panose="020B0609020204030204" pitchFamily="49" charset="0"/>
                <a:cs typeface="Consolas" panose="020B0609020204030204" pitchFamily="49" charset="0"/>
              </a:rPr>
              <a:t>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res.json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message:</a:t>
            </a:r>
            <a:r>
              <a:rPr lang="en-US" altLang="en-US" dirty="0" err="1">
                <a:solidFill>
                  <a:srgbClr val="A31515"/>
                </a:solidFill>
                <a:latin typeface="Consolas" panose="020B0609020204030204" pitchFamily="49" charset="0"/>
                <a:cs typeface="Consolas" panose="020B0609020204030204" pitchFamily="49" charset="0"/>
              </a:rPr>
              <a:t>'hooray</a:t>
            </a:r>
            <a:r>
              <a:rPr lang="en-US" altLang="en-US" dirty="0">
                <a:solidFill>
                  <a:srgbClr val="A31515"/>
                </a:solidFill>
                <a:latin typeface="Consolas" panose="020B0609020204030204" pitchFamily="49" charset="0"/>
                <a:cs typeface="Consolas" panose="020B0609020204030204" pitchFamily="49" charset="0"/>
              </a:rPr>
              <a:t>! welcome to our </a:t>
            </a:r>
            <a:r>
              <a:rPr lang="en-US" altLang="en-US" dirty="0" err="1">
                <a:solidFill>
                  <a:srgbClr val="A31515"/>
                </a:solidFill>
                <a:latin typeface="Consolas" panose="020B0609020204030204" pitchFamily="49" charset="0"/>
                <a:cs typeface="Consolas" panose="020B0609020204030204" pitchFamily="49" charset="0"/>
              </a:rPr>
              <a:t>api</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app.listen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process.env.PORT</a:t>
            </a:r>
            <a:r>
              <a:rPr lang="en-US" altLang="en-US" dirty="0">
                <a:solidFill>
                  <a:srgbClr val="000000"/>
                </a:solidFill>
                <a:latin typeface="Consolas" panose="020B0609020204030204" pitchFamily="49" charset="0"/>
                <a:cs typeface="Consolas" panose="020B0609020204030204" pitchFamily="49" charset="0"/>
              </a:rPr>
              <a:t> || 8080); </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32095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REST API with Express Framework</a:t>
            </a:r>
            <a:endParaRPr lang="en-US" dirty="0"/>
          </a:p>
        </p:txBody>
      </p:sp>
    </p:spTree>
    <p:extLst>
      <p:ext uri="{BB962C8B-B14F-4D97-AF65-F5344CB8AC3E}">
        <p14:creationId xmlns:p14="http://schemas.microsoft.com/office/powerpoint/2010/main" val="1798338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b="1" dirty="0" smtClean="0"/>
              <a:t>express-generator</a:t>
            </a:r>
            <a:r>
              <a:rPr lang="en-US" dirty="0" smtClean="0"/>
              <a:t> package.</a:t>
            </a:r>
            <a:endParaRPr lang="en-US" dirty="0"/>
          </a:p>
        </p:txBody>
      </p:sp>
    </p:spTree>
    <p:extLst>
      <p:ext uri="{BB962C8B-B14F-4D97-AF65-F5344CB8AC3E}">
        <p14:creationId xmlns:p14="http://schemas.microsoft.com/office/powerpoint/2010/main" val="355060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Using Express for Multiple Pages with Query Parameters</a:t>
            </a:r>
            <a:endParaRPr lang="en-US" dirty="0"/>
          </a:p>
        </p:txBody>
      </p:sp>
    </p:spTree>
    <p:extLst>
      <p:ext uri="{BB962C8B-B14F-4D97-AF65-F5344CB8AC3E}">
        <p14:creationId xmlns:p14="http://schemas.microsoft.com/office/powerpoint/2010/main" val="19266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Building a RESTful API for Dogs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4225974341"/>
              </p:ext>
            </p:extLst>
          </p:nvPr>
        </p:nvGraphicFramePr>
        <p:xfrm>
          <a:off x="539463" y="1001843"/>
          <a:ext cx="11212825" cy="5638800"/>
        </p:xfrm>
        <a:graphic>
          <a:graphicData uri="http://schemas.openxmlformats.org/drawingml/2006/table">
            <a:tbl>
              <a:tblPr>
                <a:tableStyleId>{793D81CF-94F2-401A-BA57-92F5A7B2D0C5}</a:tableStyleId>
              </a:tblPr>
              <a:tblGrid>
                <a:gridCol w="2242565"/>
                <a:gridCol w="1685041"/>
                <a:gridCol w="2800089"/>
                <a:gridCol w="2242565"/>
                <a:gridCol w="2242565"/>
              </a:tblGrid>
              <a:tr h="505443">
                <a:tc>
                  <a:txBody>
                    <a:bodyPr/>
                    <a:lstStyle/>
                    <a:p>
                      <a:r>
                        <a:rPr lang="en-US" sz="3200" dirty="0"/>
                        <a:t>Resource</a:t>
                      </a:r>
                      <a:endParaRPr lang="en-US" sz="3200" b="1" dirty="0">
                        <a:latin typeface="Segoe UI Light" panose="020B0502040204020203" pitchFamily="34" charset="0"/>
                        <a:cs typeface="Segoe UI Light" panose="020B0502040204020203" pitchFamily="34" charset="0"/>
                      </a:endParaRPr>
                    </a:p>
                  </a:txBody>
                  <a:tcPr anchor="ctr"/>
                </a:tc>
                <a:tc>
                  <a:txBody>
                    <a:bodyPr/>
                    <a:lstStyle/>
                    <a:p>
                      <a:r>
                        <a:rPr lang="en-US" sz="3200" dirty="0"/>
                        <a:t>GET</a:t>
                      </a:r>
                      <a:endParaRPr lang="en-US" sz="3200" b="1" dirty="0">
                        <a:latin typeface="Segoe UI Light" panose="020B0502040204020203" pitchFamily="34" charset="0"/>
                        <a:cs typeface="Segoe UI Light" panose="020B0502040204020203" pitchFamily="34" charset="0"/>
                      </a:endParaRPr>
                    </a:p>
                  </a:txBody>
                  <a:tcPr anchor="ctr"/>
                </a:tc>
                <a:tc>
                  <a:txBody>
                    <a:bodyPr/>
                    <a:lstStyle/>
                    <a:p>
                      <a:r>
                        <a:rPr lang="en-US" sz="3200" dirty="0"/>
                        <a:t>PUT</a:t>
                      </a:r>
                      <a:endParaRPr lang="en-US" sz="3200" b="1" dirty="0">
                        <a:latin typeface="Segoe UI Light" panose="020B0502040204020203" pitchFamily="34" charset="0"/>
                        <a:cs typeface="Segoe UI Light" panose="020B0502040204020203" pitchFamily="34" charset="0"/>
                      </a:endParaRPr>
                    </a:p>
                  </a:txBody>
                  <a:tcPr anchor="ctr"/>
                </a:tc>
                <a:tc>
                  <a:txBody>
                    <a:bodyPr/>
                    <a:lstStyle/>
                    <a:p>
                      <a:r>
                        <a:rPr lang="en-US" sz="3200" dirty="0"/>
                        <a:t>POST</a:t>
                      </a:r>
                      <a:endParaRPr lang="en-US" sz="3200" b="1" dirty="0">
                        <a:latin typeface="Segoe UI Light" panose="020B0502040204020203" pitchFamily="34" charset="0"/>
                        <a:cs typeface="Segoe UI Light" panose="020B0502040204020203" pitchFamily="34" charset="0"/>
                      </a:endParaRPr>
                    </a:p>
                  </a:txBody>
                  <a:tcPr anchor="ctr"/>
                </a:tc>
                <a:tc>
                  <a:txBody>
                    <a:bodyPr/>
                    <a:lstStyle/>
                    <a:p>
                      <a:r>
                        <a:rPr lang="en-US" sz="3200" dirty="0"/>
                        <a:t>DELETE</a:t>
                      </a:r>
                      <a:endParaRPr lang="en-US" sz="3200" b="1" dirty="0">
                        <a:latin typeface="Segoe UI Light" panose="020B0502040204020203" pitchFamily="34" charset="0"/>
                        <a:cs typeface="Segoe UI Light" panose="020B0502040204020203" pitchFamily="34" charset="0"/>
                      </a:endParaRPr>
                    </a:p>
                  </a:txBody>
                  <a:tcPr anchor="ctr"/>
                </a:tc>
              </a:tr>
              <a:tr h="2207987">
                <a:tc>
                  <a:txBody>
                    <a:bodyPr/>
                    <a:lstStyle/>
                    <a:p>
                      <a:r>
                        <a:rPr lang="en-US" sz="3200" dirty="0"/>
                        <a:t>Collection URI, such as http://</a:t>
                      </a:r>
                      <a:r>
                        <a:rPr lang="en-US" sz="3200" dirty="0" smtClean="0"/>
                        <a:t>api.example.com/v1/dogs/</a:t>
                      </a:r>
                      <a:endParaRPr lang="en-US" sz="3200" dirty="0">
                        <a:latin typeface="Segoe UI Light" panose="020B0502040204020203" pitchFamily="34" charset="0"/>
                        <a:cs typeface="Segoe UI Light" panose="020B0502040204020203" pitchFamily="34" charset="0"/>
                      </a:endParaRPr>
                    </a:p>
                  </a:txBody>
                  <a:tcPr anchor="ctr"/>
                </a:tc>
                <a:tc>
                  <a:txBody>
                    <a:bodyPr/>
                    <a:lstStyle/>
                    <a:p>
                      <a:r>
                        <a:rPr lang="en-US" sz="3200" dirty="0" smtClean="0"/>
                        <a:t>List</a:t>
                      </a:r>
                      <a:r>
                        <a:rPr lang="en-US" sz="3200" baseline="0" dirty="0" smtClean="0"/>
                        <a:t> all the dogs</a:t>
                      </a:r>
                      <a:endParaRPr lang="en-US" sz="3200" dirty="0">
                        <a:latin typeface="Segoe UI Light" panose="020B0502040204020203" pitchFamily="34" charset="0"/>
                        <a:cs typeface="Segoe UI Light" panose="020B0502040204020203" pitchFamily="34" charset="0"/>
                      </a:endParaRPr>
                    </a:p>
                  </a:txBody>
                  <a:tcPr anchor="ctr"/>
                </a:tc>
                <a:tc>
                  <a:txBody>
                    <a:bodyPr/>
                    <a:lstStyle/>
                    <a:p>
                      <a:r>
                        <a:rPr lang="en-US" sz="3200" dirty="0"/>
                        <a:t>Replace </a:t>
                      </a:r>
                      <a:r>
                        <a:rPr lang="en-US" sz="3200" dirty="0" smtClean="0"/>
                        <a:t>all the</a:t>
                      </a:r>
                      <a:r>
                        <a:rPr lang="en-US" sz="3200" baseline="0" dirty="0" smtClean="0"/>
                        <a:t> dogs with a new collection of dogs</a:t>
                      </a:r>
                      <a:r>
                        <a:rPr lang="en-US" sz="3200" dirty="0" smtClean="0"/>
                        <a:t>.</a:t>
                      </a:r>
                      <a:endParaRPr lang="en-US" sz="3200" dirty="0">
                        <a:latin typeface="Segoe UI Light" panose="020B0502040204020203" pitchFamily="34" charset="0"/>
                        <a:cs typeface="Segoe UI Light" panose="020B0502040204020203" pitchFamily="34" charset="0"/>
                      </a:endParaRPr>
                    </a:p>
                  </a:txBody>
                  <a:tcPr anchor="ctr"/>
                </a:tc>
                <a:tc>
                  <a:txBody>
                    <a:bodyPr/>
                    <a:lstStyle/>
                    <a:p>
                      <a:r>
                        <a:rPr lang="en-US" sz="3200" dirty="0"/>
                        <a:t>Create a new </a:t>
                      </a:r>
                      <a:r>
                        <a:rPr lang="en-US" sz="3200" dirty="0" smtClean="0"/>
                        <a:t>dog in </a:t>
                      </a:r>
                      <a:r>
                        <a:rPr lang="en-US" sz="3200" dirty="0"/>
                        <a:t>the collection. </a:t>
                      </a:r>
                      <a:endParaRPr lang="en-US" sz="3200" dirty="0">
                        <a:latin typeface="Segoe UI Light" panose="020B0502040204020203" pitchFamily="34" charset="0"/>
                        <a:cs typeface="Segoe UI Light" panose="020B0502040204020203" pitchFamily="34" charset="0"/>
                      </a:endParaRPr>
                    </a:p>
                  </a:txBody>
                  <a:tcPr anchor="ctr"/>
                </a:tc>
                <a:tc>
                  <a:txBody>
                    <a:bodyPr/>
                    <a:lstStyle/>
                    <a:p>
                      <a:r>
                        <a:rPr lang="en-US" sz="3200" dirty="0"/>
                        <a:t>Delete the entire </a:t>
                      </a:r>
                      <a:r>
                        <a:rPr lang="en-US" sz="3200" dirty="0" smtClean="0"/>
                        <a:t>dog collection</a:t>
                      </a:r>
                      <a:r>
                        <a:rPr lang="en-US" sz="3200" dirty="0"/>
                        <a:t>.</a:t>
                      </a:r>
                      <a:endParaRPr lang="en-US" sz="3200" dirty="0">
                        <a:latin typeface="Segoe UI Light" panose="020B0502040204020203" pitchFamily="34" charset="0"/>
                        <a:cs typeface="Segoe UI Light" panose="020B0502040204020203" pitchFamily="34" charset="0"/>
                      </a:endParaRPr>
                    </a:p>
                  </a:txBody>
                  <a:tcPr anchor="ctr"/>
                </a:tc>
              </a:tr>
              <a:tr h="2417975">
                <a:tc>
                  <a:txBody>
                    <a:bodyPr/>
                    <a:lstStyle/>
                    <a:p>
                      <a:r>
                        <a:rPr lang="en-US" sz="3200" dirty="0"/>
                        <a:t>Element URI, such as http://</a:t>
                      </a:r>
                      <a:r>
                        <a:rPr lang="en-US" sz="3200" dirty="0" smtClean="0"/>
                        <a:t>api.example.com/v1/dog/1</a:t>
                      </a:r>
                      <a:endParaRPr lang="en-US" sz="3200" dirty="0">
                        <a:latin typeface="Segoe UI Light" panose="020B0502040204020203" pitchFamily="34" charset="0"/>
                        <a:cs typeface="Segoe UI Light" panose="020B0502040204020203" pitchFamily="34" charset="0"/>
                      </a:endParaRPr>
                    </a:p>
                  </a:txBody>
                  <a:tcPr anchor="ctr"/>
                </a:tc>
                <a:tc>
                  <a:txBody>
                    <a:bodyPr/>
                    <a:lstStyle/>
                    <a:p>
                      <a:r>
                        <a:rPr lang="en-US" sz="3200" dirty="0" smtClean="0"/>
                        <a:t>Get</a:t>
                      </a:r>
                      <a:r>
                        <a:rPr lang="en-US" sz="3200" baseline="0" dirty="0" smtClean="0"/>
                        <a:t> a specific dog.</a:t>
                      </a:r>
                      <a:endParaRPr lang="en-US" sz="3200" dirty="0">
                        <a:latin typeface="Segoe UI Light" panose="020B0502040204020203" pitchFamily="34" charset="0"/>
                        <a:cs typeface="Segoe UI Light" panose="020B0502040204020203" pitchFamily="34" charset="0"/>
                      </a:endParaRPr>
                    </a:p>
                  </a:txBody>
                  <a:tcPr anchor="ctr"/>
                </a:tc>
                <a:tc>
                  <a:txBody>
                    <a:bodyPr/>
                    <a:lstStyle/>
                    <a:p>
                      <a:r>
                        <a:rPr lang="en-US" sz="3200" dirty="0"/>
                        <a:t>Replace </a:t>
                      </a:r>
                      <a:r>
                        <a:rPr lang="en-US" sz="3200" dirty="0" smtClean="0"/>
                        <a:t>a dog in the</a:t>
                      </a:r>
                      <a:r>
                        <a:rPr lang="en-US" sz="3200" baseline="0" dirty="0" smtClean="0"/>
                        <a:t> collection with another dog.</a:t>
                      </a:r>
                      <a:endParaRPr lang="en-US" sz="3200" dirty="0">
                        <a:latin typeface="Segoe UI Light" panose="020B0502040204020203" pitchFamily="34" charset="0"/>
                        <a:cs typeface="Segoe UI Light" panose="020B0502040204020203" pitchFamily="34" charset="0"/>
                      </a:endParaRPr>
                    </a:p>
                  </a:txBody>
                  <a:tcPr anchor="ctr"/>
                </a:tc>
                <a:tc>
                  <a:txBody>
                    <a:bodyPr/>
                    <a:lstStyle/>
                    <a:p>
                      <a:r>
                        <a:rPr lang="en-US" sz="3200" dirty="0" smtClean="0"/>
                        <a:t>Not</a:t>
                      </a:r>
                      <a:r>
                        <a:rPr lang="en-US" sz="3200" baseline="0" dirty="0" smtClean="0"/>
                        <a:t> used.</a:t>
                      </a:r>
                      <a:endParaRPr lang="en-US" sz="3200" dirty="0">
                        <a:latin typeface="Segoe UI Light" panose="020B0502040204020203" pitchFamily="34" charset="0"/>
                        <a:cs typeface="Segoe UI Light" panose="020B0502040204020203" pitchFamily="34" charset="0"/>
                      </a:endParaRPr>
                    </a:p>
                  </a:txBody>
                  <a:tcPr anchor="ctr"/>
                </a:tc>
                <a:tc>
                  <a:txBody>
                    <a:bodyPr/>
                    <a:lstStyle/>
                    <a:p>
                      <a:r>
                        <a:rPr lang="en-US" sz="3200" dirty="0"/>
                        <a:t>Delete </a:t>
                      </a:r>
                      <a:r>
                        <a:rPr lang="en-US" sz="3200" dirty="0" smtClean="0"/>
                        <a:t>the dog from the collection.</a:t>
                      </a:r>
                      <a:endParaRPr lang="en-US" sz="32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198521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Express to build a </a:t>
            </a:r>
            <a:r>
              <a:rPr lang="en-US" dirty="0" smtClean="0"/>
              <a:t>RESTful </a:t>
            </a:r>
            <a:r>
              <a:rPr lang="en-US" dirty="0" smtClean="0"/>
              <a:t>API</a:t>
            </a:r>
            <a:endParaRPr lang="en-US" dirty="0"/>
          </a:p>
        </p:txBody>
      </p:sp>
    </p:spTree>
    <p:extLst>
      <p:ext uri="{BB962C8B-B14F-4D97-AF65-F5344CB8AC3E}">
        <p14:creationId xmlns:p14="http://schemas.microsoft.com/office/powerpoint/2010/main" val="396350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0"/>
          </p:nvPr>
        </p:nvSpPr>
        <p:spPr/>
        <p:txBody>
          <a:bodyPr/>
          <a:lstStyle/>
          <a:p>
            <a:r>
              <a:rPr lang="en-US" dirty="0"/>
              <a:t>Express Framework </a:t>
            </a:r>
            <a:r>
              <a:rPr lang="en-US" dirty="0">
                <a:hlinkClick r:id="rId2"/>
              </a:rPr>
              <a:t>http://expressjs.com</a:t>
            </a:r>
            <a:r>
              <a:rPr lang="en-US" dirty="0" smtClean="0">
                <a:hlinkClick r:id="rId2"/>
              </a:rPr>
              <a:t>/</a:t>
            </a:r>
            <a:endParaRPr lang="en-US" dirty="0" smtClean="0"/>
          </a:p>
          <a:p>
            <a:r>
              <a:rPr lang="en-US" dirty="0" smtClean="0"/>
              <a:t>Intro </a:t>
            </a:r>
            <a:r>
              <a:rPr lang="en-US" dirty="0"/>
              <a:t>to Express </a:t>
            </a:r>
            <a:r>
              <a:rPr lang="en-US" dirty="0">
                <a:hlinkClick r:id="rId3"/>
              </a:rPr>
              <a:t>http://code.tutsplus.com/tutorials/introduction-to-express--</a:t>
            </a:r>
            <a:r>
              <a:rPr lang="en-US" dirty="0" smtClean="0">
                <a:hlinkClick r:id="rId3"/>
              </a:rPr>
              <a:t>net-33367</a:t>
            </a:r>
            <a:endParaRPr lang="en-US" dirty="0" smtClean="0"/>
          </a:p>
          <a:p>
            <a:r>
              <a:rPr lang="en-US" dirty="0"/>
              <a:t>Jade Templates </a:t>
            </a:r>
            <a:r>
              <a:rPr lang="en-US" dirty="0">
                <a:hlinkClick r:id="rId4"/>
              </a:rPr>
              <a:t>http://jade-lang.com/tutorial</a:t>
            </a:r>
            <a:r>
              <a:rPr lang="en-US" dirty="0" smtClean="0">
                <a:hlinkClick r:id="rId4"/>
              </a:rPr>
              <a:t>/</a:t>
            </a:r>
            <a:endParaRPr lang="en-US" dirty="0" smtClean="0"/>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Express</a:t>
            </a:r>
          </a:p>
          <a:p>
            <a:r>
              <a:rPr lang="en-GB" dirty="0" smtClean="0"/>
              <a:t>Installing &amp; Using Express</a:t>
            </a:r>
          </a:p>
          <a:p>
            <a:r>
              <a:rPr lang="en-GB" dirty="0" smtClean="0"/>
              <a:t>Demo: Creating a simple REST API </a:t>
            </a:r>
          </a:p>
          <a:p>
            <a:r>
              <a:rPr lang="en-GB" dirty="0" err="1" smtClean="0"/>
              <a:t>Templating</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33355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What is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4582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sz="quarter" idx="10"/>
          </p:nvPr>
        </p:nvSpPr>
        <p:spPr/>
        <p:txBody>
          <a:bodyPr/>
          <a:lstStyle/>
          <a:p>
            <a:r>
              <a:rPr lang="en-US" dirty="0"/>
              <a:t>Express is a minimal, open source and flexible node.js 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sz="quarter" idx="10"/>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Installing and Using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2994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Using Express</a:t>
            </a:r>
            <a:endParaRPr lang="en-US" dirty="0"/>
          </a:p>
        </p:txBody>
      </p:sp>
      <p:sp>
        <p:nvSpPr>
          <p:cNvPr id="4" name="Rectangle 1"/>
          <p:cNvSpPr>
            <a:spLocks noGrp="1" noChangeArrowheads="1"/>
          </p:cNvSpPr>
          <p:nvPr>
            <p:ph sz="quarter" idx="10"/>
          </p:nvPr>
        </p:nvSpPr>
        <p:spPr bwMode="auto">
          <a:xfrm>
            <a:off x="421403" y="1245702"/>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Creating a Simple REST API</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087489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sz="quarter" idx="10"/>
          </p:nvPr>
        </p:nvSpPr>
        <p:spPr/>
        <p:txBody>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app.</a:t>
            </a:r>
            <a:r>
              <a:rPr lang="en-US" altLang="en-US" dirty="0" err="1" smtClean="0">
                <a:solidFill>
                  <a:srgbClr val="0000FF"/>
                </a:solidFill>
                <a:latin typeface="Consolas" panose="020B0609020204030204" pitchFamily="49" charset="0"/>
                <a:cs typeface="Consolas" panose="020B0609020204030204" pitchFamily="49" charset="0"/>
              </a:rPr>
              <a:t>get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'/index'</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3343</TotalTime>
  <Words>355</Words>
  <Application>Microsoft Office PowerPoint</Application>
  <PresentationFormat>Widescreen</PresentationFormat>
  <Paragraphs>76</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Courier New</vt:lpstr>
      <vt:lpstr>Segoe</vt:lpstr>
      <vt:lpstr>Segoe UI</vt:lpstr>
      <vt:lpstr>Segoe UI Light</vt:lpstr>
      <vt:lpstr>1_Office Theme</vt:lpstr>
      <vt:lpstr>PowerPoint Presentation</vt:lpstr>
      <vt:lpstr>Module Overview</vt:lpstr>
      <vt:lpstr>PowerPoint Presentation</vt:lpstr>
      <vt:lpstr>What is Express? </vt:lpstr>
      <vt:lpstr>Why use Express? </vt:lpstr>
      <vt:lpstr>PowerPoint Presentation</vt:lpstr>
      <vt:lpstr>Installing and Using Express</vt:lpstr>
      <vt:lpstr>PowerPoint Presentation</vt:lpstr>
      <vt:lpstr>Explanation of Routes</vt:lpstr>
      <vt:lpstr>Creating a Simple Express Application</vt:lpstr>
      <vt:lpstr>Creating a simple REST API with Express Framework</vt:lpstr>
      <vt:lpstr>Using the express-generator package.</vt:lpstr>
      <vt:lpstr>Using Express for Multiple Pages with Query Parameters</vt:lpstr>
      <vt:lpstr>Building a RESTful API for Dogs</vt:lpstr>
      <vt:lpstr>Using Express to build a RESTful API</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87</cp:revision>
  <dcterms:created xsi:type="dcterms:W3CDTF">2013-02-15T23:12:42Z</dcterms:created>
  <dcterms:modified xsi:type="dcterms:W3CDTF">2015-07-28T23:41:05Z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