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20" roundtripDataSignature="AMtx7mh/rnFezvZ0Oh813P985fv6riAW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 name="Google Shape;41;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11: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6a1e36e49_0_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6a1e36e49_0_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 name="Google Shape;54;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3: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d46cad7aa_0_1: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6" name="Google Shape;76;gdd46cad7aa_0_1: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8: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7: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d46cad7aa_1_1: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gdd46cad7aa_1_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d46cad7aa_1_40: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gdd46cad7aa_1_4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6a10ab17a_0_16: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gb6a10ab17a_0_1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6"/>
          <p:cNvSpPr txBox="1"/>
          <p:nvPr>
            <p:ph type="title"/>
          </p:nvPr>
        </p:nvSpPr>
        <p:spPr>
          <a:xfrm>
            <a:off x="2905612" y="92116"/>
            <a:ext cx="3332775" cy="57404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600">
                <a:solidFill>
                  <a:srgbClr val="BF0000"/>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6"/>
          <p:cNvSpPr txBox="1"/>
          <p:nvPr>
            <p:ph idx="1" type="body"/>
          </p:nvPr>
        </p:nvSpPr>
        <p:spPr>
          <a:xfrm>
            <a:off x="404711" y="1081320"/>
            <a:ext cx="8334577" cy="288544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1" i="1" sz="2400">
                <a:solidFill>
                  <a:schemeClr val="dk1"/>
                </a:solidFill>
                <a:latin typeface="Trebuchet MS"/>
                <a:ea typeface="Trebuchet MS"/>
                <a:cs typeface="Trebuchet MS"/>
                <a:sym typeface="Trebuchet MS"/>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 name="Google Shape;14;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7" name="Shape 17"/>
        <p:cNvGrpSpPr/>
        <p:nvPr/>
      </p:nvGrpSpPr>
      <p:grpSpPr>
        <a:xfrm>
          <a:off x="0" y="0"/>
          <a:ext cx="0" cy="0"/>
          <a:chOff x="0" y="0"/>
          <a:chExt cx="0" cy="0"/>
        </a:xfrm>
      </p:grpSpPr>
      <p:sp>
        <p:nvSpPr>
          <p:cNvPr id="18" name="Google Shape;18;p17"/>
          <p:cNvSpPr txBox="1"/>
          <p:nvPr>
            <p:ph type="title"/>
          </p:nvPr>
        </p:nvSpPr>
        <p:spPr>
          <a:xfrm>
            <a:off x="2905612" y="92116"/>
            <a:ext cx="3332775" cy="57404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600">
                <a:solidFill>
                  <a:srgbClr val="BF0000"/>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2" name="Shape 22"/>
        <p:cNvGrpSpPr/>
        <p:nvPr/>
      </p:nvGrpSpPr>
      <p:grpSpPr>
        <a:xfrm>
          <a:off x="0" y="0"/>
          <a:ext cx="0" cy="0"/>
          <a:chOff x="0" y="0"/>
          <a:chExt cx="0" cy="0"/>
        </a:xfrm>
      </p:grpSpPr>
      <p:sp>
        <p:nvSpPr>
          <p:cNvPr id="23" name="Google Shape;23;p18"/>
          <p:cNvSpPr txBox="1"/>
          <p:nvPr>
            <p:ph type="ctrTitle"/>
          </p:nvPr>
        </p:nvSpPr>
        <p:spPr>
          <a:xfrm>
            <a:off x="2906944" y="1751772"/>
            <a:ext cx="3330110" cy="635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8"/>
          <p:cNvSpPr txBox="1"/>
          <p:nvPr>
            <p:ph idx="1" type="subTitle"/>
          </p:nvPr>
        </p:nvSpPr>
        <p:spPr>
          <a:xfrm>
            <a:off x="1669066" y="2675694"/>
            <a:ext cx="5805866" cy="635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19"/>
          <p:cNvSpPr txBox="1"/>
          <p:nvPr>
            <p:ph type="title"/>
          </p:nvPr>
        </p:nvSpPr>
        <p:spPr>
          <a:xfrm>
            <a:off x="2905612" y="92116"/>
            <a:ext cx="3332775" cy="57404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600">
                <a:solidFill>
                  <a:srgbClr val="BF0000"/>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9"/>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19"/>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 name="Google Shape;32;p1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 name="Shape 35"/>
        <p:cNvGrpSpPr/>
        <p:nvPr/>
      </p:nvGrpSpPr>
      <p:grpSpPr>
        <a:xfrm>
          <a:off x="0" y="0"/>
          <a:ext cx="0" cy="0"/>
          <a:chOff x="0" y="0"/>
          <a:chExt cx="0" cy="0"/>
        </a:xfrm>
      </p:grpSpPr>
      <p:sp>
        <p:nvSpPr>
          <p:cNvPr id="36" name="Google Shape;36;p20"/>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0"/>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0"/>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2905612" y="92116"/>
            <a:ext cx="3332775" cy="57404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3600" u="none" cap="none" strike="noStrike">
                <a:solidFill>
                  <a:srgbClr val="BF0000"/>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5"/>
          <p:cNvSpPr txBox="1"/>
          <p:nvPr>
            <p:ph idx="1" type="body"/>
          </p:nvPr>
        </p:nvSpPr>
        <p:spPr>
          <a:xfrm>
            <a:off x="404711" y="1081320"/>
            <a:ext cx="8334577" cy="288544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1" i="1" sz="2400" u="none" cap="none" strike="noStrike">
                <a:solidFill>
                  <a:schemeClr val="dk1"/>
                </a:solidFill>
                <a:latin typeface="Trebuchet MS"/>
                <a:ea typeface="Trebuchet MS"/>
                <a:cs typeface="Trebuchet MS"/>
                <a:sym typeface="Trebuchet MS"/>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7.png"/><Relationship Id="rId7" Type="http://schemas.openxmlformats.org/officeDocument/2006/relationships/image" Target="../media/image3.jpg"/></Relationships>
</file>

<file path=ppt/slides/_rels/slide12.xml.rels><?xml version="1.0" encoding="UTF-8" standalone="yes"?><Relationships xmlns="http://schemas.openxmlformats.org/package/2006/relationships"><Relationship Id="rId11" Type="http://schemas.openxmlformats.org/officeDocument/2006/relationships/hyperlink" Target="https://arxiv.org/pdf/1512.03385.pdf" TargetMode="External"/><Relationship Id="rId10" Type="http://schemas.openxmlformats.org/officeDocument/2006/relationships/hyperlink" Target="https://arxiv.org/pdf/2003.09871.pdf" TargetMode="External"/><Relationship Id="rId13" Type="http://schemas.openxmlformats.org/officeDocument/2006/relationships/hyperlink" Target="https://arxiv.org/pdf/2006.11988.pdf" TargetMode="External"/><Relationship Id="rId12" Type="http://schemas.openxmlformats.org/officeDocument/2006/relationships/hyperlink" Target="http://lejpt.academicdirect.org/A20/147_158.pdf" TargetMode="External"/><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8.png"/><Relationship Id="rId9" Type="http://schemas.openxmlformats.org/officeDocument/2006/relationships/hyperlink" Target="https://arxiv.org/pdf/2005.11856.pdf" TargetMode="External"/><Relationship Id="rId5" Type="http://schemas.openxmlformats.org/officeDocument/2006/relationships/image" Target="../media/image13.png"/><Relationship Id="rId6" Type="http://schemas.openxmlformats.org/officeDocument/2006/relationships/image" Target="../media/image7.jpg"/><Relationship Id="rId7" Type="http://schemas.openxmlformats.org/officeDocument/2006/relationships/hyperlink" Target="https://arxiv.org/ftp/arxiv/papers/2003/2003.14395.pdf" TargetMode="External"/><Relationship Id="rId8" Type="http://schemas.openxmlformats.org/officeDocument/2006/relationships/hyperlink" Target="https://arxiv.org/pdf/2003.11617" TargetMode="External"/></Relationships>
</file>

<file path=ppt/slides/_rels/slide13.xml.rels><?xml version="1.0" encoding="UTF-8" standalone="yes"?><Relationships xmlns="http://schemas.openxmlformats.org/package/2006/relationships"><Relationship Id="rId10"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8.png"/><Relationship Id="rId9" Type="http://schemas.openxmlformats.org/officeDocument/2006/relationships/hyperlink" Target="https://arxiv.org/abs/1610.02391" TargetMode="External"/><Relationship Id="rId5" Type="http://schemas.openxmlformats.org/officeDocument/2006/relationships/image" Target="../media/image7.jpg"/><Relationship Id="rId6" Type="http://schemas.openxmlformats.org/officeDocument/2006/relationships/hyperlink" Target="https://www.hindawi.com/journals/jhe/2018/4168538/" TargetMode="External"/><Relationship Id="rId7" Type="http://schemas.openxmlformats.org/officeDocument/2006/relationships/hyperlink" Target="https://arxiv.org/pdf/2006.01174.pdf" TargetMode="External"/><Relationship Id="rId8" Type="http://schemas.openxmlformats.org/officeDocument/2006/relationships/hyperlink" Target="https://arxiv.org/pdf/2006.11988.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13.png"/><Relationship Id="rId6"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7.jpg"/><Relationship Id="rId7"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 Id="rId10" Type="http://schemas.openxmlformats.org/officeDocument/2006/relationships/image" Target="../media/image15.png"/><Relationship Id="rId9" Type="http://schemas.openxmlformats.org/officeDocument/2006/relationships/image" Target="../media/image14.png"/><Relationship Id="rId5" Type="http://schemas.openxmlformats.org/officeDocument/2006/relationships/image" Target="../media/image5.png"/><Relationship Id="rId6" Type="http://schemas.openxmlformats.org/officeDocument/2006/relationships/image" Target="../media/image3.jpg"/><Relationship Id="rId7" Type="http://schemas.openxmlformats.org/officeDocument/2006/relationships/image" Target="../media/image10.png"/><Relationship Id="rId8"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jpg"/><Relationship Id="rId7" Type="http://schemas.openxmlformats.org/officeDocument/2006/relationships/image" Target="../media/image12.png"/><Relationship Id="rId8"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 Id="rId11" Type="http://schemas.openxmlformats.org/officeDocument/2006/relationships/hyperlink" Target="http://sdd.pdf" TargetMode="External"/><Relationship Id="rId10" Type="http://schemas.openxmlformats.org/officeDocument/2006/relationships/hyperlink" Target="http://srs.pdf" TargetMode="External"/><Relationship Id="rId12" Type="http://schemas.openxmlformats.org/officeDocument/2006/relationships/hyperlink" Target="http://std.pdf" TargetMode="External"/><Relationship Id="rId9" Type="http://schemas.openxmlformats.org/officeDocument/2006/relationships/hyperlink" Target="http://srs.pdf" TargetMode="External"/><Relationship Id="rId5" Type="http://schemas.openxmlformats.org/officeDocument/2006/relationships/image" Target="../media/image5.png"/><Relationship Id="rId6" Type="http://schemas.openxmlformats.org/officeDocument/2006/relationships/image" Target="../media/image3.jpg"/><Relationship Id="rId7" Type="http://schemas.openxmlformats.org/officeDocument/2006/relationships/hyperlink" Target="http://spmp.pdf" TargetMode="External"/><Relationship Id="rId8" Type="http://schemas.openxmlformats.org/officeDocument/2006/relationships/hyperlink" Target="http://srs.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grpSp>
        <p:nvGrpSpPr>
          <p:cNvPr id="43" name="Google Shape;43;p1"/>
          <p:cNvGrpSpPr/>
          <p:nvPr/>
        </p:nvGrpSpPr>
        <p:grpSpPr>
          <a:xfrm>
            <a:off x="453" y="0"/>
            <a:ext cx="582475" cy="5143488"/>
            <a:chOff x="453" y="0"/>
            <a:chExt cx="582475" cy="5143488"/>
          </a:xfrm>
        </p:grpSpPr>
        <p:sp>
          <p:nvSpPr>
            <p:cNvPr id="44" name="Google Shape;44;p1"/>
            <p:cNvSpPr/>
            <p:nvPr/>
          </p:nvSpPr>
          <p:spPr>
            <a:xfrm>
              <a:off x="453" y="1674"/>
              <a:ext cx="425216" cy="514181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 name="Google Shape;45;p1"/>
            <p:cNvSpPr/>
            <p:nvPr/>
          </p:nvSpPr>
          <p:spPr>
            <a:xfrm>
              <a:off x="425671" y="0"/>
              <a:ext cx="157257" cy="408049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6" name="Google Shape;46;p1"/>
          <p:cNvSpPr/>
          <p:nvPr/>
        </p:nvSpPr>
        <p:spPr>
          <a:xfrm>
            <a:off x="8050208" y="4525516"/>
            <a:ext cx="558933" cy="41659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 name="Google Shape;47;p1"/>
          <p:cNvSpPr/>
          <p:nvPr/>
        </p:nvSpPr>
        <p:spPr>
          <a:xfrm>
            <a:off x="622975" y="4524123"/>
            <a:ext cx="1668617" cy="42716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 name="Google Shape;48;p1"/>
          <p:cNvSpPr txBox="1"/>
          <p:nvPr>
            <p:ph type="title"/>
          </p:nvPr>
        </p:nvSpPr>
        <p:spPr>
          <a:xfrm>
            <a:off x="1181741" y="332819"/>
            <a:ext cx="7310700" cy="1164600"/>
          </a:xfrm>
          <a:prstGeom prst="rect">
            <a:avLst/>
          </a:prstGeom>
          <a:noFill/>
          <a:ln>
            <a:noFill/>
          </a:ln>
        </p:spPr>
        <p:txBody>
          <a:bodyPr anchorCtr="0" anchor="t" bIns="0" lIns="0" spcFirstLastPara="1" rIns="0" wrap="square" tIns="73650">
            <a:spAutoFit/>
          </a:bodyPr>
          <a:lstStyle/>
          <a:p>
            <a:pPr indent="-712470" lvl="0" marL="725170" marR="5080" rtl="0" algn="ctr">
              <a:lnSpc>
                <a:spcPct val="108333"/>
              </a:lnSpc>
              <a:spcBef>
                <a:spcPts val="0"/>
              </a:spcBef>
              <a:spcAft>
                <a:spcPts val="0"/>
              </a:spcAft>
              <a:buSzPts val="1400"/>
              <a:buNone/>
            </a:pPr>
            <a:r>
              <a:rPr lang="en-IN" sz="3400"/>
              <a:t>MedX- Covid-19 &amp; Lung Disease Detection Portal</a:t>
            </a:r>
            <a:endParaRPr sz="3400"/>
          </a:p>
        </p:txBody>
      </p:sp>
      <p:sp>
        <p:nvSpPr>
          <p:cNvPr id="49" name="Google Shape;49;p1"/>
          <p:cNvSpPr txBox="1"/>
          <p:nvPr/>
        </p:nvSpPr>
        <p:spPr>
          <a:xfrm>
            <a:off x="1010121" y="2604975"/>
            <a:ext cx="20319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0" i="0" lang="en-IN" sz="2000" u="none" cap="none" strike="noStrike">
                <a:solidFill>
                  <a:srgbClr val="424242"/>
                </a:solidFill>
                <a:latin typeface="Trebuchet MS"/>
                <a:ea typeface="Trebuchet MS"/>
                <a:cs typeface="Trebuchet MS"/>
                <a:sym typeface="Trebuchet MS"/>
              </a:rPr>
              <a:t>Group ID: 26</a:t>
            </a:r>
            <a:endParaRPr b="0" i="0" sz="2000" u="none" cap="none" strike="noStrike">
              <a:solidFill>
                <a:schemeClr val="dk1"/>
              </a:solidFill>
              <a:latin typeface="Trebuchet MS"/>
              <a:ea typeface="Trebuchet MS"/>
              <a:cs typeface="Trebuchet MS"/>
              <a:sym typeface="Trebuchet MS"/>
            </a:endParaRPr>
          </a:p>
        </p:txBody>
      </p:sp>
      <p:sp>
        <p:nvSpPr>
          <p:cNvPr id="50" name="Google Shape;50;p1"/>
          <p:cNvSpPr txBox="1"/>
          <p:nvPr/>
        </p:nvSpPr>
        <p:spPr>
          <a:xfrm>
            <a:off x="1010121" y="3155317"/>
            <a:ext cx="32217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0" i="0" lang="en-IN" sz="2000" u="none" cap="none" strike="noStrike">
                <a:solidFill>
                  <a:srgbClr val="424242"/>
                </a:solidFill>
                <a:latin typeface="Trebuchet MS"/>
                <a:ea typeface="Trebuchet MS"/>
                <a:cs typeface="Trebuchet MS"/>
                <a:sym typeface="Trebuchet MS"/>
              </a:rPr>
              <a:t>Guide: Prof. Era Johri</a:t>
            </a:r>
            <a:endParaRPr b="0" i="0" sz="2000" u="none" cap="none" strike="noStrike">
              <a:solidFill>
                <a:schemeClr val="dk1"/>
              </a:solidFill>
              <a:latin typeface="Trebuchet MS"/>
              <a:ea typeface="Trebuchet MS"/>
              <a:cs typeface="Trebuchet MS"/>
              <a:sym typeface="Trebuchet MS"/>
            </a:endParaRPr>
          </a:p>
        </p:txBody>
      </p:sp>
      <p:sp>
        <p:nvSpPr>
          <p:cNvPr id="51" name="Google Shape;51;p1"/>
          <p:cNvSpPr txBox="1"/>
          <p:nvPr/>
        </p:nvSpPr>
        <p:spPr>
          <a:xfrm>
            <a:off x="5648138" y="2192600"/>
            <a:ext cx="2961000" cy="1889100"/>
          </a:xfrm>
          <a:prstGeom prst="rect">
            <a:avLst/>
          </a:prstGeom>
          <a:noFill/>
          <a:ln>
            <a:noFill/>
          </a:ln>
        </p:spPr>
        <p:txBody>
          <a:bodyPr anchorCtr="0" anchor="t" bIns="0" lIns="0" spcFirstLastPara="1" rIns="0" wrap="square" tIns="12700">
            <a:spAutoFit/>
          </a:bodyPr>
          <a:lstStyle/>
          <a:p>
            <a:pPr indent="0" lvl="0" marL="12700" marR="172720" rtl="0" algn="l">
              <a:lnSpc>
                <a:spcPct val="121900"/>
              </a:lnSpc>
              <a:spcBef>
                <a:spcPts val="0"/>
              </a:spcBef>
              <a:spcAft>
                <a:spcPts val="0"/>
              </a:spcAft>
              <a:buClr>
                <a:srgbClr val="000000"/>
              </a:buClr>
              <a:buSzPts val="2000"/>
              <a:buFont typeface="Arial"/>
              <a:buNone/>
            </a:pPr>
            <a:r>
              <a:rPr b="0" i="0" lang="en-IN" sz="2000" u="none" cap="none" strike="noStrike">
                <a:solidFill>
                  <a:srgbClr val="424242"/>
                </a:solidFill>
                <a:latin typeface="Trebuchet MS"/>
                <a:ea typeface="Trebuchet MS"/>
                <a:cs typeface="Trebuchet MS"/>
                <a:sym typeface="Trebuchet MS"/>
              </a:rPr>
              <a:t>Group Members:  1714002 –Mayank Ahuja  1714011 –Deep Chothani  1714012 –Udit Dayani</a:t>
            </a:r>
            <a:endParaRPr b="0" i="0" sz="2000" u="none" cap="none" strike="noStrike">
              <a:solidFill>
                <a:schemeClr val="dk1"/>
              </a:solidFill>
              <a:latin typeface="Trebuchet MS"/>
              <a:ea typeface="Trebuchet MS"/>
              <a:cs typeface="Trebuchet MS"/>
              <a:sym typeface="Trebuchet MS"/>
            </a:endParaRPr>
          </a:p>
          <a:p>
            <a:pPr indent="0" lvl="0" marL="12700" marR="0" rtl="0" algn="l">
              <a:lnSpc>
                <a:spcPct val="100000"/>
              </a:lnSpc>
              <a:spcBef>
                <a:spcPts val="525"/>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2905612" y="2284730"/>
            <a:ext cx="3332775" cy="57404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IN"/>
              <a:t>DEMO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1" name="Shape 161"/>
        <p:cNvGrpSpPr/>
        <p:nvPr/>
      </p:nvGrpSpPr>
      <p:grpSpPr>
        <a:xfrm>
          <a:off x="0" y="0"/>
          <a:ext cx="0" cy="0"/>
          <a:chOff x="0" y="0"/>
          <a:chExt cx="0" cy="0"/>
        </a:xfrm>
      </p:grpSpPr>
      <p:sp>
        <p:nvSpPr>
          <p:cNvPr id="162" name="Google Shape;162;p11"/>
          <p:cNvSpPr txBox="1"/>
          <p:nvPr>
            <p:ph type="title"/>
          </p:nvPr>
        </p:nvSpPr>
        <p:spPr>
          <a:xfrm>
            <a:off x="6" y="0"/>
            <a:ext cx="8266800" cy="4284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SzPts val="1400"/>
              <a:buNone/>
            </a:pPr>
            <a:r>
              <a:rPr lang="en-IN" sz="2700"/>
              <a:t>CONCLUSION </a:t>
            </a:r>
            <a:endParaRPr sz="2700"/>
          </a:p>
        </p:txBody>
      </p:sp>
      <p:grpSp>
        <p:nvGrpSpPr>
          <p:cNvPr id="163" name="Google Shape;163;p11"/>
          <p:cNvGrpSpPr/>
          <p:nvPr/>
        </p:nvGrpSpPr>
        <p:grpSpPr>
          <a:xfrm>
            <a:off x="6115037" y="0"/>
            <a:ext cx="3028934" cy="5142974"/>
            <a:chOff x="6115037" y="0"/>
            <a:chExt cx="3028934" cy="5142974"/>
          </a:xfrm>
        </p:grpSpPr>
        <p:sp>
          <p:nvSpPr>
            <p:cNvPr id="164" name="Google Shape;164;p11"/>
            <p:cNvSpPr/>
            <p:nvPr/>
          </p:nvSpPr>
          <p:spPr>
            <a:xfrm>
              <a:off x="8280708" y="0"/>
              <a:ext cx="863263" cy="514181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5" name="Google Shape;165;p11"/>
            <p:cNvSpPr/>
            <p:nvPr/>
          </p:nvSpPr>
          <p:spPr>
            <a:xfrm>
              <a:off x="8280708" y="4506350"/>
              <a:ext cx="651498" cy="48561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6" name="Google Shape;166;p11"/>
            <p:cNvSpPr/>
            <p:nvPr/>
          </p:nvSpPr>
          <p:spPr>
            <a:xfrm>
              <a:off x="6115037" y="4272491"/>
              <a:ext cx="394024" cy="869323"/>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7" name="Google Shape;167;p11"/>
            <p:cNvSpPr/>
            <p:nvPr/>
          </p:nvSpPr>
          <p:spPr>
            <a:xfrm>
              <a:off x="6509061" y="4273641"/>
              <a:ext cx="1783678" cy="869333"/>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68" name="Google Shape;168;p11"/>
          <p:cNvSpPr/>
          <p:nvPr/>
        </p:nvSpPr>
        <p:spPr>
          <a:xfrm>
            <a:off x="160390" y="4500143"/>
            <a:ext cx="1945397" cy="498021"/>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9" name="Google Shape;169;p11"/>
          <p:cNvSpPr txBox="1"/>
          <p:nvPr/>
        </p:nvSpPr>
        <p:spPr>
          <a:xfrm>
            <a:off x="160400" y="428400"/>
            <a:ext cx="8031600" cy="4552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700"/>
              <a:buFont typeface="Arial"/>
              <a:buNone/>
            </a:pPr>
            <a:r>
              <a:rPr b="0" i="0" lang="en-IN" sz="1450" u="none" cap="none" strike="noStrike">
                <a:solidFill>
                  <a:srgbClr val="000000"/>
                </a:solidFill>
                <a:latin typeface="Verdana"/>
                <a:ea typeface="Verdana"/>
                <a:cs typeface="Verdana"/>
                <a:sym typeface="Verdana"/>
              </a:rPr>
              <a:t>There is a need of e-Pathology labs which reduces cost, time, disease spread, and able to suggest the solution, MedX just fulfils the need and able to detect whether the person is infected from covid-19 / pneumonia / lung-cancer using chest X-ray reports and also suggests whether the medical assistance is required or not with an accuracy o</a:t>
            </a:r>
            <a:r>
              <a:rPr lang="en-IN" sz="1450">
                <a:latin typeface="Verdana"/>
                <a:ea typeface="Verdana"/>
                <a:cs typeface="Verdana"/>
                <a:sym typeface="Verdana"/>
              </a:rPr>
              <a:t>f over 90%</a:t>
            </a:r>
            <a:r>
              <a:rPr b="0" i="0" lang="en-IN" sz="1450" u="none" cap="none" strike="noStrike">
                <a:solidFill>
                  <a:srgbClr val="000000"/>
                </a:solidFill>
                <a:latin typeface="Verdana"/>
                <a:ea typeface="Verdana"/>
                <a:cs typeface="Verdana"/>
                <a:sym typeface="Verdana"/>
              </a:rPr>
              <a:t>. </a:t>
            </a:r>
            <a:endParaRPr sz="145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IN" sz="1450">
                <a:solidFill>
                  <a:schemeClr val="dk1"/>
                </a:solidFill>
                <a:latin typeface="Verdana"/>
                <a:ea typeface="Verdana"/>
                <a:cs typeface="Verdana"/>
                <a:sym typeface="Verdana"/>
              </a:rPr>
              <a:t>F</a:t>
            </a:r>
            <a:r>
              <a:rPr lang="en-IN" sz="1450">
                <a:solidFill>
                  <a:schemeClr val="dk1"/>
                </a:solidFill>
                <a:latin typeface="Verdana"/>
                <a:ea typeface="Verdana"/>
                <a:cs typeface="Verdana"/>
                <a:sym typeface="Verdana"/>
              </a:rPr>
              <a:t>rom the data for a shorter architecture of CNN having less number of blocks perform better if there are no skip connections. With skip connection we get a validation accuracy of about 50 percent but without the skip connection we have a validation accuracy of above 90 percent. So, we can conclude that model without the skip connection having 3 blocks has the greatest test and validation accuracy and can be used for the detection of COVID-19. </a:t>
            </a:r>
            <a:endParaRPr sz="1450">
              <a:solidFill>
                <a:schemeClr val="dk1"/>
              </a:solidFill>
              <a:latin typeface="Verdana"/>
              <a:ea typeface="Verdana"/>
              <a:cs typeface="Verdana"/>
              <a:sym typeface="Verdana"/>
            </a:endParaRPr>
          </a:p>
          <a:p>
            <a:pPr indent="0" lvl="0" marL="0" rtl="0" algn="just">
              <a:lnSpc>
                <a:spcPct val="115000"/>
              </a:lnSpc>
              <a:spcBef>
                <a:spcPts val="1200"/>
              </a:spcBef>
              <a:spcAft>
                <a:spcPts val="0"/>
              </a:spcAft>
              <a:buClr>
                <a:schemeClr val="dk1"/>
              </a:buClr>
              <a:buSzPts val="1100"/>
              <a:buFont typeface="Arial"/>
              <a:buNone/>
            </a:pPr>
            <a:r>
              <a:rPr lang="en-IN" sz="1450">
                <a:solidFill>
                  <a:schemeClr val="dk1"/>
                </a:solidFill>
                <a:latin typeface="Verdana"/>
                <a:ea typeface="Verdana"/>
                <a:cs typeface="Verdana"/>
                <a:sym typeface="Verdana"/>
              </a:rPr>
              <a:t>However a further study can reveal the effect of using batch normalization after each convolution layer and also reveal the influence of transfer learning and the relation between the number of layers and accuracy, to check if the accuracy keeps increasing on adding more layers. </a:t>
            </a:r>
            <a:endParaRPr sz="1450">
              <a:solidFill>
                <a:schemeClr val="dk1"/>
              </a:solidFill>
              <a:latin typeface="Verdana"/>
              <a:ea typeface="Verdana"/>
              <a:cs typeface="Verdana"/>
              <a:sym typeface="Verdana"/>
            </a:endParaRPr>
          </a:p>
          <a:p>
            <a:pPr indent="0" lvl="0" marL="0" marR="0" rtl="0" algn="just">
              <a:lnSpc>
                <a:spcPct val="100000"/>
              </a:lnSpc>
              <a:spcBef>
                <a:spcPts val="1200"/>
              </a:spcBef>
              <a:spcAft>
                <a:spcPts val="0"/>
              </a:spcAft>
              <a:buClr>
                <a:srgbClr val="000000"/>
              </a:buClr>
              <a:buSzPts val="1700"/>
              <a:buFont typeface="Arial"/>
              <a:buNone/>
            </a:pPr>
            <a:r>
              <a:t/>
            </a:r>
            <a:endParaRPr sz="1450">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3" name="Shape 173"/>
        <p:cNvGrpSpPr/>
        <p:nvPr/>
      </p:nvGrpSpPr>
      <p:grpSpPr>
        <a:xfrm>
          <a:off x="0" y="0"/>
          <a:ext cx="0" cy="0"/>
          <a:chOff x="0" y="0"/>
          <a:chExt cx="0" cy="0"/>
        </a:xfrm>
      </p:grpSpPr>
      <p:sp>
        <p:nvSpPr>
          <p:cNvPr id="174" name="Google Shape;174;p12"/>
          <p:cNvSpPr txBox="1"/>
          <p:nvPr>
            <p:ph type="title"/>
          </p:nvPr>
        </p:nvSpPr>
        <p:spPr>
          <a:xfrm>
            <a:off x="1487275" y="151475"/>
            <a:ext cx="6951000" cy="5055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SzPts val="1400"/>
              <a:buNone/>
            </a:pPr>
            <a:r>
              <a:rPr lang="en-IN" sz="3200"/>
              <a:t>REFERENCES</a:t>
            </a:r>
            <a:endParaRPr sz="3200"/>
          </a:p>
        </p:txBody>
      </p:sp>
      <p:grpSp>
        <p:nvGrpSpPr>
          <p:cNvPr id="175" name="Google Shape;175;p12"/>
          <p:cNvGrpSpPr/>
          <p:nvPr/>
        </p:nvGrpSpPr>
        <p:grpSpPr>
          <a:xfrm>
            <a:off x="0" y="4476715"/>
            <a:ext cx="9143981" cy="666773"/>
            <a:chOff x="0" y="4476715"/>
            <a:chExt cx="9143981" cy="666773"/>
          </a:xfrm>
        </p:grpSpPr>
        <p:sp>
          <p:nvSpPr>
            <p:cNvPr id="176" name="Google Shape;176;p12"/>
            <p:cNvSpPr/>
            <p:nvPr/>
          </p:nvSpPr>
          <p:spPr>
            <a:xfrm>
              <a:off x="0" y="4632315"/>
              <a:ext cx="9143981" cy="51117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7" name="Google Shape;177;p12"/>
            <p:cNvSpPr/>
            <p:nvPr/>
          </p:nvSpPr>
          <p:spPr>
            <a:xfrm>
              <a:off x="2144210" y="4476715"/>
              <a:ext cx="6999761" cy="15559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78" name="Google Shape;178;p12"/>
          <p:cNvSpPr/>
          <p:nvPr/>
        </p:nvSpPr>
        <p:spPr>
          <a:xfrm>
            <a:off x="8438283" y="4602010"/>
            <a:ext cx="726300" cy="5415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9" name="Google Shape;179;p12"/>
          <p:cNvSpPr/>
          <p:nvPr/>
        </p:nvSpPr>
        <p:spPr>
          <a:xfrm>
            <a:off x="144035" y="85825"/>
            <a:ext cx="2023655" cy="522098"/>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0" name="Google Shape;180;p12"/>
          <p:cNvSpPr txBox="1"/>
          <p:nvPr/>
        </p:nvSpPr>
        <p:spPr>
          <a:xfrm>
            <a:off x="351425" y="816975"/>
            <a:ext cx="8634900" cy="4318800"/>
          </a:xfrm>
          <a:prstGeom prst="rect">
            <a:avLst/>
          </a:prstGeom>
          <a:noFill/>
          <a:ln>
            <a:noFill/>
          </a:ln>
        </p:spPr>
        <p:txBody>
          <a:bodyPr anchorCtr="0" anchor="t" bIns="0" lIns="0" spcFirstLastPara="1" rIns="0" wrap="square" tIns="8875">
            <a:spAutoFit/>
          </a:bodyPr>
          <a:lstStyle/>
          <a:p>
            <a:pPr indent="0" lvl="0" marL="0" marR="0" rtl="0" algn="l">
              <a:lnSpc>
                <a:spcPct val="100000"/>
              </a:lnSpc>
              <a:spcBef>
                <a:spcPts val="0"/>
              </a:spcBef>
              <a:spcAft>
                <a:spcPts val="0"/>
              </a:spcAft>
              <a:buClr>
                <a:srgbClr val="000000"/>
              </a:buClr>
              <a:buSzPts val="1350"/>
              <a:buFont typeface="Arial"/>
              <a:buNone/>
            </a:pPr>
            <a:r>
              <a:t/>
            </a:r>
            <a:endParaRPr i="0" sz="1000" u="none" cap="none" strike="noStrike">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Clr>
                <a:srgbClr val="000000"/>
              </a:buClr>
              <a:buSzPts val="1350"/>
              <a:buFont typeface="Arial"/>
              <a:buNone/>
            </a:pPr>
            <a:r>
              <a:rPr i="0" lang="en-IN" sz="1000" u="sng" cap="none" strike="noStrike">
                <a:solidFill>
                  <a:srgbClr val="1155CC"/>
                </a:solidFill>
                <a:latin typeface="Verdana"/>
                <a:ea typeface="Verdana"/>
                <a:cs typeface="Verdana"/>
                <a:sym typeface="Verdana"/>
                <a:hlinkClick r:id="rId7">
                  <a:extLst>
                    <a:ext uri="{A12FA001-AC4F-418D-AE19-62706E023703}">
                      <ahyp:hlinkClr val="tx"/>
                    </a:ext>
                  </a:extLst>
                </a:hlinkClick>
              </a:rPr>
              <a:t>[1]</a:t>
            </a:r>
            <a:r>
              <a:rPr i="0" lang="en-IN" sz="1000" u="sng" cap="none" strike="noStrike">
                <a:solidFill>
                  <a:srgbClr val="1155CC"/>
                </a:solidFill>
                <a:latin typeface="Verdana"/>
                <a:ea typeface="Verdana"/>
                <a:cs typeface="Verdana"/>
                <a:sym typeface="Verdana"/>
              </a:rPr>
              <a:t> </a:t>
            </a:r>
            <a:r>
              <a:rPr i="0" lang="en-IN" sz="1000" u="none" cap="none" strike="noStrike">
                <a:solidFill>
                  <a:schemeClr val="dk1"/>
                </a:solidFill>
                <a:latin typeface="Verdana"/>
                <a:ea typeface="Verdana"/>
                <a:cs typeface="Verdana"/>
                <a:sym typeface="Verdana"/>
              </a:rPr>
              <a:t>Muhammad Farooq and Abdul Hafeez et al., “COVID-ResNet: A Deep Learning Framework for Screening of COVID19 from Radiographs” Arxiv, Mar 2020,  arXiv:2003.14395</a:t>
            </a:r>
            <a:endParaRPr i="0" sz="1000" u="none" cap="none" strike="noStrike">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Clr>
                <a:srgbClr val="000000"/>
              </a:buClr>
              <a:buSzPts val="1350"/>
              <a:buFont typeface="Arial"/>
              <a:buNone/>
            </a:pPr>
            <a:r>
              <a:rPr i="0" lang="en-IN" sz="1000" u="none" cap="none" strike="noStrike">
                <a:solidFill>
                  <a:schemeClr val="dk1"/>
                </a:solidFill>
                <a:latin typeface="Verdana"/>
                <a:ea typeface="Verdana"/>
                <a:cs typeface="Verdana"/>
                <a:sym typeface="Verdana"/>
              </a:rPr>
              <a:t>  </a:t>
            </a:r>
            <a:endParaRPr i="0" sz="1000" u="none" cap="none" strike="noStrike">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Clr>
                <a:srgbClr val="000000"/>
              </a:buClr>
              <a:buSzPts val="1350"/>
              <a:buFont typeface="Arial"/>
              <a:buNone/>
            </a:pPr>
            <a:r>
              <a:rPr i="0" lang="en-IN" sz="1000" u="sng" cap="none" strike="noStrike">
                <a:solidFill>
                  <a:srgbClr val="1155CC"/>
                </a:solidFill>
                <a:latin typeface="Verdana"/>
                <a:ea typeface="Verdana"/>
                <a:cs typeface="Verdana"/>
                <a:sym typeface="Verdana"/>
                <a:hlinkClick r:id="rId8">
                  <a:extLst>
                    <a:ext uri="{A12FA001-AC4F-418D-AE19-62706E023703}">
                      <ahyp:hlinkClr val="tx"/>
                    </a:ext>
                  </a:extLst>
                </a:hlinkClick>
              </a:rPr>
              <a:t>[2]</a:t>
            </a:r>
            <a:r>
              <a:rPr i="0" lang="en-IN" sz="1000" u="none" cap="none" strike="noStrike">
                <a:solidFill>
                  <a:schemeClr val="dk1"/>
                </a:solidFill>
                <a:latin typeface="Verdana"/>
                <a:ea typeface="Verdana"/>
                <a:cs typeface="Verdana"/>
                <a:sym typeface="Verdana"/>
              </a:rPr>
              <a:t> Ioannis D. Apostolopoulos Tzani A Mpesiana et al., “ Covid‐19: automatic detection from X‐ray images utilizing transfer learning with convolutional neural networks.”  </a:t>
            </a:r>
            <a:r>
              <a:rPr lang="en-IN" sz="1000">
                <a:solidFill>
                  <a:schemeClr val="dk1"/>
                </a:solidFill>
                <a:latin typeface="Verdana"/>
                <a:ea typeface="Verdana"/>
                <a:cs typeface="Verdana"/>
                <a:sym typeface="Verdana"/>
              </a:rPr>
              <a:t>Springer</a:t>
            </a:r>
            <a:r>
              <a:rPr i="0" lang="en-IN" sz="1000" u="none" cap="none" strike="noStrike">
                <a:solidFill>
                  <a:schemeClr val="dk1"/>
                </a:solidFill>
                <a:latin typeface="Verdana"/>
                <a:ea typeface="Verdana"/>
                <a:cs typeface="Verdana"/>
                <a:sym typeface="Verdana"/>
              </a:rPr>
              <a:t>,  </a:t>
            </a:r>
            <a:r>
              <a:rPr lang="en-IN" sz="1000">
                <a:solidFill>
                  <a:schemeClr val="dk1"/>
                </a:solidFill>
                <a:latin typeface="Verdana"/>
                <a:ea typeface="Verdana"/>
                <a:cs typeface="Verdana"/>
                <a:sym typeface="Verdana"/>
              </a:rPr>
              <a:t>April</a:t>
            </a:r>
            <a:r>
              <a:rPr i="0" lang="en-IN" sz="1000" u="none" cap="none" strike="noStrike">
                <a:solidFill>
                  <a:schemeClr val="dk1"/>
                </a:solidFill>
                <a:latin typeface="Verdana"/>
                <a:ea typeface="Verdana"/>
                <a:cs typeface="Verdana"/>
                <a:sym typeface="Verdana"/>
              </a:rPr>
              <a:t> 2020, </a:t>
            </a:r>
            <a:r>
              <a:rPr lang="en-IN" sz="1000">
                <a:solidFill>
                  <a:schemeClr val="dk1"/>
                </a:solidFill>
                <a:latin typeface="Verdana"/>
                <a:ea typeface="Verdana"/>
                <a:cs typeface="Verdana"/>
                <a:sym typeface="Verdana"/>
              </a:rPr>
              <a:t>Springer 635–640 (2020)</a:t>
            </a:r>
            <a:endParaRPr i="0" sz="10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350"/>
              <a:buFont typeface="Arial"/>
              <a:buNone/>
            </a:pPr>
            <a:r>
              <a:t/>
            </a:r>
            <a:endParaRPr i="0" sz="1000" u="none" cap="none" strike="noStrike">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Clr>
                <a:srgbClr val="000000"/>
              </a:buClr>
              <a:buSzPts val="1350"/>
              <a:buFont typeface="Arial"/>
              <a:buNone/>
            </a:pPr>
            <a:r>
              <a:rPr i="0" lang="en-IN" sz="1000" u="sng" cap="none" strike="noStrike">
                <a:solidFill>
                  <a:srgbClr val="1155CC"/>
                </a:solidFill>
                <a:latin typeface="Verdana"/>
                <a:ea typeface="Verdana"/>
                <a:cs typeface="Verdana"/>
                <a:sym typeface="Verdana"/>
                <a:hlinkClick r:id="rId9">
                  <a:extLst>
                    <a:ext uri="{A12FA001-AC4F-418D-AE19-62706E023703}">
                      <ahyp:hlinkClr val="tx"/>
                    </a:ext>
                  </a:extLst>
                </a:hlinkClick>
              </a:rPr>
              <a:t>[3]</a:t>
            </a:r>
            <a:r>
              <a:rPr i="0" lang="en-IN" sz="1000" u="none" cap="none" strike="noStrike">
                <a:solidFill>
                  <a:schemeClr val="dk1"/>
                </a:solidFill>
                <a:latin typeface="Verdana"/>
                <a:ea typeface="Verdana"/>
                <a:cs typeface="Verdana"/>
                <a:sym typeface="Verdana"/>
              </a:rPr>
              <a:t> Joseph Paul Cohen  Lan Dao , Paul Morrison , Karsten Roth , Yoshua Bengio , Beiyi Shen, MD Almas Abbasi, MD  Mahsa Hoshmand-Kochi, MD  Marzyeh Ghassemi , Haifang Li , Tim Q Duong. et al., “Predicting COVID-19 Pneumonia Severity on Chest X-ray with Deep Learning” NCBI. Jul 2020 arXiv:2005.11856</a:t>
            </a:r>
            <a:endParaRPr i="0" sz="1000" u="none" cap="none" strike="noStrike">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Clr>
                <a:srgbClr val="000000"/>
              </a:buClr>
              <a:buSzPts val="1350"/>
              <a:buFont typeface="Arial"/>
              <a:buNone/>
            </a:pPr>
            <a:r>
              <a:t/>
            </a:r>
            <a:endParaRPr i="0" sz="1000" u="none" cap="none" strike="noStrike">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Clr>
                <a:srgbClr val="000000"/>
              </a:buClr>
              <a:buSzPts val="1350"/>
              <a:buFont typeface="Arial"/>
              <a:buNone/>
            </a:pPr>
            <a:r>
              <a:rPr i="0" lang="en-IN" sz="1000" u="sng" cap="none" strike="noStrike">
                <a:solidFill>
                  <a:srgbClr val="1155CC"/>
                </a:solidFill>
                <a:latin typeface="Verdana"/>
                <a:ea typeface="Verdana"/>
                <a:cs typeface="Verdana"/>
                <a:sym typeface="Verdana"/>
                <a:hlinkClick r:id="rId10">
                  <a:extLst>
                    <a:ext uri="{A12FA001-AC4F-418D-AE19-62706E023703}">
                      <ahyp:hlinkClr val="tx"/>
                    </a:ext>
                  </a:extLst>
                </a:hlinkClick>
              </a:rPr>
              <a:t>[4]</a:t>
            </a:r>
            <a:r>
              <a:rPr i="0" lang="en-IN" sz="1000" u="none" cap="none" strike="noStrike">
                <a:solidFill>
                  <a:schemeClr val="dk1"/>
                </a:solidFill>
                <a:latin typeface="Verdana"/>
                <a:ea typeface="Verdana"/>
                <a:cs typeface="Verdana"/>
                <a:sym typeface="Verdana"/>
              </a:rPr>
              <a:t> Linda Wang , Zhong Qiu Lin , and Alexander Wong et al., “COVID-Net: A Tailored Deep Convolutional Neural Network Design for Detection of COVID-19 Cases from Chest X-Ray Images.” NCBI, Nov 2020  arXiv:2003.09871</a:t>
            </a:r>
            <a:endParaRPr i="0" sz="1000" u="none" cap="none" strike="noStrike">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Clr>
                <a:srgbClr val="000000"/>
              </a:buClr>
              <a:buSzPts val="1350"/>
              <a:buFont typeface="Arial"/>
              <a:buNone/>
            </a:pPr>
            <a:r>
              <a:t/>
            </a:r>
            <a:endParaRPr sz="1000">
              <a:solidFill>
                <a:schemeClr val="dk1"/>
              </a:solidFill>
              <a:latin typeface="Verdana"/>
              <a:ea typeface="Verdana"/>
              <a:cs typeface="Verdana"/>
              <a:sym typeface="Verdana"/>
            </a:endParaRPr>
          </a:p>
          <a:p>
            <a:pPr indent="0" lvl="0" marL="0" rtl="0" algn="just">
              <a:spcBef>
                <a:spcPts val="0"/>
              </a:spcBef>
              <a:spcAft>
                <a:spcPts val="0"/>
              </a:spcAft>
              <a:buClr>
                <a:schemeClr val="dk1"/>
              </a:buClr>
              <a:buSzPts val="1350"/>
              <a:buFont typeface="Arial"/>
              <a:buNone/>
            </a:pPr>
            <a:r>
              <a:rPr lang="en-IN" sz="1000" u="sng">
                <a:solidFill>
                  <a:srgbClr val="0000FF"/>
                </a:solidFill>
                <a:latin typeface="Verdana"/>
                <a:ea typeface="Verdana"/>
                <a:cs typeface="Verdana"/>
                <a:sym typeface="Verdana"/>
                <a:hlinkClick r:id="rId11">
                  <a:extLst>
                    <a:ext uri="{A12FA001-AC4F-418D-AE19-62706E023703}">
                      <ahyp:hlinkClr val="tx"/>
                    </a:ext>
                  </a:extLst>
                </a:hlinkClick>
              </a:rPr>
              <a:t>[5]</a:t>
            </a:r>
            <a:r>
              <a:rPr lang="en-IN" sz="1000">
                <a:solidFill>
                  <a:schemeClr val="dk1"/>
                </a:solidFill>
                <a:latin typeface="Verdana"/>
                <a:ea typeface="Verdana"/>
                <a:cs typeface="Verdana"/>
                <a:sym typeface="Verdana"/>
              </a:rPr>
              <a:t> K. He, X. Zhang, S. Ren and J. Sun, "Deep Residual Learning for Image Recognition," 2016 IEEE Conference on Computer Vision and Pattern Recognition (CVPR), Las Vegas, NV, 2016, pp. 770-778, doi: 10.1109/CVPR.2016.90.</a:t>
            </a:r>
            <a:endParaRPr sz="1000">
              <a:solidFill>
                <a:schemeClr val="dk1"/>
              </a:solidFill>
              <a:latin typeface="Verdana"/>
              <a:ea typeface="Verdana"/>
              <a:cs typeface="Verdana"/>
              <a:sym typeface="Verdana"/>
            </a:endParaRPr>
          </a:p>
          <a:p>
            <a:pPr indent="0" lvl="0" marL="457200" rtl="0" algn="l">
              <a:spcBef>
                <a:spcPts val="0"/>
              </a:spcBef>
              <a:spcAft>
                <a:spcPts val="0"/>
              </a:spcAft>
              <a:buClr>
                <a:schemeClr val="dk1"/>
              </a:buClr>
              <a:buSzPts val="1350"/>
              <a:buFont typeface="Arial"/>
              <a:buNone/>
            </a:pPr>
            <a:r>
              <a:t/>
            </a:r>
            <a:endParaRPr sz="1000">
              <a:solidFill>
                <a:schemeClr val="dk1"/>
              </a:solidFill>
              <a:latin typeface="Verdana"/>
              <a:ea typeface="Verdana"/>
              <a:cs typeface="Verdana"/>
              <a:sym typeface="Verdana"/>
            </a:endParaRPr>
          </a:p>
          <a:p>
            <a:pPr indent="0" lvl="0" marL="0" rtl="0" algn="just">
              <a:spcBef>
                <a:spcPts val="0"/>
              </a:spcBef>
              <a:spcAft>
                <a:spcPts val="0"/>
              </a:spcAft>
              <a:buClr>
                <a:schemeClr val="dk1"/>
              </a:buClr>
              <a:buSzPts val="1350"/>
              <a:buFont typeface="Arial"/>
              <a:buNone/>
            </a:pPr>
            <a:r>
              <a:rPr lang="en-IN" sz="1000" u="sng">
                <a:solidFill>
                  <a:srgbClr val="0000FF"/>
                </a:solidFill>
                <a:latin typeface="Verdana"/>
                <a:ea typeface="Verdana"/>
                <a:cs typeface="Verdana"/>
                <a:sym typeface="Verdana"/>
                <a:hlinkClick r:id="rId12">
                  <a:extLst>
                    <a:ext uri="{A12FA001-AC4F-418D-AE19-62706E023703}">
                      <ahyp:hlinkClr val="tx"/>
                    </a:ext>
                  </a:extLst>
                </a:hlinkClick>
              </a:rPr>
              <a:t>[6]</a:t>
            </a:r>
            <a:r>
              <a:rPr lang="en-IN" sz="1000">
                <a:solidFill>
                  <a:schemeClr val="dk1"/>
                </a:solidFill>
                <a:latin typeface="Verdana"/>
                <a:ea typeface="Verdana"/>
                <a:cs typeface="Verdana"/>
                <a:sym typeface="Verdana"/>
              </a:rPr>
              <a:t> </a:t>
            </a:r>
            <a:r>
              <a:rPr lang="en-IN" sz="1000">
                <a:solidFill>
                  <a:schemeClr val="dk1"/>
                </a:solidFill>
                <a:highlight>
                  <a:srgbClr val="FFFFFF"/>
                </a:highlight>
                <a:latin typeface="Verdana"/>
                <a:ea typeface="Verdana"/>
                <a:cs typeface="Verdana"/>
                <a:sym typeface="Verdana"/>
              </a:rPr>
              <a:t>M.S. Al-Tarawneh, “Lung cancer detection using image processing techniques,” Leonardo Electronic Journal of Practices and Technologies, vol. 20, pp. 147– 58, May 2012</a:t>
            </a:r>
            <a:endParaRPr sz="1000">
              <a:solidFill>
                <a:schemeClr val="dk1"/>
              </a:solidFill>
              <a:latin typeface="Verdana"/>
              <a:ea typeface="Verdana"/>
              <a:cs typeface="Verdana"/>
              <a:sym typeface="Verdana"/>
            </a:endParaRPr>
          </a:p>
          <a:p>
            <a:pPr indent="0" lvl="0" marL="0" rtl="0" algn="just">
              <a:spcBef>
                <a:spcPts val="0"/>
              </a:spcBef>
              <a:spcAft>
                <a:spcPts val="0"/>
              </a:spcAft>
              <a:buClr>
                <a:schemeClr val="dk1"/>
              </a:buClr>
              <a:buSzPts val="1350"/>
              <a:buFont typeface="Arial"/>
              <a:buNone/>
            </a:pPr>
            <a:r>
              <a:rPr lang="en-IN"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0" lvl="0" marL="0" rtl="0" algn="just">
              <a:spcBef>
                <a:spcPts val="0"/>
              </a:spcBef>
              <a:spcAft>
                <a:spcPts val="0"/>
              </a:spcAft>
              <a:buClr>
                <a:schemeClr val="dk1"/>
              </a:buClr>
              <a:buSzPts val="1350"/>
              <a:buFont typeface="Arial"/>
              <a:buNone/>
            </a:pPr>
            <a:r>
              <a:rPr lang="en-IN" sz="1000" u="sng">
                <a:solidFill>
                  <a:srgbClr val="0000FF"/>
                </a:solidFill>
                <a:latin typeface="Verdana"/>
                <a:ea typeface="Verdana"/>
                <a:cs typeface="Verdana"/>
                <a:sym typeface="Verdana"/>
                <a:hlinkClick r:id="rId13">
                  <a:extLst>
                    <a:ext uri="{A12FA001-AC4F-418D-AE19-62706E023703}">
                      <ahyp:hlinkClr val="tx"/>
                    </a:ext>
                  </a:extLst>
                </a:hlinkClick>
              </a:rPr>
              <a:t>[7]</a:t>
            </a:r>
            <a:r>
              <a:rPr lang="en-IN" sz="1000">
                <a:solidFill>
                  <a:schemeClr val="dk1"/>
                </a:solidFill>
                <a:latin typeface="Verdana"/>
                <a:ea typeface="Verdana"/>
                <a:cs typeface="Verdana"/>
                <a:sym typeface="Verdana"/>
              </a:rPr>
              <a:t> Joseph Paul Cohen, Paul Morrison, Lan Dao, Karsten Roth, Tim Q Duong Marzyeh Ghassemi et al. “COVID-19 Image Data Collection: Prospective Predictions are the Future.” Arxiv,  Jun 2020, </a:t>
            </a:r>
            <a:r>
              <a:rPr lang="en-IN" sz="1000">
                <a:solidFill>
                  <a:schemeClr val="dk1"/>
                </a:solidFill>
                <a:highlight>
                  <a:schemeClr val="lt1"/>
                </a:highlight>
                <a:latin typeface="Verdana"/>
                <a:ea typeface="Verdana"/>
                <a:cs typeface="Verdana"/>
                <a:sym typeface="Verdana"/>
              </a:rPr>
              <a:t>arXiv:2006.1198</a:t>
            </a:r>
            <a:endParaRPr sz="1000">
              <a:solidFill>
                <a:schemeClr val="dk1"/>
              </a:solidFill>
              <a:highlight>
                <a:schemeClr val="lt1"/>
              </a:highlight>
              <a:latin typeface="Verdana"/>
              <a:ea typeface="Verdana"/>
              <a:cs typeface="Verdana"/>
              <a:sym typeface="Verdana"/>
            </a:endParaRPr>
          </a:p>
          <a:p>
            <a:pPr indent="0" lvl="0" marL="0" rtl="0" algn="just">
              <a:spcBef>
                <a:spcPts val="0"/>
              </a:spcBef>
              <a:spcAft>
                <a:spcPts val="0"/>
              </a:spcAft>
              <a:buClr>
                <a:schemeClr val="dk1"/>
              </a:buClr>
              <a:buSzPts val="1350"/>
              <a:buFont typeface="Arial"/>
              <a:buNone/>
            </a:pPr>
            <a:r>
              <a:t/>
            </a:r>
            <a:endParaRPr sz="1000">
              <a:solidFill>
                <a:schemeClr val="dk1"/>
              </a:solidFill>
              <a:highlight>
                <a:schemeClr val="lt1"/>
              </a:highlight>
              <a:latin typeface="Verdana"/>
              <a:ea typeface="Verdana"/>
              <a:cs typeface="Verdana"/>
              <a:sym typeface="Verdana"/>
            </a:endParaRPr>
          </a:p>
          <a:p>
            <a:pPr indent="0" lvl="0" marL="0" rtl="0" algn="just">
              <a:spcBef>
                <a:spcPts val="0"/>
              </a:spcBef>
              <a:spcAft>
                <a:spcPts val="0"/>
              </a:spcAft>
              <a:buClr>
                <a:schemeClr val="dk1"/>
              </a:buClr>
              <a:buSzPts val="1350"/>
              <a:buFont typeface="Arial"/>
              <a:buNone/>
            </a:pPr>
            <a:r>
              <a:t/>
            </a:r>
            <a:endParaRPr sz="1000">
              <a:solidFill>
                <a:schemeClr val="dk1"/>
              </a:solidFill>
              <a:highlight>
                <a:schemeClr val="lt1"/>
              </a:highlight>
              <a:latin typeface="Verdana"/>
              <a:ea typeface="Verdana"/>
              <a:cs typeface="Verdana"/>
              <a:sym typeface="Verdana"/>
            </a:endParaRPr>
          </a:p>
          <a:p>
            <a:pPr indent="0" lvl="0" marL="0" rtl="0" algn="just">
              <a:spcBef>
                <a:spcPts val="0"/>
              </a:spcBef>
              <a:spcAft>
                <a:spcPts val="0"/>
              </a:spcAft>
              <a:buClr>
                <a:schemeClr val="dk1"/>
              </a:buClr>
              <a:buSzPts val="1350"/>
              <a:buFont typeface="Arial"/>
              <a:buNone/>
            </a:pPr>
            <a:r>
              <a:rPr lang="en-IN" sz="1000">
                <a:solidFill>
                  <a:schemeClr val="lt1"/>
                </a:solidFill>
                <a:highlight>
                  <a:schemeClr val="lt1"/>
                </a:highlight>
                <a:latin typeface="Verdana"/>
                <a:ea typeface="Verdana"/>
                <a:cs typeface="Verdana"/>
                <a:sym typeface="Verdana"/>
              </a:rPr>
              <a:t>         </a:t>
            </a:r>
            <a:endParaRPr sz="1000">
              <a:solidFill>
                <a:schemeClr val="lt1"/>
              </a:solidFill>
              <a:highlight>
                <a:schemeClr val="lt1"/>
              </a:highlight>
              <a:latin typeface="Verdana"/>
              <a:ea typeface="Verdana"/>
              <a:cs typeface="Verdana"/>
              <a:sym typeface="Verdana"/>
            </a:endParaRPr>
          </a:p>
          <a:p>
            <a:pPr indent="0" lvl="0" marL="0" rtl="0" algn="just">
              <a:spcBef>
                <a:spcPts val="0"/>
              </a:spcBef>
              <a:spcAft>
                <a:spcPts val="0"/>
              </a:spcAft>
              <a:buClr>
                <a:schemeClr val="dk1"/>
              </a:buClr>
              <a:buSzPts val="1350"/>
              <a:buFont typeface="Arial"/>
              <a:buNone/>
            </a:pPr>
            <a:r>
              <a:rPr lang="en-IN"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Clr>
                <a:srgbClr val="000000"/>
              </a:buClr>
              <a:buSzPts val="1350"/>
              <a:buFont typeface="Arial"/>
              <a:buNone/>
            </a:pPr>
            <a:r>
              <a:t/>
            </a:r>
            <a:endParaRPr sz="1000">
              <a:solidFill>
                <a:schemeClr val="dk1"/>
              </a:solidFill>
              <a:latin typeface="Verdana"/>
              <a:ea typeface="Verdana"/>
              <a:cs typeface="Verdana"/>
              <a:sym typeface="Verdana"/>
            </a:endParaRPr>
          </a:p>
          <a:p>
            <a:pPr indent="0" lvl="0" marL="457200" marR="0" rtl="0" algn="just">
              <a:lnSpc>
                <a:spcPct val="100000"/>
              </a:lnSpc>
              <a:spcBef>
                <a:spcPts val="0"/>
              </a:spcBef>
              <a:spcAft>
                <a:spcPts val="0"/>
              </a:spcAft>
              <a:buClr>
                <a:srgbClr val="000000"/>
              </a:buClr>
              <a:buSzPts val="1350"/>
              <a:buFont typeface="Arial"/>
              <a:buNone/>
            </a:pPr>
            <a:r>
              <a:t/>
            </a:r>
            <a:endParaRPr b="0" i="0" sz="1000" u="none" cap="none" strike="noStrike">
              <a:solidFill>
                <a:schemeClr val="dk1"/>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b6a1e36e49_0_3"/>
          <p:cNvSpPr txBox="1"/>
          <p:nvPr>
            <p:ph type="title"/>
          </p:nvPr>
        </p:nvSpPr>
        <p:spPr>
          <a:xfrm>
            <a:off x="1487275" y="151475"/>
            <a:ext cx="6951000" cy="5055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SzPts val="1400"/>
              <a:buNone/>
            </a:pPr>
            <a:r>
              <a:rPr lang="en-IN" sz="3200"/>
              <a:t>REFERENCES</a:t>
            </a:r>
            <a:endParaRPr sz="3200"/>
          </a:p>
        </p:txBody>
      </p:sp>
      <p:grpSp>
        <p:nvGrpSpPr>
          <p:cNvPr id="186" name="Google Shape;186;gb6a1e36e49_0_3"/>
          <p:cNvGrpSpPr/>
          <p:nvPr/>
        </p:nvGrpSpPr>
        <p:grpSpPr>
          <a:xfrm>
            <a:off x="0" y="4476715"/>
            <a:ext cx="9144110" cy="666800"/>
            <a:chOff x="0" y="4476715"/>
            <a:chExt cx="9144110" cy="666800"/>
          </a:xfrm>
        </p:grpSpPr>
        <p:sp>
          <p:nvSpPr>
            <p:cNvPr id="187" name="Google Shape;187;gb6a1e36e49_0_3"/>
            <p:cNvSpPr/>
            <p:nvPr/>
          </p:nvSpPr>
          <p:spPr>
            <a:xfrm>
              <a:off x="0" y="4632315"/>
              <a:ext cx="9144000" cy="511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8" name="Google Shape;188;gb6a1e36e49_0_3"/>
            <p:cNvSpPr/>
            <p:nvPr/>
          </p:nvSpPr>
          <p:spPr>
            <a:xfrm>
              <a:off x="2144210" y="4476715"/>
              <a:ext cx="6999900" cy="1557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89" name="Google Shape;189;gb6a1e36e49_0_3"/>
          <p:cNvSpPr/>
          <p:nvPr/>
        </p:nvSpPr>
        <p:spPr>
          <a:xfrm>
            <a:off x="144035" y="85825"/>
            <a:ext cx="2023800" cy="522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0" name="Google Shape;190;gb6a1e36e49_0_3"/>
          <p:cNvSpPr txBox="1"/>
          <p:nvPr/>
        </p:nvSpPr>
        <p:spPr>
          <a:xfrm>
            <a:off x="351425" y="816975"/>
            <a:ext cx="8646300" cy="2933400"/>
          </a:xfrm>
          <a:prstGeom prst="rect">
            <a:avLst/>
          </a:prstGeom>
          <a:noFill/>
          <a:ln>
            <a:noFill/>
          </a:ln>
        </p:spPr>
        <p:txBody>
          <a:bodyPr anchorCtr="0" anchor="t" bIns="0" lIns="0" spcFirstLastPara="1" rIns="0" wrap="square" tIns="8875">
            <a:spAutoFit/>
          </a:bodyPr>
          <a:lstStyle/>
          <a:p>
            <a:pPr indent="0" lvl="0" marL="0" rtl="0" algn="just">
              <a:spcBef>
                <a:spcPts val="0"/>
              </a:spcBef>
              <a:spcAft>
                <a:spcPts val="0"/>
              </a:spcAft>
              <a:buClr>
                <a:schemeClr val="dk1"/>
              </a:buClr>
              <a:buSzPts val="1350"/>
              <a:buFont typeface="Arial"/>
              <a:buNone/>
            </a:pPr>
            <a:r>
              <a:t/>
            </a:r>
            <a:endParaRPr sz="1000">
              <a:solidFill>
                <a:schemeClr val="dk1"/>
              </a:solidFill>
              <a:highlight>
                <a:schemeClr val="lt1"/>
              </a:highlight>
              <a:latin typeface="Verdana"/>
              <a:ea typeface="Verdana"/>
              <a:cs typeface="Verdana"/>
              <a:sym typeface="Verdana"/>
            </a:endParaRPr>
          </a:p>
          <a:p>
            <a:pPr indent="0" lvl="0" marL="0" rtl="0" algn="just">
              <a:spcBef>
                <a:spcPts val="0"/>
              </a:spcBef>
              <a:spcAft>
                <a:spcPts val="0"/>
              </a:spcAft>
              <a:buClr>
                <a:schemeClr val="dk1"/>
              </a:buClr>
              <a:buSzPts val="1350"/>
              <a:buFont typeface="Arial"/>
              <a:buNone/>
            </a:pPr>
            <a:r>
              <a:rPr lang="en-IN" sz="1000" u="sng">
                <a:solidFill>
                  <a:srgbClr val="1155CC"/>
                </a:solidFill>
                <a:highlight>
                  <a:schemeClr val="lt1"/>
                </a:highlight>
                <a:latin typeface="Verdana"/>
                <a:ea typeface="Verdana"/>
                <a:cs typeface="Verdana"/>
                <a:sym typeface="Verdana"/>
                <a:hlinkClick r:id="rId6">
                  <a:extLst>
                    <a:ext uri="{A12FA001-AC4F-418D-AE19-62706E023703}">
                      <ahyp:hlinkClr val="tx"/>
                    </a:ext>
                  </a:extLst>
                </a:hlinkClick>
              </a:rPr>
              <a:t>[8]</a:t>
            </a:r>
            <a:r>
              <a:rPr lang="en-IN" sz="1000">
                <a:solidFill>
                  <a:schemeClr val="dk1"/>
                </a:solidFill>
                <a:highlight>
                  <a:schemeClr val="lt1"/>
                </a:highlight>
                <a:latin typeface="Verdana"/>
                <a:ea typeface="Verdana"/>
                <a:cs typeface="Verdana"/>
                <a:sym typeface="Verdana"/>
              </a:rPr>
              <a:t> Abiyev R. H., Ma’aitah M. K. S., Deep Convolutional Neural Networks for Chest Diseases Detection, Journal of Healthcare Engineering, 2018.</a:t>
            </a:r>
            <a:endParaRPr sz="1000">
              <a:solidFill>
                <a:schemeClr val="dk1"/>
              </a:solidFill>
              <a:highlight>
                <a:schemeClr val="lt1"/>
              </a:highlight>
              <a:latin typeface="Verdana"/>
              <a:ea typeface="Verdana"/>
              <a:cs typeface="Verdana"/>
              <a:sym typeface="Verdana"/>
            </a:endParaRPr>
          </a:p>
          <a:p>
            <a:pPr indent="0" lvl="0" marL="0" rtl="0" algn="just">
              <a:spcBef>
                <a:spcPts val="0"/>
              </a:spcBef>
              <a:spcAft>
                <a:spcPts val="0"/>
              </a:spcAft>
              <a:buClr>
                <a:schemeClr val="dk1"/>
              </a:buClr>
              <a:buSzPts val="1100"/>
              <a:buFont typeface="Arial"/>
              <a:buNone/>
            </a:pPr>
            <a:r>
              <a:t/>
            </a:r>
            <a:endParaRPr sz="1000">
              <a:latin typeface="Verdana"/>
              <a:ea typeface="Verdana"/>
              <a:cs typeface="Verdana"/>
              <a:sym typeface="Verdana"/>
            </a:endParaRPr>
          </a:p>
          <a:p>
            <a:pPr indent="0" lvl="0" marL="0" rtl="0" algn="just">
              <a:spcBef>
                <a:spcPts val="0"/>
              </a:spcBef>
              <a:spcAft>
                <a:spcPts val="0"/>
              </a:spcAft>
              <a:buClr>
                <a:schemeClr val="dk1"/>
              </a:buClr>
              <a:buSzPts val="1100"/>
              <a:buFont typeface="Arial"/>
              <a:buNone/>
            </a:pPr>
            <a:r>
              <a:rPr lang="en-IN" sz="1000" u="sng">
                <a:solidFill>
                  <a:srgbClr val="0000FF"/>
                </a:solidFill>
                <a:latin typeface="Verdana"/>
                <a:ea typeface="Verdana"/>
                <a:cs typeface="Verdana"/>
                <a:sym typeface="Verdana"/>
                <a:hlinkClick r:id="rId7">
                  <a:extLst>
                    <a:ext uri="{A12FA001-AC4F-418D-AE19-62706E023703}">
                      <ahyp:hlinkClr val="tx"/>
                    </a:ext>
                  </a:extLst>
                </a:hlinkClick>
              </a:rPr>
              <a:t>[9]</a:t>
            </a:r>
            <a:r>
              <a:rPr lang="en-IN" sz="1000">
                <a:solidFill>
                  <a:schemeClr val="dk1"/>
                </a:solidFill>
                <a:latin typeface="Verdana"/>
                <a:ea typeface="Verdana"/>
                <a:cs typeface="Verdana"/>
                <a:sym typeface="Verdana"/>
              </a:rPr>
              <a:t> Maria de la Iglesia Vayá, Jose Manuel Saborit, Joaquim Angel Montell, Antonio Pertusa, Aurelia Bustos, Miguel Cazorla, Joaquin Galant, Xavier Barber, Domingo Orozco-Beltrán, Francisco García-García, Marisa Caparrós, Germán González, Jose María Salinas et al. “BIMCV COVID-19+: a large annotated dataset of RX and CT images from COVID-19 patients.” Arxiv, </a:t>
            </a:r>
            <a:r>
              <a:rPr lang="en-IN" sz="1000">
                <a:solidFill>
                  <a:schemeClr val="dk1"/>
                </a:solidFill>
                <a:highlight>
                  <a:srgbClr val="FFFFFF"/>
                </a:highlight>
                <a:latin typeface="Verdana"/>
                <a:ea typeface="Verdana"/>
                <a:cs typeface="Verdana"/>
                <a:sym typeface="Verdana"/>
              </a:rPr>
              <a:t>Jun 2020</a:t>
            </a:r>
            <a:r>
              <a:rPr lang="en-IN" sz="1000">
                <a:solidFill>
                  <a:schemeClr val="dk1"/>
                </a:solidFill>
                <a:latin typeface="Verdana"/>
                <a:ea typeface="Verdana"/>
                <a:cs typeface="Verdana"/>
                <a:sym typeface="Verdana"/>
              </a:rPr>
              <a:t> arXiv:2006.01174</a:t>
            </a:r>
            <a:endParaRPr sz="1000">
              <a:solidFill>
                <a:schemeClr val="dk1"/>
              </a:solidFill>
              <a:latin typeface="Verdana"/>
              <a:ea typeface="Verdana"/>
              <a:cs typeface="Verdana"/>
              <a:sym typeface="Verdana"/>
            </a:endParaRPr>
          </a:p>
          <a:p>
            <a:pPr indent="0" lvl="0" marL="0" rtl="0" algn="just">
              <a:spcBef>
                <a:spcPts val="0"/>
              </a:spcBef>
              <a:spcAft>
                <a:spcPts val="0"/>
              </a:spcAft>
              <a:buClr>
                <a:schemeClr val="dk1"/>
              </a:buClr>
              <a:buSzPts val="1100"/>
              <a:buFont typeface="Arial"/>
              <a:buNone/>
            </a:pPr>
            <a:r>
              <a:rPr lang="en-IN"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0" lvl="0" marL="0" rtl="0" algn="just">
              <a:spcBef>
                <a:spcPts val="0"/>
              </a:spcBef>
              <a:spcAft>
                <a:spcPts val="0"/>
              </a:spcAft>
              <a:buClr>
                <a:schemeClr val="dk1"/>
              </a:buClr>
              <a:buSzPts val="1100"/>
              <a:buFont typeface="Arial"/>
              <a:buNone/>
            </a:pPr>
            <a:r>
              <a:rPr lang="en-IN" sz="1000" u="sng">
                <a:solidFill>
                  <a:srgbClr val="0000FF"/>
                </a:solidFill>
                <a:latin typeface="Verdana"/>
                <a:ea typeface="Verdana"/>
                <a:cs typeface="Verdana"/>
                <a:sym typeface="Verdana"/>
                <a:hlinkClick r:id="rId8">
                  <a:extLst>
                    <a:ext uri="{A12FA001-AC4F-418D-AE19-62706E023703}">
                      <ahyp:hlinkClr val="tx"/>
                    </a:ext>
                  </a:extLst>
                </a:hlinkClick>
              </a:rPr>
              <a:t>[10]</a:t>
            </a:r>
            <a:r>
              <a:rPr lang="en-IN" sz="1000">
                <a:solidFill>
                  <a:schemeClr val="dk1"/>
                </a:solidFill>
                <a:latin typeface="Verdana"/>
                <a:ea typeface="Verdana"/>
                <a:cs typeface="Verdana"/>
                <a:sym typeface="Verdana"/>
              </a:rPr>
              <a:t> Joseph Paul Cohen, Paul Morrison, Lan Dao, Karsten Roth, Tim Q Duong Marzyeh Ghassemi et al. “COVID-19 Image Data Collection: Prospective Predictions are the Future.” Arxiv,  Jun 2020, </a:t>
            </a:r>
            <a:r>
              <a:rPr lang="en-IN" sz="1000">
                <a:solidFill>
                  <a:schemeClr val="dk1"/>
                </a:solidFill>
                <a:highlight>
                  <a:srgbClr val="FFFFFF"/>
                </a:highlight>
                <a:latin typeface="Verdana"/>
                <a:ea typeface="Verdana"/>
                <a:cs typeface="Verdana"/>
                <a:sym typeface="Verdana"/>
              </a:rPr>
              <a:t>arXiv:2006.1198</a:t>
            </a:r>
            <a:endParaRPr sz="1000">
              <a:solidFill>
                <a:schemeClr val="dk1"/>
              </a:solidFill>
              <a:highlight>
                <a:srgbClr val="FFFFFF"/>
              </a:highlight>
              <a:latin typeface="Verdana"/>
              <a:ea typeface="Verdana"/>
              <a:cs typeface="Verdana"/>
              <a:sym typeface="Verdana"/>
            </a:endParaRPr>
          </a:p>
          <a:p>
            <a:pPr indent="0" lvl="0" marL="0" rtl="0" algn="just">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lgn="just">
              <a:spcBef>
                <a:spcPts val="0"/>
              </a:spcBef>
              <a:spcAft>
                <a:spcPts val="0"/>
              </a:spcAft>
              <a:buClr>
                <a:schemeClr val="dk1"/>
              </a:buClr>
              <a:buSzPts val="1100"/>
              <a:buFont typeface="Arial"/>
              <a:buNone/>
            </a:pPr>
            <a:r>
              <a:rPr lang="en-IN" sz="1000" u="sng">
                <a:solidFill>
                  <a:srgbClr val="1155CC"/>
                </a:solidFill>
                <a:highlight>
                  <a:srgbClr val="FFFFFF"/>
                </a:highlight>
                <a:latin typeface="Verdana"/>
                <a:ea typeface="Verdana"/>
                <a:cs typeface="Verdana"/>
                <a:sym typeface="Verdana"/>
                <a:hlinkClick r:id="rId9">
                  <a:extLst>
                    <a:ext uri="{A12FA001-AC4F-418D-AE19-62706E023703}">
                      <ahyp:hlinkClr val="tx"/>
                    </a:ext>
                  </a:extLst>
                </a:hlinkClick>
              </a:rPr>
              <a:t>[11]</a:t>
            </a:r>
            <a:r>
              <a:rPr lang="en-IN" sz="1000">
                <a:solidFill>
                  <a:schemeClr val="dk1"/>
                </a:solidFill>
                <a:highlight>
                  <a:srgbClr val="FFFFFF"/>
                </a:highlight>
                <a:latin typeface="Verdana"/>
                <a:ea typeface="Verdana"/>
                <a:cs typeface="Verdana"/>
                <a:sym typeface="Verdana"/>
              </a:rPr>
              <a:t> Ramprasaath R. Selvaraju, Michael Cogswell, Abhishek Das, Ramakrishna Vedantam, Devi Parikh, Dhruv Batra et al. “Grad-CAM: Visual Explanations from Deep Networks via Gradient-based Localization.” Arxiv,Oct 2016, arXiv:1610.02391</a:t>
            </a:r>
            <a:r>
              <a:rPr lang="en-IN" sz="1000">
                <a:solidFill>
                  <a:srgbClr val="FFFFFF"/>
                </a:solidFill>
                <a:highlight>
                  <a:srgbClr val="FFFFFF"/>
                </a:highlight>
                <a:latin typeface="Verdana"/>
                <a:ea typeface="Verdana"/>
                <a:cs typeface="Verdana"/>
                <a:sym typeface="Verdana"/>
              </a:rPr>
              <a:t>t     </a:t>
            </a:r>
            <a:endParaRPr sz="1000">
              <a:solidFill>
                <a:schemeClr val="dk1"/>
              </a:solidFill>
              <a:highlight>
                <a:schemeClr val="lt1"/>
              </a:highlight>
              <a:latin typeface="Verdana"/>
              <a:ea typeface="Verdana"/>
              <a:cs typeface="Verdana"/>
              <a:sym typeface="Verdana"/>
            </a:endParaRPr>
          </a:p>
          <a:p>
            <a:pPr indent="0" lvl="0" marL="0" rtl="0" algn="just">
              <a:spcBef>
                <a:spcPts val="0"/>
              </a:spcBef>
              <a:spcAft>
                <a:spcPts val="0"/>
              </a:spcAft>
              <a:buClr>
                <a:schemeClr val="dk1"/>
              </a:buClr>
              <a:buSzPts val="1350"/>
              <a:buFont typeface="Arial"/>
              <a:buNone/>
            </a:pPr>
            <a:r>
              <a:t/>
            </a:r>
            <a:endParaRPr sz="1000">
              <a:solidFill>
                <a:schemeClr val="dk1"/>
              </a:solidFill>
              <a:highlight>
                <a:schemeClr val="lt1"/>
              </a:highlight>
              <a:latin typeface="Verdana"/>
              <a:ea typeface="Verdana"/>
              <a:cs typeface="Verdana"/>
              <a:sym typeface="Verdana"/>
            </a:endParaRPr>
          </a:p>
          <a:p>
            <a:pPr indent="0" lvl="0" marL="0" rtl="0" algn="just">
              <a:spcBef>
                <a:spcPts val="0"/>
              </a:spcBef>
              <a:spcAft>
                <a:spcPts val="0"/>
              </a:spcAft>
              <a:buClr>
                <a:schemeClr val="dk1"/>
              </a:buClr>
              <a:buSzPts val="1350"/>
              <a:buFont typeface="Arial"/>
              <a:buNone/>
            </a:pPr>
            <a:r>
              <a:t/>
            </a:r>
            <a:endParaRPr sz="1000">
              <a:solidFill>
                <a:schemeClr val="dk1"/>
              </a:solidFill>
              <a:highlight>
                <a:schemeClr val="lt1"/>
              </a:highlight>
              <a:latin typeface="Verdana"/>
              <a:ea typeface="Verdana"/>
              <a:cs typeface="Verdana"/>
              <a:sym typeface="Verdana"/>
            </a:endParaRPr>
          </a:p>
          <a:p>
            <a:pPr indent="0" lvl="0" marL="0" rtl="0" algn="just">
              <a:spcBef>
                <a:spcPts val="0"/>
              </a:spcBef>
              <a:spcAft>
                <a:spcPts val="0"/>
              </a:spcAft>
              <a:buClr>
                <a:schemeClr val="dk1"/>
              </a:buClr>
              <a:buSzPts val="1350"/>
              <a:buFont typeface="Arial"/>
              <a:buNone/>
            </a:pPr>
            <a:r>
              <a:rPr lang="en-IN" sz="1000">
                <a:solidFill>
                  <a:schemeClr val="lt1"/>
                </a:solidFill>
                <a:highlight>
                  <a:schemeClr val="lt1"/>
                </a:highlight>
                <a:latin typeface="Verdana"/>
                <a:ea typeface="Verdana"/>
                <a:cs typeface="Verdana"/>
                <a:sym typeface="Verdana"/>
              </a:rPr>
              <a:t>         </a:t>
            </a:r>
            <a:endParaRPr sz="1000">
              <a:solidFill>
                <a:schemeClr val="lt1"/>
              </a:solidFill>
              <a:highlight>
                <a:schemeClr val="lt1"/>
              </a:highlight>
              <a:latin typeface="Verdana"/>
              <a:ea typeface="Verdana"/>
              <a:cs typeface="Verdana"/>
              <a:sym typeface="Verdana"/>
            </a:endParaRPr>
          </a:p>
          <a:p>
            <a:pPr indent="0" lvl="0" marL="0" rtl="0" algn="just">
              <a:spcBef>
                <a:spcPts val="0"/>
              </a:spcBef>
              <a:spcAft>
                <a:spcPts val="0"/>
              </a:spcAft>
              <a:buClr>
                <a:schemeClr val="dk1"/>
              </a:buClr>
              <a:buSzPts val="1350"/>
              <a:buFont typeface="Arial"/>
              <a:buNone/>
            </a:pPr>
            <a:r>
              <a:rPr lang="en-IN"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Clr>
                <a:srgbClr val="000000"/>
              </a:buClr>
              <a:buSzPts val="1350"/>
              <a:buFont typeface="Arial"/>
              <a:buNone/>
            </a:pPr>
            <a:r>
              <a:t/>
            </a:r>
            <a:endParaRPr sz="1000">
              <a:solidFill>
                <a:schemeClr val="dk1"/>
              </a:solidFill>
              <a:latin typeface="Verdana"/>
              <a:ea typeface="Verdana"/>
              <a:cs typeface="Verdana"/>
              <a:sym typeface="Verdana"/>
            </a:endParaRPr>
          </a:p>
          <a:p>
            <a:pPr indent="0" lvl="0" marL="457200" marR="0" rtl="0" algn="just">
              <a:lnSpc>
                <a:spcPct val="100000"/>
              </a:lnSpc>
              <a:spcBef>
                <a:spcPts val="0"/>
              </a:spcBef>
              <a:spcAft>
                <a:spcPts val="0"/>
              </a:spcAft>
              <a:buClr>
                <a:srgbClr val="000000"/>
              </a:buClr>
              <a:buSzPts val="1350"/>
              <a:buFont typeface="Arial"/>
              <a:buNone/>
            </a:pPr>
            <a:r>
              <a:t/>
            </a:r>
            <a:endParaRPr b="0" i="0" sz="1000" u="none" cap="none" strike="noStrike">
              <a:solidFill>
                <a:schemeClr val="dk1"/>
              </a:solidFill>
              <a:latin typeface="Verdana"/>
              <a:ea typeface="Verdana"/>
              <a:cs typeface="Verdana"/>
              <a:sym typeface="Verdana"/>
            </a:endParaRPr>
          </a:p>
        </p:txBody>
      </p:sp>
      <p:sp>
        <p:nvSpPr>
          <p:cNvPr id="191" name="Google Shape;191;gb6a1e36e49_0_3"/>
          <p:cNvSpPr/>
          <p:nvPr/>
        </p:nvSpPr>
        <p:spPr>
          <a:xfrm>
            <a:off x="8417708" y="4572010"/>
            <a:ext cx="726300" cy="5415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5" name="Shape 195"/>
        <p:cNvGrpSpPr/>
        <p:nvPr/>
      </p:nvGrpSpPr>
      <p:grpSpPr>
        <a:xfrm>
          <a:off x="0" y="0"/>
          <a:ext cx="0" cy="0"/>
          <a:chOff x="0" y="0"/>
          <a:chExt cx="0" cy="0"/>
        </a:xfrm>
      </p:grpSpPr>
      <p:sp>
        <p:nvSpPr>
          <p:cNvPr id="196" name="Google Shape;196;p14"/>
          <p:cNvSpPr txBox="1"/>
          <p:nvPr/>
        </p:nvSpPr>
        <p:spPr>
          <a:xfrm>
            <a:off x="0" y="1374700"/>
            <a:ext cx="8787600" cy="6594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Clr>
                <a:srgbClr val="000000"/>
              </a:buClr>
              <a:buSzPts val="4200"/>
              <a:buFont typeface="Arial"/>
              <a:buNone/>
            </a:pPr>
            <a:r>
              <a:rPr b="0" i="0" lang="en-IN" sz="4200" u="none" cap="none" strike="noStrike">
                <a:solidFill>
                  <a:srgbClr val="BF0000"/>
                </a:solidFill>
                <a:latin typeface="Verdana"/>
                <a:ea typeface="Verdana"/>
                <a:cs typeface="Verdana"/>
                <a:sym typeface="Verdana"/>
              </a:rPr>
              <a:t>THANK YOU</a:t>
            </a:r>
            <a:endParaRPr b="0" i="0" sz="4200" u="none" cap="none" strike="noStrike">
              <a:solidFill>
                <a:schemeClr val="dk1"/>
              </a:solidFill>
              <a:latin typeface="Verdana"/>
              <a:ea typeface="Verdana"/>
              <a:cs typeface="Verdana"/>
              <a:sym typeface="Verdana"/>
            </a:endParaRPr>
          </a:p>
        </p:txBody>
      </p:sp>
      <p:sp>
        <p:nvSpPr>
          <p:cNvPr id="197" name="Google Shape;197;p14"/>
          <p:cNvSpPr txBox="1"/>
          <p:nvPr/>
        </p:nvSpPr>
        <p:spPr>
          <a:xfrm>
            <a:off x="-126" y="2657800"/>
            <a:ext cx="8787600" cy="9978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Clr>
                <a:srgbClr val="000000"/>
              </a:buClr>
              <a:buSzPts val="3200"/>
              <a:buFont typeface="Arial"/>
              <a:buNone/>
            </a:pPr>
            <a:r>
              <a:rPr b="0" i="0" lang="en-IN" sz="3200" u="none" cap="none" strike="noStrike">
                <a:solidFill>
                  <a:srgbClr val="BF0000"/>
                </a:solidFill>
                <a:latin typeface="Verdana"/>
                <a:ea typeface="Verdana"/>
                <a:cs typeface="Verdana"/>
                <a:sym typeface="Verdana"/>
              </a:rPr>
              <a:t>Any Doubts </a:t>
            </a:r>
            <a:endParaRPr b="0" i="0" sz="3200" u="none" cap="none" strike="noStrike">
              <a:solidFill>
                <a:srgbClr val="BF0000"/>
              </a:solidFill>
              <a:latin typeface="Verdana"/>
              <a:ea typeface="Verdana"/>
              <a:cs typeface="Verdana"/>
              <a:sym typeface="Verdana"/>
            </a:endParaRPr>
          </a:p>
          <a:p>
            <a:pPr indent="0" lvl="0" marL="12700" marR="0" rtl="0" algn="ctr">
              <a:lnSpc>
                <a:spcPct val="100000"/>
              </a:lnSpc>
              <a:spcBef>
                <a:spcPts val="0"/>
              </a:spcBef>
              <a:spcAft>
                <a:spcPts val="0"/>
              </a:spcAft>
              <a:buClr>
                <a:srgbClr val="000000"/>
              </a:buClr>
              <a:buSzPts val="3200"/>
              <a:buFont typeface="Arial"/>
              <a:buNone/>
            </a:pPr>
            <a:r>
              <a:rPr b="0" i="0" lang="en-IN" sz="3200" u="none" cap="none" strike="noStrike">
                <a:solidFill>
                  <a:srgbClr val="BF0000"/>
                </a:solidFill>
                <a:latin typeface="Verdana"/>
                <a:ea typeface="Verdana"/>
                <a:cs typeface="Verdana"/>
                <a:sym typeface="Verdana"/>
              </a:rPr>
              <a:t>Or Queries?</a:t>
            </a:r>
            <a:endParaRPr b="0" i="0" sz="3200" u="none" cap="none" strike="noStrike">
              <a:solidFill>
                <a:schemeClr val="dk1"/>
              </a:solidFill>
              <a:latin typeface="Verdana"/>
              <a:ea typeface="Verdana"/>
              <a:cs typeface="Verdana"/>
              <a:sym typeface="Verdana"/>
            </a:endParaRPr>
          </a:p>
        </p:txBody>
      </p:sp>
      <p:grpSp>
        <p:nvGrpSpPr>
          <p:cNvPr id="198" name="Google Shape;198;p14"/>
          <p:cNvGrpSpPr/>
          <p:nvPr/>
        </p:nvGrpSpPr>
        <p:grpSpPr>
          <a:xfrm>
            <a:off x="6851786" y="0"/>
            <a:ext cx="2292195" cy="5143488"/>
            <a:chOff x="6851786" y="0"/>
            <a:chExt cx="2292195" cy="5143488"/>
          </a:xfrm>
        </p:grpSpPr>
        <p:sp>
          <p:nvSpPr>
            <p:cNvPr id="199" name="Google Shape;199;p14"/>
            <p:cNvSpPr/>
            <p:nvPr/>
          </p:nvSpPr>
          <p:spPr>
            <a:xfrm>
              <a:off x="8816232" y="3651"/>
              <a:ext cx="327749" cy="51398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0" name="Google Shape;200;p14"/>
            <p:cNvSpPr/>
            <p:nvPr/>
          </p:nvSpPr>
          <p:spPr>
            <a:xfrm>
              <a:off x="6851786" y="0"/>
              <a:ext cx="2174705" cy="40441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01" name="Google Shape;201;p14"/>
          <p:cNvSpPr/>
          <p:nvPr/>
        </p:nvSpPr>
        <p:spPr>
          <a:xfrm>
            <a:off x="413124" y="4376891"/>
            <a:ext cx="726406" cy="541423"/>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2" name="Google Shape;202;p14"/>
          <p:cNvSpPr/>
          <p:nvPr/>
        </p:nvSpPr>
        <p:spPr>
          <a:xfrm>
            <a:off x="147178" y="100132"/>
            <a:ext cx="2358834" cy="608573"/>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 name="Shape 55"/>
        <p:cNvGrpSpPr/>
        <p:nvPr/>
      </p:nvGrpSpPr>
      <p:grpSpPr>
        <a:xfrm>
          <a:off x="0" y="0"/>
          <a:ext cx="0" cy="0"/>
          <a:chOff x="0" y="0"/>
          <a:chExt cx="0" cy="0"/>
        </a:xfrm>
      </p:grpSpPr>
      <p:sp>
        <p:nvSpPr>
          <p:cNvPr id="56" name="Google Shape;56;p2"/>
          <p:cNvSpPr txBox="1"/>
          <p:nvPr>
            <p:ph type="title"/>
          </p:nvPr>
        </p:nvSpPr>
        <p:spPr>
          <a:xfrm>
            <a:off x="1625339" y="219268"/>
            <a:ext cx="4630500" cy="5055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SzPts val="1400"/>
              <a:buNone/>
            </a:pPr>
            <a:r>
              <a:rPr lang="en-IN" sz="3200"/>
              <a:t>PROBLEM DEFINITION</a:t>
            </a:r>
            <a:endParaRPr sz="3200"/>
          </a:p>
        </p:txBody>
      </p:sp>
      <p:sp>
        <p:nvSpPr>
          <p:cNvPr id="57" name="Google Shape;57;p2"/>
          <p:cNvSpPr txBox="1"/>
          <p:nvPr/>
        </p:nvSpPr>
        <p:spPr>
          <a:xfrm>
            <a:off x="347800" y="920475"/>
            <a:ext cx="7185600" cy="3190200"/>
          </a:xfrm>
          <a:prstGeom prst="rect">
            <a:avLst/>
          </a:prstGeom>
          <a:noFill/>
          <a:ln>
            <a:noFill/>
          </a:ln>
        </p:spPr>
        <p:txBody>
          <a:bodyPr anchorCtr="0" anchor="t" bIns="0" lIns="0" spcFirstLastPara="1" rIns="0" wrap="square" tIns="49525">
            <a:spAutoFit/>
          </a:bodyPr>
          <a:lstStyle/>
          <a:p>
            <a:pPr indent="0" lvl="0" marL="0" marR="0" rtl="0" algn="just">
              <a:lnSpc>
                <a:spcPct val="100000"/>
              </a:lnSpc>
              <a:spcBef>
                <a:spcPts val="0"/>
              </a:spcBef>
              <a:spcAft>
                <a:spcPts val="0"/>
              </a:spcAft>
              <a:buClr>
                <a:srgbClr val="262626"/>
              </a:buClr>
              <a:buSzPts val="2400"/>
              <a:buFont typeface="Fira Sans"/>
              <a:buNone/>
            </a:pPr>
            <a:r>
              <a:rPr b="0" i="0" lang="en-IN" sz="1700" u="none" cap="none" strike="noStrike">
                <a:solidFill>
                  <a:schemeClr val="dk1"/>
                </a:solidFill>
                <a:latin typeface="Verdana"/>
                <a:ea typeface="Verdana"/>
                <a:cs typeface="Verdana"/>
                <a:sym typeface="Verdana"/>
              </a:rPr>
              <a:t>Analyzing blood/swab tests takes time and is costly, it even increases the human contact which further increases the spread of such deadly diseases and moreover to check the spread of the disease further X-ray reports are needed which makes the process protracted.</a:t>
            </a:r>
            <a:endParaRPr b="0" i="0" sz="1700" u="none" cap="none" strike="noStrike">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Clr>
                <a:srgbClr val="262626"/>
              </a:buClr>
              <a:buSzPts val="2400"/>
              <a:buFont typeface="Fira Sans"/>
              <a:buNone/>
            </a:pPr>
            <a:r>
              <a:t/>
            </a:r>
            <a:endParaRPr b="0" i="0" sz="1700" u="none" cap="none" strike="noStrike">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Clr>
                <a:srgbClr val="262626"/>
              </a:buClr>
              <a:buSzPts val="2400"/>
              <a:buFont typeface="Fira Sans"/>
              <a:buNone/>
            </a:pPr>
            <a:r>
              <a:rPr b="0" i="0" lang="en-IN" sz="1700" u="none" cap="none" strike="noStrike">
                <a:solidFill>
                  <a:schemeClr val="dk1"/>
                </a:solidFill>
                <a:latin typeface="Verdana"/>
                <a:ea typeface="Verdana"/>
                <a:cs typeface="Verdana"/>
                <a:sym typeface="Verdana"/>
              </a:rPr>
              <a:t>MedX checks whether the patient is infected from COVID-19 or not, by taking the X-ray reports and analyzing with previous data records with the help of neural networks. Our product will cater different kinds of lung diseases like covid-19, pneumonia, lung cancer and even suggests whether there is hospitalisation required or not based on the spread of disease in the lungs.</a:t>
            </a:r>
            <a:endParaRPr b="0" i="0" sz="1700" u="none" cap="none" strike="noStrike">
              <a:solidFill>
                <a:schemeClr val="dk1"/>
              </a:solidFill>
              <a:latin typeface="Verdana"/>
              <a:ea typeface="Verdana"/>
              <a:cs typeface="Verdana"/>
              <a:sym typeface="Verdana"/>
            </a:endParaRPr>
          </a:p>
        </p:txBody>
      </p:sp>
      <p:grpSp>
        <p:nvGrpSpPr>
          <p:cNvPr id="58" name="Google Shape;58;p2"/>
          <p:cNvGrpSpPr/>
          <p:nvPr/>
        </p:nvGrpSpPr>
        <p:grpSpPr>
          <a:xfrm>
            <a:off x="7426185" y="0"/>
            <a:ext cx="1717786" cy="5141814"/>
            <a:chOff x="7426185" y="0"/>
            <a:chExt cx="1717786" cy="5141814"/>
          </a:xfrm>
        </p:grpSpPr>
        <p:sp>
          <p:nvSpPr>
            <p:cNvPr id="59" name="Google Shape;59;p2"/>
            <p:cNvSpPr/>
            <p:nvPr/>
          </p:nvSpPr>
          <p:spPr>
            <a:xfrm>
              <a:off x="8280708" y="0"/>
              <a:ext cx="863263" cy="514181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2"/>
            <p:cNvSpPr/>
            <p:nvPr/>
          </p:nvSpPr>
          <p:spPr>
            <a:xfrm>
              <a:off x="7886684" y="0"/>
              <a:ext cx="394024" cy="408049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 name="Google Shape;61;p2"/>
            <p:cNvSpPr/>
            <p:nvPr/>
          </p:nvSpPr>
          <p:spPr>
            <a:xfrm>
              <a:off x="7426185" y="4491916"/>
              <a:ext cx="558923" cy="41659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2" name="Google Shape;62;p2"/>
          <p:cNvSpPr/>
          <p:nvPr/>
        </p:nvSpPr>
        <p:spPr>
          <a:xfrm>
            <a:off x="275453" y="4345866"/>
            <a:ext cx="2023655" cy="522098"/>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3"/>
          <p:cNvSpPr txBox="1"/>
          <p:nvPr>
            <p:ph type="title"/>
          </p:nvPr>
        </p:nvSpPr>
        <p:spPr>
          <a:xfrm>
            <a:off x="2070123" y="31975"/>
            <a:ext cx="4747200" cy="5055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SzPts val="1400"/>
              <a:buNone/>
            </a:pPr>
            <a:r>
              <a:rPr lang="en-IN" sz="3200"/>
              <a:t>LITERATURE REVIEW</a:t>
            </a:r>
            <a:endParaRPr sz="3200"/>
          </a:p>
        </p:txBody>
      </p:sp>
      <p:sp>
        <p:nvSpPr>
          <p:cNvPr id="68" name="Google Shape;68;p3"/>
          <p:cNvSpPr txBox="1"/>
          <p:nvPr/>
        </p:nvSpPr>
        <p:spPr>
          <a:xfrm>
            <a:off x="128825" y="613675"/>
            <a:ext cx="8116800" cy="4033800"/>
          </a:xfrm>
          <a:prstGeom prst="rect">
            <a:avLst/>
          </a:prstGeom>
          <a:noFill/>
          <a:ln>
            <a:noFill/>
          </a:ln>
        </p:spPr>
        <p:txBody>
          <a:bodyPr anchorCtr="0" anchor="t" bIns="0" lIns="0" spcFirstLastPara="1" rIns="0" wrap="square" tIns="12700">
            <a:spAutoFit/>
          </a:bodyPr>
          <a:lstStyle/>
          <a:p>
            <a:pPr indent="-342900" lvl="0" marL="354966" marR="5080" rtl="0" algn="just">
              <a:lnSpc>
                <a:spcPct val="116700"/>
              </a:lnSpc>
              <a:spcBef>
                <a:spcPts val="0"/>
              </a:spcBef>
              <a:spcAft>
                <a:spcPts val="0"/>
              </a:spcAft>
              <a:buClr>
                <a:schemeClr val="dk1"/>
              </a:buClr>
              <a:buSzPts val="1600"/>
              <a:buFont typeface="Arial"/>
              <a:buAutoNum type="arabicPeriod"/>
            </a:pPr>
            <a:r>
              <a:rPr b="0" i="0" lang="en-IN" sz="1600" u="none" cap="none" strike="noStrike">
                <a:solidFill>
                  <a:schemeClr val="dk1"/>
                </a:solidFill>
                <a:latin typeface="Verdana"/>
                <a:ea typeface="Verdana"/>
                <a:cs typeface="Verdana"/>
                <a:sym typeface="Verdana"/>
              </a:rPr>
              <a:t>COVID-ResNet: A Deep Learning Framework for Screening of COVID19 from Radiographs. Muhammad Farooq1 and Abdul Hafeez2 In this research paper they have used ResNet50 to detect whether the person has covid19 pneumonia or not.[1]</a:t>
            </a:r>
            <a:endParaRPr b="0" i="0" sz="1600" u="none" cap="none" strike="noStrike">
              <a:solidFill>
                <a:schemeClr val="dk1"/>
              </a:solidFill>
              <a:latin typeface="Verdana"/>
              <a:ea typeface="Verdana"/>
              <a:cs typeface="Verdana"/>
              <a:sym typeface="Verdana"/>
            </a:endParaRPr>
          </a:p>
          <a:p>
            <a:pPr indent="-342900" lvl="0" marL="354966" marR="5080" rtl="0" algn="just">
              <a:lnSpc>
                <a:spcPct val="116700"/>
              </a:lnSpc>
              <a:spcBef>
                <a:spcPts val="100"/>
              </a:spcBef>
              <a:spcAft>
                <a:spcPts val="0"/>
              </a:spcAft>
              <a:buClr>
                <a:schemeClr val="dk1"/>
              </a:buClr>
              <a:buSzPts val="1600"/>
              <a:buFont typeface="Arial"/>
              <a:buAutoNum type="arabicPeriod"/>
            </a:pPr>
            <a:r>
              <a:rPr b="0" i="0" lang="en-IN" sz="1600" u="none" cap="none" strike="noStrike">
                <a:solidFill>
                  <a:schemeClr val="dk1"/>
                </a:solidFill>
                <a:latin typeface="Verdana"/>
                <a:ea typeface="Verdana"/>
                <a:cs typeface="Verdana"/>
                <a:sym typeface="Verdana"/>
              </a:rPr>
              <a:t>Covid‐19: </a:t>
            </a:r>
            <a:r>
              <a:rPr lang="en-IN" sz="1600">
                <a:solidFill>
                  <a:schemeClr val="dk1"/>
                </a:solidFill>
                <a:latin typeface="Verdana"/>
                <a:ea typeface="Verdana"/>
                <a:cs typeface="Verdana"/>
                <a:sym typeface="Verdana"/>
              </a:rPr>
              <a:t>I</a:t>
            </a:r>
            <a:r>
              <a:rPr b="0" i="0" lang="en-IN" sz="1600" u="none" cap="none" strike="noStrike">
                <a:solidFill>
                  <a:schemeClr val="dk1"/>
                </a:solidFill>
                <a:latin typeface="Verdana"/>
                <a:ea typeface="Verdana"/>
                <a:cs typeface="Verdana"/>
                <a:sym typeface="Verdana"/>
              </a:rPr>
              <a:t>n th</a:t>
            </a:r>
            <a:r>
              <a:rPr lang="en-IN" sz="1600">
                <a:solidFill>
                  <a:schemeClr val="dk1"/>
                </a:solidFill>
                <a:latin typeface="Verdana"/>
                <a:ea typeface="Verdana"/>
                <a:cs typeface="Verdana"/>
                <a:sym typeface="Verdana"/>
              </a:rPr>
              <a:t>is</a:t>
            </a:r>
            <a:r>
              <a:rPr b="0" i="0" lang="en-IN" sz="1600" u="none" cap="none" strike="noStrike">
                <a:solidFill>
                  <a:schemeClr val="dk1"/>
                </a:solidFill>
                <a:latin typeface="Verdana"/>
                <a:ea typeface="Verdana"/>
                <a:cs typeface="Verdana"/>
                <a:sym typeface="Verdana"/>
              </a:rPr>
              <a:t> research paper, transfer learning technique is used to train the neural network</a:t>
            </a:r>
            <a:r>
              <a:rPr lang="en-IN" sz="1600">
                <a:solidFill>
                  <a:schemeClr val="dk1"/>
                </a:solidFill>
                <a:latin typeface="Verdana"/>
                <a:ea typeface="Verdana"/>
                <a:cs typeface="Verdana"/>
                <a:sym typeface="Verdana"/>
              </a:rPr>
              <a:t> by using</a:t>
            </a:r>
            <a:r>
              <a:rPr b="0" i="0" lang="en-IN" sz="1600" u="none" cap="none" strike="noStrike">
                <a:solidFill>
                  <a:schemeClr val="dk1"/>
                </a:solidFill>
                <a:latin typeface="Verdana"/>
                <a:ea typeface="Verdana"/>
                <a:cs typeface="Verdana"/>
                <a:sym typeface="Verdana"/>
              </a:rPr>
              <a:t> </a:t>
            </a:r>
            <a:r>
              <a:rPr lang="en-IN" sz="1600">
                <a:solidFill>
                  <a:schemeClr val="dk1"/>
                </a:solidFill>
                <a:latin typeface="Verdana"/>
                <a:ea typeface="Verdana"/>
                <a:cs typeface="Verdana"/>
                <a:sym typeface="Verdana"/>
              </a:rPr>
              <a:t>v</a:t>
            </a:r>
            <a:r>
              <a:rPr b="0" i="0" lang="en-IN" sz="1600" u="none" cap="none" strike="noStrike">
                <a:solidFill>
                  <a:schemeClr val="dk1"/>
                </a:solidFill>
                <a:latin typeface="Verdana"/>
                <a:ea typeface="Verdana"/>
                <a:cs typeface="Verdana"/>
                <a:sym typeface="Verdana"/>
              </a:rPr>
              <a:t>arious neural network like VGG19, Inception and Xception</a:t>
            </a:r>
            <a:r>
              <a:rPr lang="en-IN" sz="1600">
                <a:solidFill>
                  <a:schemeClr val="dk1"/>
                </a:solidFill>
                <a:latin typeface="Verdana"/>
                <a:ea typeface="Verdana"/>
                <a:cs typeface="Verdana"/>
                <a:sym typeface="Verdana"/>
              </a:rPr>
              <a:t>.</a:t>
            </a:r>
            <a:r>
              <a:rPr b="0" i="0" lang="en-IN" sz="1600" u="none" cap="none" strike="noStrike">
                <a:solidFill>
                  <a:schemeClr val="dk1"/>
                </a:solidFill>
                <a:latin typeface="Verdana"/>
                <a:ea typeface="Verdana"/>
                <a:cs typeface="Verdana"/>
                <a:sym typeface="Verdana"/>
              </a:rPr>
              <a:t>[2]</a:t>
            </a:r>
            <a:endParaRPr sz="1600">
              <a:solidFill>
                <a:schemeClr val="dk1"/>
              </a:solidFill>
              <a:latin typeface="Verdana"/>
              <a:ea typeface="Verdana"/>
              <a:cs typeface="Verdana"/>
              <a:sym typeface="Verdana"/>
            </a:endParaRPr>
          </a:p>
          <a:p>
            <a:pPr indent="-342900" lvl="0" marL="354966" marR="5080" rtl="0" algn="just">
              <a:lnSpc>
                <a:spcPct val="116700"/>
              </a:lnSpc>
              <a:spcBef>
                <a:spcPts val="100"/>
              </a:spcBef>
              <a:spcAft>
                <a:spcPts val="0"/>
              </a:spcAft>
              <a:buClr>
                <a:schemeClr val="dk1"/>
              </a:buClr>
              <a:buSzPts val="1600"/>
              <a:buFont typeface="Arial"/>
              <a:buAutoNum type="arabicPeriod"/>
            </a:pPr>
            <a:r>
              <a:rPr lang="en-IN" sz="1600">
                <a:solidFill>
                  <a:schemeClr val="dk1"/>
                </a:solidFill>
                <a:latin typeface="Verdana"/>
                <a:ea typeface="Verdana"/>
                <a:cs typeface="Verdana"/>
                <a:sym typeface="Verdana"/>
              </a:rPr>
              <a:t>Predicting COVID-19 Pneumonia Severity on Chest X-ray with Deep Learning, they have used the DenseNet deep learning model to achieve this. They have used Geographic extent and Opacity score as the metrics for accuracy.[3]</a:t>
            </a:r>
            <a:endParaRPr sz="1600">
              <a:solidFill>
                <a:schemeClr val="dk1"/>
              </a:solidFill>
              <a:latin typeface="Verdana"/>
              <a:ea typeface="Verdana"/>
              <a:cs typeface="Verdana"/>
              <a:sym typeface="Verdana"/>
            </a:endParaRPr>
          </a:p>
          <a:p>
            <a:pPr indent="-342900" lvl="0" marL="354966" marR="5080" rtl="0" algn="just">
              <a:lnSpc>
                <a:spcPct val="116700"/>
              </a:lnSpc>
              <a:spcBef>
                <a:spcPts val="100"/>
              </a:spcBef>
              <a:spcAft>
                <a:spcPts val="0"/>
              </a:spcAft>
              <a:buClr>
                <a:schemeClr val="dk1"/>
              </a:buClr>
              <a:buSzPts val="1600"/>
              <a:buFont typeface="Arial"/>
              <a:buAutoNum type="arabicPeriod"/>
            </a:pPr>
            <a:r>
              <a:rPr lang="en-IN" sz="1600">
                <a:solidFill>
                  <a:schemeClr val="dk1"/>
                </a:solidFill>
                <a:latin typeface="Verdana"/>
                <a:ea typeface="Verdana"/>
                <a:cs typeface="Verdana"/>
                <a:sym typeface="Verdana"/>
              </a:rPr>
              <a:t>COVID-Net:The researchers have calculated the efficiency and sensitivity of a novel neural network which was created by Darwin.ai. This neural net is named covid-net and the dataset which it works on is Covidx.[4]</a:t>
            </a:r>
            <a:endParaRPr b="0" sz="1600" u="none" cap="none" strike="noStrike">
              <a:solidFill>
                <a:schemeClr val="dk1"/>
              </a:solidFill>
              <a:latin typeface="Verdana"/>
              <a:ea typeface="Verdana"/>
              <a:cs typeface="Verdana"/>
              <a:sym typeface="Verdana"/>
            </a:endParaRPr>
          </a:p>
        </p:txBody>
      </p:sp>
      <p:grpSp>
        <p:nvGrpSpPr>
          <p:cNvPr id="69" name="Google Shape;69;p3"/>
          <p:cNvGrpSpPr/>
          <p:nvPr/>
        </p:nvGrpSpPr>
        <p:grpSpPr>
          <a:xfrm>
            <a:off x="6115037" y="0"/>
            <a:ext cx="3028943" cy="5142988"/>
            <a:chOff x="6115037" y="0"/>
            <a:chExt cx="3028943" cy="5142988"/>
          </a:xfrm>
        </p:grpSpPr>
        <p:sp>
          <p:nvSpPr>
            <p:cNvPr id="70" name="Google Shape;70;p3"/>
            <p:cNvSpPr/>
            <p:nvPr/>
          </p:nvSpPr>
          <p:spPr>
            <a:xfrm>
              <a:off x="8433707" y="0"/>
              <a:ext cx="710273" cy="514181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 name="Google Shape;71;p3"/>
            <p:cNvSpPr/>
            <p:nvPr/>
          </p:nvSpPr>
          <p:spPr>
            <a:xfrm>
              <a:off x="6115037" y="4631990"/>
              <a:ext cx="2318670" cy="51099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72" name="Google Shape;72;p3"/>
          <p:cNvSpPr/>
          <p:nvPr/>
        </p:nvSpPr>
        <p:spPr>
          <a:xfrm>
            <a:off x="1841518" y="4734078"/>
            <a:ext cx="558900" cy="4167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3" name="Google Shape;73;p3"/>
          <p:cNvSpPr/>
          <p:nvPr/>
        </p:nvSpPr>
        <p:spPr>
          <a:xfrm>
            <a:off x="1356" y="4728760"/>
            <a:ext cx="1668900" cy="4272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7" name="Shape 77"/>
        <p:cNvGrpSpPr/>
        <p:nvPr/>
      </p:nvGrpSpPr>
      <p:grpSpPr>
        <a:xfrm>
          <a:off x="0" y="0"/>
          <a:ext cx="0" cy="0"/>
          <a:chOff x="0" y="0"/>
          <a:chExt cx="0" cy="0"/>
        </a:xfrm>
      </p:grpSpPr>
      <p:grpSp>
        <p:nvGrpSpPr>
          <p:cNvPr id="78" name="Google Shape;78;gdd46cad7aa_0_1"/>
          <p:cNvGrpSpPr/>
          <p:nvPr/>
        </p:nvGrpSpPr>
        <p:grpSpPr>
          <a:xfrm>
            <a:off x="7865307" y="0"/>
            <a:ext cx="1431201" cy="5141700"/>
            <a:chOff x="7426185" y="0"/>
            <a:chExt cx="1717923" cy="5141700"/>
          </a:xfrm>
        </p:grpSpPr>
        <p:sp>
          <p:nvSpPr>
            <p:cNvPr id="79" name="Google Shape;79;gdd46cad7aa_0_1"/>
            <p:cNvSpPr/>
            <p:nvPr/>
          </p:nvSpPr>
          <p:spPr>
            <a:xfrm>
              <a:off x="8280708" y="0"/>
              <a:ext cx="863400" cy="5141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gdd46cad7aa_0_1"/>
            <p:cNvSpPr/>
            <p:nvPr/>
          </p:nvSpPr>
          <p:spPr>
            <a:xfrm>
              <a:off x="7886684" y="0"/>
              <a:ext cx="393900" cy="4080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gdd46cad7aa_0_1"/>
            <p:cNvSpPr/>
            <p:nvPr/>
          </p:nvSpPr>
          <p:spPr>
            <a:xfrm>
              <a:off x="7426185" y="4415716"/>
              <a:ext cx="558900" cy="4167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2" name="Google Shape;82;gdd46cad7aa_0_1"/>
          <p:cNvSpPr/>
          <p:nvPr/>
        </p:nvSpPr>
        <p:spPr>
          <a:xfrm>
            <a:off x="6271576" y="4339525"/>
            <a:ext cx="1523100" cy="5220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gdd46cad7aa_0_1"/>
          <p:cNvSpPr txBox="1"/>
          <p:nvPr>
            <p:ph type="title"/>
          </p:nvPr>
        </p:nvSpPr>
        <p:spPr>
          <a:xfrm>
            <a:off x="-35825" y="92125"/>
            <a:ext cx="9027600" cy="4131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SzPts val="1400"/>
              <a:buNone/>
            </a:pPr>
            <a:r>
              <a:rPr lang="en-IN" sz="2600"/>
              <a:t>REQUIREMENTS</a:t>
            </a:r>
            <a:endParaRPr sz="2600"/>
          </a:p>
        </p:txBody>
      </p:sp>
      <p:sp>
        <p:nvSpPr>
          <p:cNvPr id="84" name="Google Shape;84;gdd46cad7aa_0_1"/>
          <p:cNvSpPr txBox="1"/>
          <p:nvPr/>
        </p:nvSpPr>
        <p:spPr>
          <a:xfrm>
            <a:off x="116576" y="523700"/>
            <a:ext cx="8550000" cy="1367400"/>
          </a:xfrm>
          <a:prstGeom prst="rect">
            <a:avLst/>
          </a:prstGeom>
          <a:noFill/>
          <a:ln>
            <a:noFill/>
          </a:ln>
        </p:spPr>
        <p:txBody>
          <a:bodyPr anchorCtr="0" anchor="t" bIns="0" lIns="0" spcFirstLastPara="1" rIns="0" wrap="square" tIns="12700">
            <a:spAutoFit/>
          </a:bodyPr>
          <a:lstStyle/>
          <a:p>
            <a:pPr indent="0" lvl="0" marL="0" marR="0" rtl="0" algn="just">
              <a:lnSpc>
                <a:spcPct val="100000"/>
              </a:lnSpc>
              <a:spcBef>
                <a:spcPts val="0"/>
              </a:spcBef>
              <a:spcAft>
                <a:spcPts val="0"/>
              </a:spcAft>
              <a:buClr>
                <a:srgbClr val="000000"/>
              </a:buClr>
              <a:buSzPts val="1900"/>
              <a:buFont typeface="Arial"/>
              <a:buNone/>
            </a:pPr>
            <a:r>
              <a:rPr b="1" i="0" lang="en-IN" sz="2000" u="none" cap="none" strike="noStrike">
                <a:solidFill>
                  <a:srgbClr val="262626"/>
                </a:solidFill>
                <a:latin typeface="Trebuchet MS"/>
                <a:ea typeface="Trebuchet MS"/>
                <a:cs typeface="Trebuchet MS"/>
                <a:sym typeface="Trebuchet MS"/>
              </a:rPr>
              <a:t>Functional Requirements:</a:t>
            </a:r>
            <a:endParaRPr b="1" i="0" sz="20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rPr lang="en-IN" sz="1700">
                <a:solidFill>
                  <a:schemeClr val="dk1"/>
                </a:solidFill>
                <a:latin typeface="Trebuchet MS"/>
                <a:ea typeface="Trebuchet MS"/>
                <a:cs typeface="Trebuchet MS"/>
                <a:sym typeface="Trebuchet MS"/>
              </a:rPr>
              <a:t>1.</a:t>
            </a:r>
            <a:r>
              <a:rPr b="0" i="0" lang="en-IN" sz="1700" u="none" cap="none" strike="noStrike">
                <a:solidFill>
                  <a:schemeClr val="dk1"/>
                </a:solidFill>
                <a:latin typeface="Trebuchet MS"/>
                <a:ea typeface="Trebuchet MS"/>
                <a:cs typeface="Trebuchet MS"/>
                <a:sym typeface="Trebuchet MS"/>
              </a:rPr>
              <a:t>User-friendly and intuitive interface.</a:t>
            </a:r>
            <a:r>
              <a:rPr lang="en-IN" sz="1700">
                <a:solidFill>
                  <a:schemeClr val="dk1"/>
                </a:solidFill>
                <a:latin typeface="Trebuchet MS"/>
                <a:ea typeface="Trebuchet MS"/>
                <a:cs typeface="Trebuchet MS"/>
                <a:sym typeface="Trebuchet MS"/>
              </a:rPr>
              <a:t>       2.</a:t>
            </a:r>
            <a:r>
              <a:rPr b="0" i="0" lang="en-IN" sz="1700" u="none" cap="none" strike="noStrike">
                <a:solidFill>
                  <a:schemeClr val="dk1"/>
                </a:solidFill>
                <a:latin typeface="Trebuchet MS"/>
                <a:ea typeface="Trebuchet MS"/>
                <a:cs typeface="Trebuchet MS"/>
                <a:sym typeface="Trebuchet MS"/>
              </a:rPr>
              <a:t>Automatic detection of COVID-19</a:t>
            </a:r>
            <a:endParaRPr b="0" i="0" sz="1700" u="none" cap="none" strike="noStrike">
              <a:solidFill>
                <a:schemeClr val="dk1"/>
              </a:solidFill>
              <a:latin typeface="Trebuchet MS"/>
              <a:ea typeface="Trebuchet MS"/>
              <a:cs typeface="Trebuchet MS"/>
              <a:sym typeface="Trebuchet MS"/>
            </a:endParaRPr>
          </a:p>
          <a:p>
            <a:pPr indent="0" lvl="0" marL="0" marR="8255" rtl="0" algn="just">
              <a:lnSpc>
                <a:spcPct val="100000"/>
              </a:lnSpc>
              <a:spcBef>
                <a:spcPts val="0"/>
              </a:spcBef>
              <a:spcAft>
                <a:spcPts val="0"/>
              </a:spcAft>
              <a:buNone/>
            </a:pPr>
            <a:r>
              <a:rPr lang="en-IN" sz="1700">
                <a:solidFill>
                  <a:schemeClr val="dk1"/>
                </a:solidFill>
                <a:latin typeface="Trebuchet MS"/>
                <a:ea typeface="Trebuchet MS"/>
                <a:cs typeface="Trebuchet MS"/>
                <a:sym typeface="Trebuchet MS"/>
              </a:rPr>
              <a:t>3. </a:t>
            </a:r>
            <a:r>
              <a:rPr b="0" i="0" lang="en-IN" sz="1700" u="none" cap="none" strike="noStrike">
                <a:solidFill>
                  <a:schemeClr val="dk1"/>
                </a:solidFill>
                <a:latin typeface="Trebuchet MS"/>
                <a:ea typeface="Trebuchet MS"/>
                <a:cs typeface="Trebuchet MS"/>
                <a:sym typeface="Trebuchet MS"/>
              </a:rPr>
              <a:t>Automatic detection of Pneumonia</a:t>
            </a:r>
            <a:r>
              <a:rPr lang="en-IN" sz="1700">
                <a:solidFill>
                  <a:schemeClr val="dk1"/>
                </a:solidFill>
                <a:latin typeface="Trebuchet MS"/>
                <a:ea typeface="Trebuchet MS"/>
                <a:cs typeface="Trebuchet MS"/>
                <a:sym typeface="Trebuchet MS"/>
              </a:rPr>
              <a:t>         4. </a:t>
            </a:r>
            <a:r>
              <a:rPr b="0" i="0" lang="en-IN" sz="1700" u="none" cap="none" strike="noStrike">
                <a:solidFill>
                  <a:schemeClr val="dk1"/>
                </a:solidFill>
                <a:latin typeface="Trebuchet MS"/>
                <a:ea typeface="Trebuchet MS"/>
                <a:cs typeface="Trebuchet MS"/>
                <a:sym typeface="Trebuchet MS"/>
              </a:rPr>
              <a:t>Automatic detection of Lung Cancer</a:t>
            </a:r>
            <a:endParaRPr b="0" i="0" sz="1700" u="none" cap="none" strike="noStrike">
              <a:solidFill>
                <a:schemeClr val="dk1"/>
              </a:solidFill>
              <a:latin typeface="Trebuchet MS"/>
              <a:ea typeface="Trebuchet MS"/>
              <a:cs typeface="Trebuchet MS"/>
              <a:sym typeface="Trebuchet MS"/>
            </a:endParaRPr>
          </a:p>
          <a:p>
            <a:pPr indent="0" lvl="0" marL="0" marR="274955" rtl="0" algn="just">
              <a:lnSpc>
                <a:spcPct val="100000"/>
              </a:lnSpc>
              <a:spcBef>
                <a:spcPts val="0"/>
              </a:spcBef>
              <a:spcAft>
                <a:spcPts val="0"/>
              </a:spcAft>
              <a:buNone/>
            </a:pPr>
            <a:r>
              <a:rPr lang="en-IN" sz="1700">
                <a:solidFill>
                  <a:schemeClr val="dk1"/>
                </a:solidFill>
                <a:latin typeface="Trebuchet MS"/>
                <a:ea typeface="Trebuchet MS"/>
                <a:cs typeface="Trebuchet MS"/>
                <a:sym typeface="Trebuchet MS"/>
              </a:rPr>
              <a:t>5. </a:t>
            </a:r>
            <a:r>
              <a:rPr b="0" i="0" lang="en-IN" sz="1700" u="none" cap="none" strike="noStrike">
                <a:solidFill>
                  <a:schemeClr val="dk1"/>
                </a:solidFill>
                <a:latin typeface="Trebuchet MS"/>
                <a:ea typeface="Trebuchet MS"/>
                <a:cs typeface="Trebuchet MS"/>
                <a:sym typeface="Trebuchet MS"/>
              </a:rPr>
              <a:t>Displaying the feedback report for  hospitalization, positivity and risk.</a:t>
            </a:r>
            <a:endParaRPr b="0" i="0" sz="17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rPr lang="en-IN" sz="1700">
                <a:solidFill>
                  <a:schemeClr val="dk1"/>
                </a:solidFill>
                <a:latin typeface="Trebuchet MS"/>
                <a:ea typeface="Trebuchet MS"/>
                <a:cs typeface="Trebuchet MS"/>
                <a:sym typeface="Trebuchet MS"/>
              </a:rPr>
              <a:t>6. </a:t>
            </a:r>
            <a:r>
              <a:rPr b="0" i="0" lang="en-IN" sz="1700" u="none" cap="none" strike="noStrike">
                <a:solidFill>
                  <a:schemeClr val="dk1"/>
                </a:solidFill>
                <a:latin typeface="Trebuchet MS"/>
                <a:ea typeface="Trebuchet MS"/>
                <a:cs typeface="Trebuchet MS"/>
                <a:sym typeface="Trebuchet MS"/>
              </a:rPr>
              <a:t>Dashboard showing statistics for current COVID-19 scenario around the world. </a:t>
            </a:r>
            <a:endParaRPr b="0" i="0" sz="1700" u="none" cap="none" strike="noStrike">
              <a:solidFill>
                <a:schemeClr val="dk1"/>
              </a:solidFill>
              <a:latin typeface="Trebuchet MS"/>
              <a:ea typeface="Trebuchet MS"/>
              <a:cs typeface="Trebuchet MS"/>
              <a:sym typeface="Trebuchet MS"/>
            </a:endParaRPr>
          </a:p>
        </p:txBody>
      </p:sp>
      <p:sp>
        <p:nvSpPr>
          <p:cNvPr id="85" name="Google Shape;85;gdd46cad7aa_0_1"/>
          <p:cNvSpPr txBox="1"/>
          <p:nvPr/>
        </p:nvSpPr>
        <p:spPr>
          <a:xfrm>
            <a:off x="116575" y="1909575"/>
            <a:ext cx="8236200" cy="5823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rgbClr val="000000"/>
              </a:buClr>
              <a:buSzPts val="1900"/>
              <a:buFont typeface="Arial"/>
              <a:buNone/>
            </a:pPr>
            <a:r>
              <a:rPr b="1" i="0" lang="en-IN" sz="2000" u="none" cap="none" strike="noStrike">
                <a:solidFill>
                  <a:srgbClr val="262626"/>
                </a:solidFill>
                <a:latin typeface="Trebuchet MS"/>
                <a:ea typeface="Trebuchet MS"/>
                <a:cs typeface="Trebuchet MS"/>
                <a:sym typeface="Trebuchet MS"/>
              </a:rPr>
              <a:t>Non-Functional Requirements:</a:t>
            </a:r>
            <a:endParaRPr b="1" sz="20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lang="en-IN" sz="1700">
                <a:solidFill>
                  <a:srgbClr val="262626"/>
                </a:solidFill>
                <a:latin typeface="Trebuchet MS"/>
                <a:ea typeface="Trebuchet MS"/>
                <a:cs typeface="Trebuchet MS"/>
                <a:sym typeface="Trebuchet MS"/>
              </a:rPr>
              <a:t>1.</a:t>
            </a:r>
            <a:r>
              <a:rPr b="0" i="0" lang="en-IN" sz="1700" u="none" cap="none" strike="noStrike">
                <a:solidFill>
                  <a:srgbClr val="262626"/>
                </a:solidFill>
                <a:latin typeface="Trebuchet MS"/>
                <a:ea typeface="Trebuchet MS"/>
                <a:cs typeface="Trebuchet MS"/>
                <a:sym typeface="Trebuchet MS"/>
              </a:rPr>
              <a:t>Security</a:t>
            </a:r>
            <a:r>
              <a:rPr lang="en-IN" sz="1700">
                <a:solidFill>
                  <a:schemeClr val="dk1"/>
                </a:solidFill>
                <a:latin typeface="Trebuchet MS"/>
                <a:ea typeface="Trebuchet MS"/>
                <a:cs typeface="Trebuchet MS"/>
                <a:sym typeface="Trebuchet MS"/>
              </a:rPr>
              <a:t>	 2. </a:t>
            </a:r>
            <a:r>
              <a:rPr b="0" i="0" lang="en-IN" sz="1700" u="none" cap="none" strike="noStrike">
                <a:solidFill>
                  <a:srgbClr val="262626"/>
                </a:solidFill>
                <a:latin typeface="Trebuchet MS"/>
                <a:ea typeface="Trebuchet MS"/>
                <a:cs typeface="Trebuchet MS"/>
                <a:sym typeface="Trebuchet MS"/>
              </a:rPr>
              <a:t>Robustness</a:t>
            </a:r>
            <a:r>
              <a:rPr lang="en-IN" sz="1700">
                <a:solidFill>
                  <a:schemeClr val="dk1"/>
                </a:solidFill>
                <a:latin typeface="Trebuchet MS"/>
                <a:ea typeface="Trebuchet MS"/>
                <a:cs typeface="Trebuchet MS"/>
                <a:sym typeface="Trebuchet MS"/>
              </a:rPr>
              <a:t>     3.</a:t>
            </a:r>
            <a:r>
              <a:rPr lang="en-IN" sz="1700">
                <a:solidFill>
                  <a:srgbClr val="262626"/>
                </a:solidFill>
                <a:latin typeface="Trebuchet MS"/>
                <a:ea typeface="Trebuchet MS"/>
                <a:cs typeface="Trebuchet MS"/>
                <a:sym typeface="Trebuchet MS"/>
              </a:rPr>
              <a:t>Scalability</a:t>
            </a:r>
            <a:r>
              <a:rPr lang="en-IN" sz="1700">
                <a:solidFill>
                  <a:schemeClr val="dk1"/>
                </a:solidFill>
                <a:latin typeface="Trebuchet MS"/>
                <a:ea typeface="Trebuchet MS"/>
                <a:cs typeface="Trebuchet MS"/>
                <a:sym typeface="Trebuchet MS"/>
              </a:rPr>
              <a:t>    4. </a:t>
            </a:r>
            <a:r>
              <a:rPr b="0" i="0" lang="en-IN" sz="1700" u="none" cap="none" strike="noStrike">
                <a:solidFill>
                  <a:srgbClr val="262626"/>
                </a:solidFill>
                <a:latin typeface="Trebuchet MS"/>
                <a:ea typeface="Trebuchet MS"/>
                <a:cs typeface="Trebuchet MS"/>
                <a:sym typeface="Trebuchet MS"/>
              </a:rPr>
              <a:t>Responsiveness</a:t>
            </a:r>
            <a:r>
              <a:rPr lang="en-IN" sz="1700">
                <a:solidFill>
                  <a:schemeClr val="dk1"/>
                </a:solidFill>
                <a:latin typeface="Trebuchet MS"/>
                <a:ea typeface="Trebuchet MS"/>
                <a:cs typeface="Trebuchet MS"/>
                <a:sym typeface="Trebuchet MS"/>
              </a:rPr>
              <a:t>   5. </a:t>
            </a:r>
            <a:r>
              <a:rPr b="0" i="0" lang="en-IN" sz="1700" u="none" cap="none" strike="noStrike">
                <a:solidFill>
                  <a:srgbClr val="262626"/>
                </a:solidFill>
                <a:latin typeface="Trebuchet MS"/>
                <a:ea typeface="Trebuchet MS"/>
                <a:cs typeface="Trebuchet MS"/>
                <a:sym typeface="Trebuchet MS"/>
              </a:rPr>
              <a:t>Interactivity</a:t>
            </a:r>
            <a:endParaRPr b="0" i="0" sz="1700" u="none" cap="none" strike="noStrike">
              <a:solidFill>
                <a:schemeClr val="dk1"/>
              </a:solidFill>
              <a:latin typeface="Trebuchet MS"/>
              <a:ea typeface="Trebuchet MS"/>
              <a:cs typeface="Trebuchet MS"/>
              <a:sym typeface="Trebuchet MS"/>
            </a:endParaRPr>
          </a:p>
        </p:txBody>
      </p:sp>
      <p:sp>
        <p:nvSpPr>
          <p:cNvPr id="86" name="Google Shape;86;gdd46cad7aa_0_1"/>
          <p:cNvSpPr txBox="1"/>
          <p:nvPr>
            <p:ph type="title"/>
          </p:nvPr>
        </p:nvSpPr>
        <p:spPr>
          <a:xfrm>
            <a:off x="0" y="2630325"/>
            <a:ext cx="8991600" cy="3822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SzPts val="1400"/>
              <a:buNone/>
            </a:pPr>
            <a:r>
              <a:rPr lang="en-IN" sz="2400"/>
              <a:t>TECHNOLOGIES USED</a:t>
            </a:r>
            <a:endParaRPr sz="2400"/>
          </a:p>
        </p:txBody>
      </p:sp>
      <p:sp>
        <p:nvSpPr>
          <p:cNvPr id="87" name="Google Shape;87;gdd46cad7aa_0_1"/>
          <p:cNvSpPr/>
          <p:nvPr/>
        </p:nvSpPr>
        <p:spPr>
          <a:xfrm>
            <a:off x="952950" y="4373800"/>
            <a:ext cx="1111800" cy="317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 name="Google Shape;88;gdd46cad7aa_0_1"/>
          <p:cNvPicPr preferRelativeResize="0"/>
          <p:nvPr/>
        </p:nvPicPr>
        <p:blipFill>
          <a:blip r:embed="rId7">
            <a:alphaModFix/>
          </a:blip>
          <a:stretch>
            <a:fillRect/>
          </a:stretch>
        </p:blipFill>
        <p:spPr>
          <a:xfrm>
            <a:off x="151500" y="3012525"/>
            <a:ext cx="7643175" cy="2099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8"/>
          <p:cNvSpPr txBox="1"/>
          <p:nvPr>
            <p:ph type="title"/>
          </p:nvPr>
        </p:nvSpPr>
        <p:spPr>
          <a:xfrm>
            <a:off x="0" y="45800"/>
            <a:ext cx="7820400" cy="4437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SzPts val="1400"/>
              <a:buNone/>
            </a:pPr>
            <a:r>
              <a:rPr lang="en-IN" sz="2800"/>
              <a:t>OVERVIEW</a:t>
            </a:r>
            <a:endParaRPr sz="2800"/>
          </a:p>
        </p:txBody>
      </p:sp>
      <p:grpSp>
        <p:nvGrpSpPr>
          <p:cNvPr id="94" name="Google Shape;94;p8"/>
          <p:cNvGrpSpPr/>
          <p:nvPr/>
        </p:nvGrpSpPr>
        <p:grpSpPr>
          <a:xfrm>
            <a:off x="7426185" y="0"/>
            <a:ext cx="1717786" cy="5141814"/>
            <a:chOff x="7426185" y="0"/>
            <a:chExt cx="1717786" cy="5141814"/>
          </a:xfrm>
        </p:grpSpPr>
        <p:sp>
          <p:nvSpPr>
            <p:cNvPr id="95" name="Google Shape;95;p8"/>
            <p:cNvSpPr/>
            <p:nvPr/>
          </p:nvSpPr>
          <p:spPr>
            <a:xfrm>
              <a:off x="7886684" y="0"/>
              <a:ext cx="394024" cy="408049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8"/>
            <p:cNvSpPr/>
            <p:nvPr/>
          </p:nvSpPr>
          <p:spPr>
            <a:xfrm>
              <a:off x="8280708" y="0"/>
              <a:ext cx="863263" cy="514181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 name="Google Shape;97;p8"/>
            <p:cNvSpPr/>
            <p:nvPr/>
          </p:nvSpPr>
          <p:spPr>
            <a:xfrm>
              <a:off x="7426185" y="4415716"/>
              <a:ext cx="558923" cy="41659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id="98" name="Google Shape;98;p8"/>
          <p:cNvPicPr preferRelativeResize="0"/>
          <p:nvPr/>
        </p:nvPicPr>
        <p:blipFill>
          <a:blip r:embed="rId6">
            <a:alphaModFix/>
          </a:blip>
          <a:stretch>
            <a:fillRect/>
          </a:stretch>
        </p:blipFill>
        <p:spPr>
          <a:xfrm>
            <a:off x="658050" y="519400"/>
            <a:ext cx="6432725" cy="4349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2" name="Shape 102"/>
        <p:cNvGrpSpPr/>
        <p:nvPr/>
      </p:nvGrpSpPr>
      <p:grpSpPr>
        <a:xfrm>
          <a:off x="0" y="0"/>
          <a:ext cx="0" cy="0"/>
          <a:chOff x="0" y="0"/>
          <a:chExt cx="0" cy="0"/>
        </a:xfrm>
      </p:grpSpPr>
      <p:sp>
        <p:nvSpPr>
          <p:cNvPr id="103" name="Google Shape;103;p7"/>
          <p:cNvSpPr txBox="1"/>
          <p:nvPr>
            <p:ph type="title"/>
          </p:nvPr>
        </p:nvSpPr>
        <p:spPr>
          <a:xfrm>
            <a:off x="0" y="-30400"/>
            <a:ext cx="8018700" cy="4437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SzPts val="1400"/>
              <a:buNone/>
            </a:pPr>
            <a:r>
              <a:rPr lang="en-IN" sz="2800"/>
              <a:t>IMPLEMENTATION DETAILS</a:t>
            </a:r>
            <a:endParaRPr sz="2800"/>
          </a:p>
        </p:txBody>
      </p:sp>
      <p:grpSp>
        <p:nvGrpSpPr>
          <p:cNvPr id="104" name="Google Shape;104;p7"/>
          <p:cNvGrpSpPr/>
          <p:nvPr/>
        </p:nvGrpSpPr>
        <p:grpSpPr>
          <a:xfrm>
            <a:off x="7578585" y="0"/>
            <a:ext cx="1717786" cy="5141814"/>
            <a:chOff x="7426185" y="0"/>
            <a:chExt cx="1717786" cy="5141814"/>
          </a:xfrm>
        </p:grpSpPr>
        <p:sp>
          <p:nvSpPr>
            <p:cNvPr id="105" name="Google Shape;105;p7"/>
            <p:cNvSpPr/>
            <p:nvPr/>
          </p:nvSpPr>
          <p:spPr>
            <a:xfrm>
              <a:off x="7886684" y="0"/>
              <a:ext cx="394024" cy="408049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7"/>
            <p:cNvSpPr/>
            <p:nvPr/>
          </p:nvSpPr>
          <p:spPr>
            <a:xfrm>
              <a:off x="8280708" y="0"/>
              <a:ext cx="863263" cy="514181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 name="Google Shape;107;p7"/>
            <p:cNvSpPr/>
            <p:nvPr/>
          </p:nvSpPr>
          <p:spPr>
            <a:xfrm>
              <a:off x="7426185" y="4415716"/>
              <a:ext cx="558923" cy="41659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id="108" name="Google Shape;108;p7"/>
          <p:cNvPicPr preferRelativeResize="0"/>
          <p:nvPr/>
        </p:nvPicPr>
        <p:blipFill rotWithShape="1">
          <a:blip r:embed="rId6">
            <a:alphaModFix/>
          </a:blip>
          <a:srcRect b="11479" l="25000" r="38494" t="26296"/>
          <a:stretch/>
        </p:blipFill>
        <p:spPr>
          <a:xfrm>
            <a:off x="399250" y="413300"/>
            <a:ext cx="5969702" cy="4583601"/>
          </a:xfrm>
          <a:prstGeom prst="rect">
            <a:avLst/>
          </a:prstGeom>
          <a:noFill/>
          <a:ln>
            <a:noFill/>
          </a:ln>
        </p:spPr>
      </p:pic>
      <p:sp>
        <p:nvSpPr>
          <p:cNvPr id="109" name="Google Shape;109;p7"/>
          <p:cNvSpPr txBox="1"/>
          <p:nvPr/>
        </p:nvSpPr>
        <p:spPr>
          <a:xfrm>
            <a:off x="6399624" y="1248697"/>
            <a:ext cx="1148288"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ReactJS</a:t>
            </a:r>
            <a:endParaRPr/>
          </a:p>
          <a:p>
            <a:pPr indent="0" lvl="0" marL="0" marR="0" rtl="0" algn="l">
              <a:lnSpc>
                <a:spcPct val="100000"/>
              </a:lnSpc>
              <a:spcBef>
                <a:spcPts val="0"/>
              </a:spcBef>
              <a:spcAft>
                <a:spcPts val="0"/>
              </a:spcAft>
              <a:buNone/>
            </a:pPr>
            <a:r>
              <a:rPr b="0" i="0" lang="en-IN" sz="1200" u="none" cap="none" strike="noStrike">
                <a:solidFill>
                  <a:srgbClr val="000000"/>
                </a:solidFill>
                <a:latin typeface="Arial"/>
                <a:ea typeface="Arial"/>
                <a:cs typeface="Arial"/>
                <a:sym typeface="Arial"/>
              </a:rPr>
              <a:t>Frontend</a:t>
            </a:r>
            <a:endParaRPr/>
          </a:p>
        </p:txBody>
      </p:sp>
      <p:sp>
        <p:nvSpPr>
          <p:cNvPr id="110" name="Google Shape;110;p7"/>
          <p:cNvSpPr txBox="1"/>
          <p:nvPr/>
        </p:nvSpPr>
        <p:spPr>
          <a:xfrm>
            <a:off x="6432993" y="3156155"/>
            <a:ext cx="60787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Flask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4" name="Shape 114"/>
        <p:cNvGrpSpPr/>
        <p:nvPr/>
      </p:nvGrpSpPr>
      <p:grpSpPr>
        <a:xfrm>
          <a:off x="0" y="0"/>
          <a:ext cx="0" cy="0"/>
          <a:chOff x="0" y="0"/>
          <a:chExt cx="0" cy="0"/>
        </a:xfrm>
      </p:grpSpPr>
      <p:sp>
        <p:nvSpPr>
          <p:cNvPr id="115" name="Google Shape;115;gdd46cad7aa_1_1"/>
          <p:cNvSpPr txBox="1"/>
          <p:nvPr>
            <p:ph type="title"/>
          </p:nvPr>
        </p:nvSpPr>
        <p:spPr>
          <a:xfrm>
            <a:off x="629600" y="6175"/>
            <a:ext cx="8334600" cy="5055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SzPts val="1400"/>
              <a:buNone/>
            </a:pPr>
            <a:r>
              <a:rPr lang="en-IN" sz="3200"/>
              <a:t>Methodology</a:t>
            </a:r>
            <a:endParaRPr sz="3200"/>
          </a:p>
        </p:txBody>
      </p:sp>
      <p:sp>
        <p:nvSpPr>
          <p:cNvPr id="116" name="Google Shape;116;gdd46cad7aa_1_1"/>
          <p:cNvSpPr txBox="1"/>
          <p:nvPr>
            <p:ph idx="1" type="body"/>
          </p:nvPr>
        </p:nvSpPr>
        <p:spPr>
          <a:xfrm>
            <a:off x="742100" y="511675"/>
            <a:ext cx="8109600" cy="1451700"/>
          </a:xfrm>
          <a:prstGeom prst="rect">
            <a:avLst/>
          </a:prstGeom>
          <a:noFill/>
          <a:ln>
            <a:noFill/>
          </a:ln>
        </p:spPr>
        <p:txBody>
          <a:bodyPr anchorCtr="0" anchor="t" bIns="0" lIns="0" spcFirstLastPara="1" rIns="0" wrap="square" tIns="12700">
            <a:spAutoFit/>
          </a:bodyPr>
          <a:lstStyle/>
          <a:p>
            <a:pPr indent="-330200" lvl="0" marL="457200" marR="25400" rtl="0" algn="just">
              <a:lnSpc>
                <a:spcPct val="102000"/>
              </a:lnSpc>
              <a:spcBef>
                <a:spcPts val="0"/>
              </a:spcBef>
              <a:spcAft>
                <a:spcPts val="0"/>
              </a:spcAft>
              <a:buClr>
                <a:srgbClr val="BF0000"/>
              </a:buClr>
              <a:buSzPts val="1600"/>
              <a:buFont typeface="Times New Roman"/>
              <a:buChar char="●"/>
            </a:pPr>
            <a:r>
              <a:rPr i="0" lang="en-IN" sz="1600">
                <a:solidFill>
                  <a:srgbClr val="BF0000"/>
                </a:solidFill>
                <a:latin typeface="Times New Roman"/>
                <a:ea typeface="Times New Roman"/>
                <a:cs typeface="Times New Roman"/>
                <a:sym typeface="Times New Roman"/>
              </a:rPr>
              <a:t>Covid-19 &amp; Lung Cancer </a:t>
            </a:r>
            <a:r>
              <a:rPr i="0" lang="en-IN" sz="1600">
                <a:solidFill>
                  <a:srgbClr val="BF0000"/>
                </a:solidFill>
                <a:latin typeface="Times New Roman"/>
                <a:ea typeface="Times New Roman"/>
                <a:cs typeface="Times New Roman"/>
                <a:sym typeface="Times New Roman"/>
              </a:rPr>
              <a:t>Methodology</a:t>
            </a:r>
            <a:r>
              <a:rPr i="0" lang="en-IN" sz="1600">
                <a:solidFill>
                  <a:srgbClr val="BF0000"/>
                </a:solidFill>
                <a:latin typeface="Times New Roman"/>
                <a:ea typeface="Times New Roman"/>
                <a:cs typeface="Times New Roman"/>
                <a:sym typeface="Times New Roman"/>
              </a:rPr>
              <a:t>:</a:t>
            </a:r>
            <a:endParaRPr i="0" sz="1600">
              <a:solidFill>
                <a:srgbClr val="BF0000"/>
              </a:solidFill>
              <a:latin typeface="Times New Roman"/>
              <a:ea typeface="Times New Roman"/>
              <a:cs typeface="Times New Roman"/>
              <a:sym typeface="Times New Roman"/>
            </a:endParaRPr>
          </a:p>
          <a:p>
            <a:pPr indent="0" lvl="0" marL="63500" marR="25400" rtl="0" algn="just">
              <a:lnSpc>
                <a:spcPct val="102000"/>
              </a:lnSpc>
              <a:spcBef>
                <a:spcPts val="0"/>
              </a:spcBef>
              <a:spcAft>
                <a:spcPts val="0"/>
              </a:spcAft>
              <a:buSzPts val="1100"/>
              <a:buNone/>
            </a:pPr>
            <a:r>
              <a:rPr i="0" lang="en-IN" sz="1600">
                <a:latin typeface="Times New Roman"/>
                <a:ea typeface="Times New Roman"/>
                <a:cs typeface="Times New Roman"/>
                <a:sym typeface="Times New Roman"/>
              </a:rPr>
              <a:t>Architecture of a Block:</a:t>
            </a:r>
            <a:endParaRPr i="0" sz="1400">
              <a:latin typeface="Times New Roman"/>
              <a:ea typeface="Times New Roman"/>
              <a:cs typeface="Times New Roman"/>
              <a:sym typeface="Times New Roman"/>
            </a:endParaRPr>
          </a:p>
          <a:p>
            <a:pPr indent="0" lvl="0" marL="63500" marR="25400" rtl="0" algn="just">
              <a:lnSpc>
                <a:spcPct val="102000"/>
              </a:lnSpc>
              <a:spcBef>
                <a:spcPts val="0"/>
              </a:spcBef>
              <a:spcAft>
                <a:spcPts val="0"/>
              </a:spcAft>
              <a:buClr>
                <a:schemeClr val="dk1"/>
              </a:buClr>
              <a:buSzPts val="1100"/>
              <a:buFont typeface="Arial"/>
              <a:buNone/>
            </a:pPr>
            <a:r>
              <a:rPr b="0" i="0" lang="en-IN" sz="1400">
                <a:latin typeface="Times New Roman"/>
                <a:ea typeface="Times New Roman"/>
                <a:cs typeface="Times New Roman"/>
                <a:sym typeface="Times New Roman"/>
              </a:rPr>
              <a:t>A block is defined as a combination of 3 layers; convolution layer, activation layer and max pooling layer. There are (3*3) 64 filters or kernels for the convolution layer. The activation layer is that of the relu activation function and in the case of max pooling layer the pool size for max pooling is of (3*3). </a:t>
            </a:r>
            <a:endParaRPr b="0" i="0" sz="1400">
              <a:latin typeface="Times New Roman"/>
              <a:ea typeface="Times New Roman"/>
              <a:cs typeface="Times New Roman"/>
              <a:sym typeface="Times New Roman"/>
            </a:endParaRPr>
          </a:p>
          <a:p>
            <a:pPr indent="0" lvl="0" marL="0" rtl="0" algn="just">
              <a:lnSpc>
                <a:spcPct val="100000"/>
              </a:lnSpc>
              <a:spcBef>
                <a:spcPts val="0"/>
              </a:spcBef>
              <a:spcAft>
                <a:spcPts val="0"/>
              </a:spcAft>
              <a:buSzPts val="1400"/>
              <a:buNone/>
            </a:pPr>
            <a:r>
              <a:t/>
            </a:r>
            <a:endParaRPr b="0" i="0" sz="1800">
              <a:latin typeface="Verdana"/>
              <a:ea typeface="Verdana"/>
              <a:cs typeface="Verdana"/>
              <a:sym typeface="Verdana"/>
            </a:endParaRPr>
          </a:p>
        </p:txBody>
      </p:sp>
      <p:grpSp>
        <p:nvGrpSpPr>
          <p:cNvPr id="117" name="Google Shape;117;gdd46cad7aa_1_1"/>
          <p:cNvGrpSpPr/>
          <p:nvPr/>
        </p:nvGrpSpPr>
        <p:grpSpPr>
          <a:xfrm>
            <a:off x="453" y="0"/>
            <a:ext cx="582418" cy="5143374"/>
            <a:chOff x="453" y="0"/>
            <a:chExt cx="582418" cy="5143374"/>
          </a:xfrm>
        </p:grpSpPr>
        <p:sp>
          <p:nvSpPr>
            <p:cNvPr id="118" name="Google Shape;118;gdd46cad7aa_1_1"/>
            <p:cNvSpPr/>
            <p:nvPr/>
          </p:nvSpPr>
          <p:spPr>
            <a:xfrm>
              <a:off x="453" y="1674"/>
              <a:ext cx="425100" cy="5141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9" name="Google Shape;119;gdd46cad7aa_1_1"/>
            <p:cNvSpPr/>
            <p:nvPr/>
          </p:nvSpPr>
          <p:spPr>
            <a:xfrm>
              <a:off x="425671" y="0"/>
              <a:ext cx="157200" cy="4080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20" name="Google Shape;120;gdd46cad7aa_1_1"/>
          <p:cNvSpPr/>
          <p:nvPr/>
        </p:nvSpPr>
        <p:spPr>
          <a:xfrm>
            <a:off x="8126408" y="4601716"/>
            <a:ext cx="651600" cy="4857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1" name="Google Shape;121;gdd46cad7aa_1_1"/>
          <p:cNvSpPr/>
          <p:nvPr/>
        </p:nvSpPr>
        <p:spPr>
          <a:xfrm>
            <a:off x="629608" y="4600321"/>
            <a:ext cx="1944900" cy="4980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2" name="Google Shape;122;gdd46cad7aa_1_1"/>
          <p:cNvPicPr preferRelativeResize="0"/>
          <p:nvPr/>
        </p:nvPicPr>
        <p:blipFill>
          <a:blip r:embed="rId7">
            <a:alphaModFix/>
          </a:blip>
          <a:stretch>
            <a:fillRect/>
          </a:stretch>
        </p:blipFill>
        <p:spPr>
          <a:xfrm>
            <a:off x="1378000" y="1681075"/>
            <a:ext cx="3456625" cy="1644775"/>
          </a:xfrm>
          <a:prstGeom prst="rect">
            <a:avLst/>
          </a:prstGeom>
          <a:noFill/>
          <a:ln>
            <a:noFill/>
          </a:ln>
        </p:spPr>
      </p:pic>
      <p:pic>
        <p:nvPicPr>
          <p:cNvPr id="123" name="Google Shape;123;gdd46cad7aa_1_1"/>
          <p:cNvPicPr preferRelativeResize="0"/>
          <p:nvPr/>
        </p:nvPicPr>
        <p:blipFill>
          <a:blip r:embed="rId8">
            <a:alphaModFix/>
          </a:blip>
          <a:stretch>
            <a:fillRect/>
          </a:stretch>
        </p:blipFill>
        <p:spPr>
          <a:xfrm>
            <a:off x="5455575" y="1681075"/>
            <a:ext cx="2841400" cy="1492900"/>
          </a:xfrm>
          <a:prstGeom prst="rect">
            <a:avLst/>
          </a:prstGeom>
          <a:noFill/>
          <a:ln>
            <a:noFill/>
          </a:ln>
        </p:spPr>
      </p:pic>
      <p:pic>
        <p:nvPicPr>
          <p:cNvPr id="124" name="Google Shape;124;gdd46cad7aa_1_1"/>
          <p:cNvPicPr preferRelativeResize="0"/>
          <p:nvPr/>
        </p:nvPicPr>
        <p:blipFill>
          <a:blip r:embed="rId9">
            <a:alphaModFix/>
          </a:blip>
          <a:stretch>
            <a:fillRect/>
          </a:stretch>
        </p:blipFill>
        <p:spPr>
          <a:xfrm>
            <a:off x="1355308" y="3230116"/>
            <a:ext cx="3390900" cy="466725"/>
          </a:xfrm>
          <a:prstGeom prst="rect">
            <a:avLst/>
          </a:prstGeom>
          <a:noFill/>
          <a:ln>
            <a:noFill/>
          </a:ln>
        </p:spPr>
      </p:pic>
      <p:pic>
        <p:nvPicPr>
          <p:cNvPr id="125" name="Google Shape;125;gdd46cad7aa_1_1"/>
          <p:cNvPicPr preferRelativeResize="0"/>
          <p:nvPr/>
        </p:nvPicPr>
        <p:blipFill>
          <a:blip r:embed="rId10">
            <a:alphaModFix/>
          </a:blip>
          <a:stretch>
            <a:fillRect/>
          </a:stretch>
        </p:blipFill>
        <p:spPr>
          <a:xfrm>
            <a:off x="5355808" y="3153916"/>
            <a:ext cx="3390900" cy="466725"/>
          </a:xfrm>
          <a:prstGeom prst="rect">
            <a:avLst/>
          </a:prstGeom>
          <a:noFill/>
          <a:ln>
            <a:noFill/>
          </a:ln>
        </p:spPr>
      </p:pic>
      <p:sp>
        <p:nvSpPr>
          <p:cNvPr id="126" name="Google Shape;126;gdd46cad7aa_1_1"/>
          <p:cNvSpPr txBox="1"/>
          <p:nvPr>
            <p:ph idx="1" type="body"/>
          </p:nvPr>
        </p:nvSpPr>
        <p:spPr>
          <a:xfrm>
            <a:off x="818300" y="3712075"/>
            <a:ext cx="8109600" cy="730200"/>
          </a:xfrm>
          <a:prstGeom prst="rect">
            <a:avLst/>
          </a:prstGeom>
          <a:noFill/>
          <a:ln>
            <a:noFill/>
          </a:ln>
        </p:spPr>
        <p:txBody>
          <a:bodyPr anchorCtr="0" anchor="t" bIns="0" lIns="0" spcFirstLastPara="1" rIns="0" wrap="square" tIns="12700">
            <a:spAutoFit/>
          </a:bodyPr>
          <a:lstStyle/>
          <a:p>
            <a:pPr indent="-330200" lvl="0" marL="457200" marR="25400" rtl="0" algn="just">
              <a:lnSpc>
                <a:spcPct val="102000"/>
              </a:lnSpc>
              <a:spcBef>
                <a:spcPts val="0"/>
              </a:spcBef>
              <a:spcAft>
                <a:spcPts val="0"/>
              </a:spcAft>
              <a:buClr>
                <a:srgbClr val="BF0000"/>
              </a:buClr>
              <a:buSzPts val="1600"/>
              <a:buFont typeface="Times New Roman"/>
              <a:buChar char="●"/>
            </a:pPr>
            <a:r>
              <a:rPr i="0" lang="en-IN" sz="1600">
                <a:solidFill>
                  <a:srgbClr val="BF0000"/>
                </a:solidFill>
                <a:latin typeface="Times New Roman"/>
                <a:ea typeface="Times New Roman"/>
                <a:cs typeface="Times New Roman"/>
                <a:sym typeface="Times New Roman"/>
              </a:rPr>
              <a:t>Pneumonia </a:t>
            </a:r>
            <a:r>
              <a:rPr i="0" lang="en-IN" sz="1600">
                <a:solidFill>
                  <a:srgbClr val="BF0000"/>
                </a:solidFill>
                <a:latin typeface="Times New Roman"/>
                <a:ea typeface="Times New Roman"/>
                <a:cs typeface="Times New Roman"/>
                <a:sym typeface="Times New Roman"/>
              </a:rPr>
              <a:t>Methodology</a:t>
            </a:r>
            <a:r>
              <a:rPr i="0" lang="en-IN" sz="1600">
                <a:solidFill>
                  <a:srgbClr val="BF0000"/>
                </a:solidFill>
                <a:latin typeface="Times New Roman"/>
                <a:ea typeface="Times New Roman"/>
                <a:cs typeface="Times New Roman"/>
                <a:sym typeface="Times New Roman"/>
              </a:rPr>
              <a:t>: </a:t>
            </a:r>
            <a:r>
              <a:rPr b="0" i="0" lang="en-IN" sz="1400">
                <a:latin typeface="Times New Roman"/>
                <a:ea typeface="Times New Roman"/>
                <a:cs typeface="Times New Roman"/>
                <a:sym typeface="Times New Roman"/>
              </a:rPr>
              <a:t>We tested VGG16, VGG19 and ResNet-50. In this we found that the test accuracy was 86.22%, 89.92% and 50% respectively. So, VGG-19 was selected as it had a slightly higher accuracy than VGG-16.</a:t>
            </a:r>
            <a:r>
              <a:rPr i="0" lang="en-IN" sz="1600">
                <a:solidFill>
                  <a:srgbClr val="BF0000"/>
                </a:solidFill>
                <a:latin typeface="Times New Roman"/>
                <a:ea typeface="Times New Roman"/>
                <a:cs typeface="Times New Roman"/>
                <a:sym typeface="Times New Roman"/>
              </a:rPr>
              <a:t> </a:t>
            </a:r>
            <a:endParaRPr b="0" i="0" sz="1800">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0" name="Shape 130"/>
        <p:cNvGrpSpPr/>
        <p:nvPr/>
      </p:nvGrpSpPr>
      <p:grpSpPr>
        <a:xfrm>
          <a:off x="0" y="0"/>
          <a:ext cx="0" cy="0"/>
          <a:chOff x="0" y="0"/>
          <a:chExt cx="0" cy="0"/>
        </a:xfrm>
      </p:grpSpPr>
      <p:sp>
        <p:nvSpPr>
          <p:cNvPr id="131" name="Google Shape;131;gdd46cad7aa_1_40"/>
          <p:cNvSpPr txBox="1"/>
          <p:nvPr>
            <p:ph type="title"/>
          </p:nvPr>
        </p:nvSpPr>
        <p:spPr>
          <a:xfrm>
            <a:off x="629600" y="82375"/>
            <a:ext cx="8334600" cy="4131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SzPts val="1400"/>
              <a:buNone/>
            </a:pPr>
            <a:r>
              <a:rPr lang="en-IN" sz="2600"/>
              <a:t>RESULTS &amp; DISCUSSIONS</a:t>
            </a:r>
            <a:endParaRPr sz="2600"/>
          </a:p>
        </p:txBody>
      </p:sp>
      <p:grpSp>
        <p:nvGrpSpPr>
          <p:cNvPr id="132" name="Google Shape;132;gdd46cad7aa_1_40"/>
          <p:cNvGrpSpPr/>
          <p:nvPr/>
        </p:nvGrpSpPr>
        <p:grpSpPr>
          <a:xfrm>
            <a:off x="453" y="0"/>
            <a:ext cx="582418" cy="5143374"/>
            <a:chOff x="453" y="0"/>
            <a:chExt cx="582418" cy="5143374"/>
          </a:xfrm>
        </p:grpSpPr>
        <p:sp>
          <p:nvSpPr>
            <p:cNvPr id="133" name="Google Shape;133;gdd46cad7aa_1_40"/>
            <p:cNvSpPr/>
            <p:nvPr/>
          </p:nvSpPr>
          <p:spPr>
            <a:xfrm>
              <a:off x="453" y="1674"/>
              <a:ext cx="425100" cy="5141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4" name="Google Shape;134;gdd46cad7aa_1_40"/>
            <p:cNvSpPr/>
            <p:nvPr/>
          </p:nvSpPr>
          <p:spPr>
            <a:xfrm>
              <a:off x="425671" y="0"/>
              <a:ext cx="157200" cy="4080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35" name="Google Shape;135;gdd46cad7aa_1_40"/>
          <p:cNvSpPr/>
          <p:nvPr/>
        </p:nvSpPr>
        <p:spPr>
          <a:xfrm>
            <a:off x="8126408" y="4601716"/>
            <a:ext cx="651600" cy="4857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6" name="Google Shape;136;gdd46cad7aa_1_40"/>
          <p:cNvSpPr/>
          <p:nvPr/>
        </p:nvSpPr>
        <p:spPr>
          <a:xfrm>
            <a:off x="629608" y="4600321"/>
            <a:ext cx="1944900" cy="4980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7" name="Google Shape;137;gdd46cad7aa_1_40"/>
          <p:cNvPicPr preferRelativeResize="0"/>
          <p:nvPr/>
        </p:nvPicPr>
        <p:blipFill>
          <a:blip r:embed="rId7">
            <a:alphaModFix/>
          </a:blip>
          <a:stretch>
            <a:fillRect/>
          </a:stretch>
        </p:blipFill>
        <p:spPr>
          <a:xfrm>
            <a:off x="950150" y="850825"/>
            <a:ext cx="3911350" cy="2312325"/>
          </a:xfrm>
          <a:prstGeom prst="rect">
            <a:avLst/>
          </a:prstGeom>
          <a:noFill/>
          <a:ln>
            <a:noFill/>
          </a:ln>
        </p:spPr>
      </p:pic>
      <p:pic>
        <p:nvPicPr>
          <p:cNvPr id="138" name="Google Shape;138;gdd46cad7aa_1_40"/>
          <p:cNvPicPr preferRelativeResize="0"/>
          <p:nvPr/>
        </p:nvPicPr>
        <p:blipFill>
          <a:blip r:embed="rId8">
            <a:alphaModFix/>
          </a:blip>
          <a:stretch>
            <a:fillRect/>
          </a:stretch>
        </p:blipFill>
        <p:spPr>
          <a:xfrm>
            <a:off x="5121325" y="754675"/>
            <a:ext cx="3870275" cy="2445125"/>
          </a:xfrm>
          <a:prstGeom prst="rect">
            <a:avLst/>
          </a:prstGeom>
          <a:noFill/>
          <a:ln>
            <a:noFill/>
          </a:ln>
        </p:spPr>
      </p:pic>
      <p:sp>
        <p:nvSpPr>
          <p:cNvPr id="139" name="Google Shape;139;gdd46cad7aa_1_40"/>
          <p:cNvSpPr txBox="1"/>
          <p:nvPr/>
        </p:nvSpPr>
        <p:spPr>
          <a:xfrm>
            <a:off x="872625" y="492225"/>
            <a:ext cx="7338000" cy="4311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BF0000"/>
              </a:buClr>
              <a:buSzPts val="1500"/>
              <a:buFont typeface="Verdana"/>
              <a:buChar char="●"/>
            </a:pPr>
            <a:r>
              <a:rPr lang="en-IN" sz="1600">
                <a:solidFill>
                  <a:srgbClr val="BF0000"/>
                </a:solidFill>
                <a:latin typeface="Verdana"/>
                <a:ea typeface="Verdana"/>
                <a:cs typeface="Verdana"/>
                <a:sym typeface="Verdana"/>
              </a:rPr>
              <a:t>Covid-19</a:t>
            </a:r>
            <a:r>
              <a:rPr lang="en-IN" sz="1500">
                <a:solidFill>
                  <a:srgbClr val="BF0000"/>
                </a:solidFill>
                <a:latin typeface="Verdana"/>
                <a:ea typeface="Verdana"/>
                <a:cs typeface="Verdana"/>
                <a:sym typeface="Verdana"/>
              </a:rPr>
              <a:t>:</a:t>
            </a:r>
            <a:endParaRPr sz="1500">
              <a:solidFill>
                <a:srgbClr val="BF0000"/>
              </a:solidFill>
              <a:latin typeface="Verdana"/>
              <a:ea typeface="Verdana"/>
              <a:cs typeface="Verdana"/>
              <a:sym typeface="Verdana"/>
            </a:endParaRPr>
          </a:p>
        </p:txBody>
      </p:sp>
      <p:sp>
        <p:nvSpPr>
          <p:cNvPr id="140" name="Google Shape;140;gdd46cad7aa_1_40"/>
          <p:cNvSpPr txBox="1"/>
          <p:nvPr/>
        </p:nvSpPr>
        <p:spPr>
          <a:xfrm>
            <a:off x="826800" y="3361750"/>
            <a:ext cx="7338000" cy="646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BF0000"/>
              </a:buClr>
              <a:buSzPts val="1600"/>
              <a:buFont typeface="Verdana"/>
              <a:buChar char="●"/>
            </a:pPr>
            <a:r>
              <a:rPr lang="en-IN" sz="1600">
                <a:solidFill>
                  <a:srgbClr val="BF0000"/>
                </a:solidFill>
                <a:latin typeface="Verdana"/>
                <a:ea typeface="Verdana"/>
                <a:cs typeface="Verdana"/>
                <a:sym typeface="Verdana"/>
              </a:rPr>
              <a:t>Lung Cancer</a:t>
            </a:r>
            <a:r>
              <a:rPr lang="en-IN" sz="1600">
                <a:solidFill>
                  <a:srgbClr val="BF0000"/>
                </a:solidFill>
                <a:latin typeface="Verdana"/>
                <a:ea typeface="Verdana"/>
                <a:cs typeface="Verdana"/>
                <a:sym typeface="Verdana"/>
              </a:rPr>
              <a:t>: </a:t>
            </a:r>
            <a:r>
              <a:rPr lang="en-IN">
                <a:solidFill>
                  <a:schemeClr val="dk1"/>
                </a:solidFill>
                <a:latin typeface="Verdana"/>
                <a:ea typeface="Verdana"/>
                <a:cs typeface="Verdana"/>
                <a:sym typeface="Verdana"/>
              </a:rPr>
              <a:t>3-block without skip connection </a:t>
            </a:r>
            <a:r>
              <a:rPr lang="en-IN">
                <a:solidFill>
                  <a:schemeClr val="dk1"/>
                </a:solidFill>
                <a:latin typeface="Verdana"/>
                <a:ea typeface="Verdana"/>
                <a:cs typeface="Verdana"/>
                <a:sym typeface="Verdana"/>
              </a:rPr>
              <a:t>architecture </a:t>
            </a:r>
            <a:r>
              <a:rPr lang="en-IN">
                <a:solidFill>
                  <a:schemeClr val="dk1"/>
                </a:solidFill>
                <a:latin typeface="Verdana"/>
                <a:ea typeface="Verdana"/>
                <a:cs typeface="Verdana"/>
                <a:sym typeface="Verdana"/>
              </a:rPr>
              <a:t>gives 96.67% accuracy.</a:t>
            </a:r>
            <a:endParaRPr>
              <a:solidFill>
                <a:schemeClr val="dk1"/>
              </a:solidFill>
              <a:latin typeface="Verdana"/>
              <a:ea typeface="Verdana"/>
              <a:cs typeface="Verdana"/>
              <a:sym typeface="Verdana"/>
            </a:endParaRPr>
          </a:p>
        </p:txBody>
      </p:sp>
      <p:sp>
        <p:nvSpPr>
          <p:cNvPr id="141" name="Google Shape;141;gdd46cad7aa_1_40"/>
          <p:cNvSpPr txBox="1"/>
          <p:nvPr/>
        </p:nvSpPr>
        <p:spPr>
          <a:xfrm>
            <a:off x="796425" y="3921225"/>
            <a:ext cx="7338000" cy="646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BF0000"/>
              </a:buClr>
              <a:buSzPts val="1400"/>
              <a:buFont typeface="Trebuchet MS"/>
              <a:buChar char="●"/>
            </a:pPr>
            <a:r>
              <a:rPr lang="en-IN" sz="1600">
                <a:solidFill>
                  <a:srgbClr val="BF0000"/>
                </a:solidFill>
                <a:latin typeface="Verdana"/>
                <a:ea typeface="Verdana"/>
                <a:cs typeface="Verdana"/>
                <a:sym typeface="Verdana"/>
              </a:rPr>
              <a:t>Pneumonia</a:t>
            </a:r>
            <a:r>
              <a:rPr lang="en-IN" sz="1600">
                <a:solidFill>
                  <a:srgbClr val="BF0000"/>
                </a:solidFill>
                <a:latin typeface="Verdana"/>
                <a:ea typeface="Verdana"/>
                <a:cs typeface="Verdana"/>
                <a:sym typeface="Verdana"/>
              </a:rPr>
              <a:t>:</a:t>
            </a:r>
            <a:r>
              <a:rPr lang="en-IN">
                <a:latin typeface="Trebuchet MS"/>
                <a:ea typeface="Trebuchet MS"/>
                <a:cs typeface="Trebuchet MS"/>
                <a:sym typeface="Trebuchet MS"/>
              </a:rPr>
              <a:t> </a:t>
            </a:r>
            <a:r>
              <a:rPr lang="en-IN">
                <a:solidFill>
                  <a:srgbClr val="202124"/>
                </a:solidFill>
                <a:highlight>
                  <a:srgbClr val="FFFFFF"/>
                </a:highlight>
                <a:latin typeface="Verdana"/>
                <a:ea typeface="Verdana"/>
                <a:cs typeface="Verdana"/>
                <a:sym typeface="Verdana"/>
              </a:rPr>
              <a:t>VGG-19 is selected which gives the accuracy of 89.92% which was way better than VGG-16 &amp; ResNet.</a:t>
            </a:r>
            <a:endParaRPr sz="1800">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5" name="Shape 145"/>
        <p:cNvGrpSpPr/>
        <p:nvPr/>
      </p:nvGrpSpPr>
      <p:grpSpPr>
        <a:xfrm>
          <a:off x="0" y="0"/>
          <a:ext cx="0" cy="0"/>
          <a:chOff x="0" y="0"/>
          <a:chExt cx="0" cy="0"/>
        </a:xfrm>
      </p:grpSpPr>
      <p:grpSp>
        <p:nvGrpSpPr>
          <p:cNvPr id="146" name="Google Shape;146;gb6a10ab17a_0_16"/>
          <p:cNvGrpSpPr/>
          <p:nvPr/>
        </p:nvGrpSpPr>
        <p:grpSpPr>
          <a:xfrm>
            <a:off x="453" y="0"/>
            <a:ext cx="582418" cy="5143374"/>
            <a:chOff x="453" y="0"/>
            <a:chExt cx="582418" cy="5143374"/>
          </a:xfrm>
        </p:grpSpPr>
        <p:sp>
          <p:nvSpPr>
            <p:cNvPr id="147" name="Google Shape;147;gb6a10ab17a_0_16"/>
            <p:cNvSpPr/>
            <p:nvPr/>
          </p:nvSpPr>
          <p:spPr>
            <a:xfrm>
              <a:off x="453" y="1674"/>
              <a:ext cx="425100" cy="5141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8" name="Google Shape;148;gb6a10ab17a_0_16"/>
            <p:cNvSpPr/>
            <p:nvPr/>
          </p:nvSpPr>
          <p:spPr>
            <a:xfrm>
              <a:off x="425671" y="0"/>
              <a:ext cx="157200" cy="4080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49" name="Google Shape;149;gb6a10ab17a_0_16"/>
          <p:cNvSpPr/>
          <p:nvPr/>
        </p:nvSpPr>
        <p:spPr>
          <a:xfrm>
            <a:off x="8126408" y="4601716"/>
            <a:ext cx="651600" cy="4857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0" name="Google Shape;150;gb6a10ab17a_0_16"/>
          <p:cNvSpPr/>
          <p:nvPr/>
        </p:nvSpPr>
        <p:spPr>
          <a:xfrm>
            <a:off x="629608" y="4600321"/>
            <a:ext cx="1944900" cy="4980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gb6a10ab17a_0_16"/>
          <p:cNvSpPr txBox="1"/>
          <p:nvPr>
            <p:ph type="title"/>
          </p:nvPr>
        </p:nvSpPr>
        <p:spPr>
          <a:xfrm>
            <a:off x="807757" y="274325"/>
            <a:ext cx="8291400" cy="4131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SzPts val="1400"/>
              <a:buNone/>
            </a:pPr>
            <a:r>
              <a:rPr lang="en-IN" sz="2600"/>
              <a:t>DOCUMENTS</a:t>
            </a:r>
            <a:endParaRPr sz="2600"/>
          </a:p>
        </p:txBody>
      </p:sp>
      <p:sp>
        <p:nvSpPr>
          <p:cNvPr id="152" name="Google Shape;152;gb6a10ab17a_0_16"/>
          <p:cNvSpPr txBox="1"/>
          <p:nvPr/>
        </p:nvSpPr>
        <p:spPr>
          <a:xfrm>
            <a:off x="1002702" y="1222275"/>
            <a:ext cx="6619200" cy="2167800"/>
          </a:xfrm>
          <a:prstGeom prst="rect">
            <a:avLst/>
          </a:prstGeom>
          <a:noFill/>
          <a:ln>
            <a:noFill/>
          </a:ln>
        </p:spPr>
        <p:txBody>
          <a:bodyPr anchorCtr="0" anchor="t" bIns="0" lIns="0" spcFirstLastPara="1" rIns="0" wrap="square" tIns="12700">
            <a:spAutoFit/>
          </a:bodyPr>
          <a:lstStyle/>
          <a:p>
            <a:pPr indent="-355600" lvl="0" marL="457200" marR="0" rtl="0" algn="l">
              <a:lnSpc>
                <a:spcPct val="150000"/>
              </a:lnSpc>
              <a:spcBef>
                <a:spcPts val="0"/>
              </a:spcBef>
              <a:spcAft>
                <a:spcPts val="0"/>
              </a:spcAft>
              <a:buClr>
                <a:srgbClr val="262626"/>
              </a:buClr>
              <a:buSzPts val="2000"/>
              <a:buFont typeface="Trebuchet MS"/>
              <a:buChar char="❏"/>
            </a:pPr>
            <a:r>
              <a:rPr b="0" i="0" lang="en-IN" sz="2000" cap="none" strike="noStrike">
                <a:solidFill>
                  <a:srgbClr val="262626"/>
                </a:solidFill>
                <a:uFill>
                  <a:noFill/>
                </a:uFill>
                <a:latin typeface="Trebuchet MS"/>
                <a:ea typeface="Trebuchet MS"/>
                <a:cs typeface="Trebuchet MS"/>
                <a:sym typeface="Trebuchet MS"/>
                <a:hlinkClick r:id="rId7">
                  <a:extLst>
                    <a:ext uri="{A12FA001-AC4F-418D-AE19-62706E023703}">
                      <ahyp:hlinkClr val="tx"/>
                    </a:ext>
                  </a:extLst>
                </a:hlinkClick>
              </a:rPr>
              <a:t>Software Project Management Plan</a:t>
            </a:r>
            <a:endParaRPr sz="2000">
              <a:solidFill>
                <a:schemeClr val="dk1"/>
              </a:solidFill>
              <a:latin typeface="Trebuchet MS"/>
              <a:ea typeface="Trebuchet MS"/>
              <a:cs typeface="Trebuchet MS"/>
              <a:sym typeface="Trebuchet MS"/>
            </a:endParaRPr>
          </a:p>
          <a:p>
            <a:pPr indent="-355600" lvl="0" marL="457200" marR="5080" rtl="0" algn="l">
              <a:lnSpc>
                <a:spcPct val="150000"/>
              </a:lnSpc>
              <a:spcBef>
                <a:spcPts val="0"/>
              </a:spcBef>
              <a:spcAft>
                <a:spcPts val="0"/>
              </a:spcAft>
              <a:buClr>
                <a:srgbClr val="262626"/>
              </a:buClr>
              <a:buSzPts val="2000"/>
              <a:buFont typeface="Trebuchet MS"/>
              <a:buChar char="❏"/>
            </a:pPr>
            <a:r>
              <a:rPr b="0" i="0" lang="en-IN" sz="2000" cap="none" strike="noStrike">
                <a:solidFill>
                  <a:srgbClr val="262626"/>
                </a:solidFill>
                <a:uFill>
                  <a:noFill/>
                </a:uFill>
                <a:latin typeface="Trebuchet MS"/>
                <a:ea typeface="Trebuchet MS"/>
                <a:cs typeface="Trebuchet MS"/>
                <a:sym typeface="Trebuchet MS"/>
                <a:hlinkClick r:id="rId8">
                  <a:extLst>
                    <a:ext uri="{A12FA001-AC4F-418D-AE19-62706E023703}">
                      <ahyp:hlinkClr val="tx"/>
                    </a:ext>
                  </a:extLst>
                </a:hlinkClick>
              </a:rPr>
              <a:t>Software Requirement Speciﬁcatio</a:t>
            </a:r>
            <a:r>
              <a:rPr lang="en-IN" sz="2000">
                <a:solidFill>
                  <a:srgbClr val="262626"/>
                </a:solidFill>
                <a:uFill>
                  <a:noFill/>
                </a:uFill>
                <a:latin typeface="Trebuchet MS"/>
                <a:ea typeface="Trebuchet MS"/>
                <a:cs typeface="Trebuchet MS"/>
                <a:sym typeface="Trebuchet MS"/>
                <a:hlinkClick r:id="rId9">
                  <a:extLst>
                    <a:ext uri="{A12FA001-AC4F-418D-AE19-62706E023703}">
                      <ahyp:hlinkClr val="tx"/>
                    </a:ext>
                  </a:extLst>
                </a:hlinkClick>
              </a:rPr>
              <a:t>n</a:t>
            </a:r>
            <a:r>
              <a:rPr b="0" i="0" lang="en-IN" sz="2000" cap="none" strike="noStrike">
                <a:solidFill>
                  <a:srgbClr val="262626"/>
                </a:solidFill>
                <a:uFill>
                  <a:noFill/>
                </a:uFill>
                <a:latin typeface="Trebuchet MS"/>
                <a:ea typeface="Trebuchet MS"/>
                <a:cs typeface="Trebuchet MS"/>
                <a:sym typeface="Trebuchet MS"/>
                <a:hlinkClick r:id="rId10">
                  <a:extLst>
                    <a:ext uri="{A12FA001-AC4F-418D-AE19-62706E023703}">
                      <ahyp:hlinkClr val="tx"/>
                    </a:ext>
                  </a:extLst>
                </a:hlinkClick>
              </a:rPr>
              <a:t>  </a:t>
            </a:r>
            <a:endParaRPr/>
          </a:p>
          <a:p>
            <a:pPr indent="-355600" lvl="0" marL="457200" marR="5080" rtl="0" algn="l">
              <a:lnSpc>
                <a:spcPct val="150000"/>
              </a:lnSpc>
              <a:spcBef>
                <a:spcPts val="0"/>
              </a:spcBef>
              <a:spcAft>
                <a:spcPts val="0"/>
              </a:spcAft>
              <a:buClr>
                <a:srgbClr val="262626"/>
              </a:buClr>
              <a:buSzPts val="2000"/>
              <a:buFont typeface="Trebuchet MS"/>
              <a:buChar char="❏"/>
            </a:pPr>
            <a:r>
              <a:rPr b="0" i="0" lang="en-IN" sz="2000" cap="none" strike="noStrike">
                <a:solidFill>
                  <a:srgbClr val="262626"/>
                </a:solidFill>
                <a:uFill>
                  <a:noFill/>
                </a:uFill>
                <a:latin typeface="Trebuchet MS"/>
                <a:ea typeface="Trebuchet MS"/>
                <a:cs typeface="Trebuchet MS"/>
                <a:sym typeface="Trebuchet MS"/>
                <a:hlinkClick r:id="rId11">
                  <a:extLst>
                    <a:ext uri="{A12FA001-AC4F-418D-AE19-62706E023703}">
                      <ahyp:hlinkClr val="tx"/>
                    </a:ext>
                  </a:extLst>
                </a:hlinkClick>
              </a:rPr>
              <a:t>Software Design Document  </a:t>
            </a:r>
            <a:endParaRPr b="0" i="0" sz="2000" cap="none" strike="noStrike">
              <a:solidFill>
                <a:srgbClr val="262626"/>
              </a:solidFill>
              <a:latin typeface="Trebuchet MS"/>
              <a:ea typeface="Trebuchet MS"/>
              <a:cs typeface="Trebuchet MS"/>
              <a:sym typeface="Trebuchet MS"/>
            </a:endParaRPr>
          </a:p>
          <a:p>
            <a:pPr indent="-355600" lvl="0" marL="457200" marR="5080" rtl="0" algn="l">
              <a:lnSpc>
                <a:spcPct val="150000"/>
              </a:lnSpc>
              <a:spcBef>
                <a:spcPts val="0"/>
              </a:spcBef>
              <a:spcAft>
                <a:spcPts val="0"/>
              </a:spcAft>
              <a:buClr>
                <a:srgbClr val="262626"/>
              </a:buClr>
              <a:buSzPts val="2000"/>
              <a:buFont typeface="Trebuchet MS"/>
              <a:buChar char="❏"/>
            </a:pPr>
            <a:r>
              <a:rPr b="0" i="0" lang="en-IN" sz="2000" cap="none" strike="noStrike">
                <a:solidFill>
                  <a:srgbClr val="262626"/>
                </a:solidFill>
                <a:uFill>
                  <a:noFill/>
                </a:uFill>
                <a:latin typeface="Trebuchet MS"/>
                <a:ea typeface="Trebuchet MS"/>
                <a:cs typeface="Trebuchet MS"/>
                <a:sym typeface="Trebuchet MS"/>
                <a:hlinkClick r:id="rId12">
                  <a:extLst>
                    <a:ext uri="{A12FA001-AC4F-418D-AE19-62706E023703}">
                      <ahyp:hlinkClr val="tx"/>
                    </a:ext>
                  </a:extLst>
                </a:hlinkClick>
              </a:rPr>
              <a:t>Software Test Document</a:t>
            </a:r>
            <a:endParaRPr b="0" i="0" sz="2000" cap="none" strike="noStrike">
              <a:solidFill>
                <a:srgbClr val="262626"/>
              </a:solidFill>
              <a:latin typeface="Trebuchet MS"/>
              <a:ea typeface="Trebuchet MS"/>
              <a:cs typeface="Trebuchet MS"/>
              <a:sym typeface="Trebuchet MS"/>
            </a:endParaRPr>
          </a:p>
          <a:p>
            <a:pPr indent="0" lvl="0" marL="457200" marR="5080" rtl="0" algn="l">
              <a:lnSpc>
                <a:spcPct val="150000"/>
              </a:lnSpc>
              <a:spcBef>
                <a:spcPts val="0"/>
              </a:spcBef>
              <a:spcAft>
                <a:spcPts val="0"/>
              </a:spcAft>
              <a:buClr>
                <a:srgbClr val="000000"/>
              </a:buClr>
              <a:buSzPts val="2000"/>
              <a:buFont typeface="Arial"/>
              <a:buNone/>
            </a:pPr>
            <a:r>
              <a:t/>
            </a:r>
            <a:endParaRPr b="0" i="0" sz="2000" cap="none" strike="noStrike">
              <a:solidFill>
                <a:srgbClr val="262626"/>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2021-04-10T04:07:37Z</dcterms:created>
  <dc:creator>Mayank Ahuja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2021-04-10T00:00:00Z</vt:filetime>
  </property>
</Properties>
</file>