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Montserrat Semi-Bold" charset="1" panose="00000700000000000000"/>
      <p:regular r:id="rId15"/>
    </p:embeddedFont>
    <p:embeddedFont>
      <p:font typeface="Raleway Italics" charset="1" panose="00000000000000000000"/>
      <p:regular r:id="rId16"/>
    </p:embeddedFont>
    <p:embeddedFont>
      <p:font typeface="Mokoto" charset="1" panose="00000000000000000000"/>
      <p:regular r:id="rId17"/>
    </p:embeddedFont>
    <p:embeddedFont>
      <p:font typeface="Raleway Bold Italics" charset="1" panose="00000000000000000000"/>
      <p:regular r:id="rId18"/>
    </p:embeddedFont>
    <p:embeddedFont>
      <p:font typeface="Montserrat Heavy" charset="1" panose="00000A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7.jpeg" Type="http://schemas.openxmlformats.org/officeDocument/2006/relationships/image"/><Relationship Id="rId6" Target="../media/image8.jpeg" Type="http://schemas.openxmlformats.org/officeDocument/2006/relationships/image"/><Relationship Id="rId7" Target="../media/image9.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1.pn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6.jpe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32A64">
                <a:alpha val="100000"/>
              </a:srgbClr>
            </a:gs>
            <a:gs pos="100000">
              <a:srgbClr val="414C9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1756814" y="-403607"/>
            <a:ext cx="6531186" cy="11641778"/>
            <a:chOff x="0" y="0"/>
            <a:chExt cx="1720148" cy="3066147"/>
          </a:xfrm>
        </p:grpSpPr>
        <p:sp>
          <p:nvSpPr>
            <p:cNvPr name="Freeform 3" id="3"/>
            <p:cNvSpPr/>
            <p:nvPr/>
          </p:nvSpPr>
          <p:spPr>
            <a:xfrm flipH="false" flipV="false" rot="0">
              <a:off x="0" y="0"/>
              <a:ext cx="1720148" cy="3066147"/>
            </a:xfrm>
            <a:custGeom>
              <a:avLst/>
              <a:gdLst/>
              <a:ahLst/>
              <a:cxnLst/>
              <a:rect r="r" b="b" t="t" l="l"/>
              <a:pathLst>
                <a:path h="3066147" w="1720148">
                  <a:moveTo>
                    <a:pt x="0" y="0"/>
                  </a:moveTo>
                  <a:lnTo>
                    <a:pt x="1720148" y="0"/>
                  </a:lnTo>
                  <a:lnTo>
                    <a:pt x="1720148" y="3066147"/>
                  </a:lnTo>
                  <a:lnTo>
                    <a:pt x="0" y="3066147"/>
                  </a:lnTo>
                  <a:close/>
                </a:path>
              </a:pathLst>
            </a:custGeom>
            <a:gradFill rotWithShape="true">
              <a:gsLst>
                <a:gs pos="0">
                  <a:srgbClr val="000000">
                    <a:alpha val="0"/>
                  </a:srgbClr>
                </a:gs>
                <a:gs pos="100000">
                  <a:srgbClr val="000000">
                    <a:alpha val="100000"/>
                  </a:srgbClr>
                </a:gs>
              </a:gsLst>
              <a:lin ang="0"/>
            </a:gradFill>
          </p:spPr>
        </p:sp>
        <p:sp>
          <p:nvSpPr>
            <p:cNvPr name="TextBox 4" id="4"/>
            <p:cNvSpPr txBox="true"/>
            <p:nvPr/>
          </p:nvSpPr>
          <p:spPr>
            <a:xfrm>
              <a:off x="0" y="-38100"/>
              <a:ext cx="1720148" cy="3104247"/>
            </a:xfrm>
            <a:prstGeom prst="rect">
              <a:avLst/>
            </a:prstGeom>
          </p:spPr>
          <p:txBody>
            <a:bodyPr anchor="ctr" rtlCol="false" tIns="50800" lIns="50800" bIns="50800" rIns="50800"/>
            <a:lstStyle/>
            <a:p>
              <a:pPr algn="ctr">
                <a:lnSpc>
                  <a:spcPts val="2083"/>
                </a:lnSpc>
              </a:pPr>
            </a:p>
          </p:txBody>
        </p:sp>
      </p:grpSp>
      <p:sp>
        <p:nvSpPr>
          <p:cNvPr name="Freeform 5" id="5"/>
          <p:cNvSpPr/>
          <p:nvPr/>
        </p:nvSpPr>
        <p:spPr>
          <a:xfrm flipH="false" flipV="false" rot="674092">
            <a:off x="-3513169" y="8339629"/>
            <a:ext cx="19149891" cy="6989710"/>
          </a:xfrm>
          <a:custGeom>
            <a:avLst/>
            <a:gdLst/>
            <a:ahLst/>
            <a:cxnLst/>
            <a:rect r="r" b="b" t="t" l="l"/>
            <a:pathLst>
              <a:path h="6989710" w="19149891">
                <a:moveTo>
                  <a:pt x="0" y="0"/>
                </a:moveTo>
                <a:lnTo>
                  <a:pt x="19149891" y="0"/>
                </a:lnTo>
                <a:lnTo>
                  <a:pt x="19149891" y="6989710"/>
                </a:lnTo>
                <a:lnTo>
                  <a:pt x="0" y="6989710"/>
                </a:lnTo>
                <a:lnTo>
                  <a:pt x="0" y="0"/>
                </a:lnTo>
                <a:close/>
              </a:path>
            </a:pathLst>
          </a:custGeom>
          <a:blipFill>
            <a:blip r:embed="rId2">
              <a:alphaModFix amt="80000"/>
            </a:blip>
            <a:stretch>
              <a:fillRect l="0" t="0" r="0" b="0"/>
            </a:stretch>
          </a:blipFill>
        </p:spPr>
      </p:sp>
      <p:sp>
        <p:nvSpPr>
          <p:cNvPr name="Freeform 6" id="6"/>
          <p:cNvSpPr/>
          <p:nvPr/>
        </p:nvSpPr>
        <p:spPr>
          <a:xfrm flipH="true" flipV="true" rot="828919">
            <a:off x="1076036" y="-4819412"/>
            <a:ext cx="19149891" cy="6989710"/>
          </a:xfrm>
          <a:custGeom>
            <a:avLst/>
            <a:gdLst/>
            <a:ahLst/>
            <a:cxnLst/>
            <a:rect r="r" b="b" t="t" l="l"/>
            <a:pathLst>
              <a:path h="6989710" w="19149891">
                <a:moveTo>
                  <a:pt x="19149891" y="6989710"/>
                </a:moveTo>
                <a:lnTo>
                  <a:pt x="0" y="6989710"/>
                </a:lnTo>
                <a:lnTo>
                  <a:pt x="0" y="0"/>
                </a:lnTo>
                <a:lnTo>
                  <a:pt x="19149891" y="0"/>
                </a:lnTo>
                <a:lnTo>
                  <a:pt x="19149891" y="6989710"/>
                </a:lnTo>
                <a:close/>
              </a:path>
            </a:pathLst>
          </a:custGeom>
          <a:blipFill>
            <a:blip r:embed="rId2">
              <a:alphaModFix amt="43000"/>
            </a:blip>
            <a:stretch>
              <a:fillRect l="0" t="0" r="0" b="0"/>
            </a:stretch>
          </a:blipFill>
        </p:spPr>
      </p:sp>
      <p:sp>
        <p:nvSpPr>
          <p:cNvPr name="Freeform 7" id="7"/>
          <p:cNvSpPr/>
          <p:nvPr/>
        </p:nvSpPr>
        <p:spPr>
          <a:xfrm flipH="false" flipV="false" rot="0">
            <a:off x="2076543" y="1776216"/>
            <a:ext cx="658167" cy="595940"/>
          </a:xfrm>
          <a:custGeom>
            <a:avLst/>
            <a:gdLst/>
            <a:ahLst/>
            <a:cxnLst/>
            <a:rect r="r" b="b" t="t" l="l"/>
            <a:pathLst>
              <a:path h="595940" w="658167">
                <a:moveTo>
                  <a:pt x="0" y="0"/>
                </a:moveTo>
                <a:lnTo>
                  <a:pt x="658167" y="0"/>
                </a:lnTo>
                <a:lnTo>
                  <a:pt x="658167" y="595940"/>
                </a:lnTo>
                <a:lnTo>
                  <a:pt x="0" y="5959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2076543" y="3848809"/>
            <a:ext cx="13219157" cy="2468973"/>
          </a:xfrm>
          <a:prstGeom prst="rect">
            <a:avLst/>
          </a:prstGeom>
        </p:spPr>
        <p:txBody>
          <a:bodyPr anchor="t" rtlCol="false" tIns="0" lIns="0" bIns="0" rIns="0">
            <a:spAutoFit/>
          </a:bodyPr>
          <a:lstStyle/>
          <a:p>
            <a:pPr algn="l">
              <a:lnSpc>
                <a:spcPts val="9464"/>
              </a:lnSpc>
            </a:pPr>
            <a:r>
              <a:rPr lang="en-US" sz="9962" b="true">
                <a:solidFill>
                  <a:srgbClr val="FFFFFF"/>
                </a:solidFill>
                <a:latin typeface="Montserrat Semi-Bold"/>
                <a:ea typeface="Montserrat Semi-Bold"/>
                <a:cs typeface="Montserrat Semi-Bold"/>
                <a:sym typeface="Montserrat Semi-Bold"/>
              </a:rPr>
              <a:t>Recurrent Neural Networks (RNN)</a:t>
            </a:r>
          </a:p>
        </p:txBody>
      </p:sp>
      <p:sp>
        <p:nvSpPr>
          <p:cNvPr name="TextBox 9" id="9"/>
          <p:cNvSpPr txBox="true"/>
          <p:nvPr/>
        </p:nvSpPr>
        <p:spPr>
          <a:xfrm rot="0">
            <a:off x="2076543" y="7508686"/>
            <a:ext cx="7673874" cy="1172093"/>
          </a:xfrm>
          <a:prstGeom prst="rect">
            <a:avLst/>
          </a:prstGeom>
        </p:spPr>
        <p:txBody>
          <a:bodyPr anchor="t" rtlCol="false" tIns="0" lIns="0" bIns="0" rIns="0">
            <a:spAutoFit/>
          </a:bodyPr>
          <a:lstStyle/>
          <a:p>
            <a:pPr algn="l">
              <a:lnSpc>
                <a:spcPts val="4639"/>
              </a:lnSpc>
            </a:pPr>
            <a:r>
              <a:rPr lang="en-US" sz="3682" i="true">
                <a:solidFill>
                  <a:srgbClr val="FFFFFF"/>
                </a:solidFill>
                <a:latin typeface="Raleway Italics"/>
                <a:ea typeface="Raleway Italics"/>
                <a:cs typeface="Raleway Italics"/>
                <a:sym typeface="Raleway Italics"/>
              </a:rPr>
              <a:t>Mayank Anand</a:t>
            </a:r>
          </a:p>
          <a:p>
            <a:pPr algn="l">
              <a:lnSpc>
                <a:spcPts val="4639"/>
              </a:lnSpc>
            </a:pPr>
            <a:r>
              <a:rPr lang="en-US" sz="3682" i="true">
                <a:solidFill>
                  <a:srgbClr val="FFFFFF"/>
                </a:solidFill>
                <a:latin typeface="Raleway Italics"/>
                <a:ea typeface="Raleway Italics"/>
                <a:cs typeface="Raleway Italics"/>
                <a:sym typeface="Raleway Italics"/>
              </a:rPr>
              <a:t>mayankanand2701@gmail.com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32A64">
                <a:alpha val="100000"/>
              </a:srgbClr>
            </a:gs>
            <a:gs pos="100000">
              <a:srgbClr val="414C94">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1572293">
            <a:off x="-5799371" y="6668368"/>
            <a:ext cx="19149891" cy="6989710"/>
          </a:xfrm>
          <a:custGeom>
            <a:avLst/>
            <a:gdLst/>
            <a:ahLst/>
            <a:cxnLst/>
            <a:rect r="r" b="b" t="t" l="l"/>
            <a:pathLst>
              <a:path h="6989710" w="19149891">
                <a:moveTo>
                  <a:pt x="0" y="0"/>
                </a:moveTo>
                <a:lnTo>
                  <a:pt x="19149891" y="0"/>
                </a:lnTo>
                <a:lnTo>
                  <a:pt x="19149891" y="6989710"/>
                </a:lnTo>
                <a:lnTo>
                  <a:pt x="0" y="6989710"/>
                </a:lnTo>
                <a:lnTo>
                  <a:pt x="0" y="0"/>
                </a:lnTo>
                <a:close/>
              </a:path>
            </a:pathLst>
          </a:custGeom>
          <a:blipFill>
            <a:blip r:embed="rId2">
              <a:alphaModFix amt="80000"/>
            </a:blip>
            <a:stretch>
              <a:fillRect l="0" t="0" r="0" b="0"/>
            </a:stretch>
          </a:blipFill>
        </p:spPr>
      </p:sp>
      <p:sp>
        <p:nvSpPr>
          <p:cNvPr name="Freeform 3" id="3"/>
          <p:cNvSpPr/>
          <p:nvPr/>
        </p:nvSpPr>
        <p:spPr>
          <a:xfrm flipH="false" flipV="false" rot="0">
            <a:off x="2052822" y="3071015"/>
            <a:ext cx="3970782" cy="8229600"/>
          </a:xfrm>
          <a:custGeom>
            <a:avLst/>
            <a:gdLst/>
            <a:ahLst/>
            <a:cxnLst/>
            <a:rect r="r" b="b" t="t" l="l"/>
            <a:pathLst>
              <a:path h="8229600" w="3970782">
                <a:moveTo>
                  <a:pt x="0" y="0"/>
                </a:moveTo>
                <a:lnTo>
                  <a:pt x="3970782" y="0"/>
                </a:lnTo>
                <a:lnTo>
                  <a:pt x="3970782" y="8229600"/>
                </a:lnTo>
                <a:lnTo>
                  <a:pt x="0" y="8229600"/>
                </a:lnTo>
                <a:lnTo>
                  <a:pt x="0" y="0"/>
                </a:lnTo>
                <a:close/>
              </a:path>
            </a:pathLst>
          </a:custGeom>
          <a:blipFill>
            <a:blip r:embed="rId3"/>
            <a:stretch>
              <a:fillRect l="0" t="0" r="0" b="0"/>
            </a:stretch>
          </a:blipFill>
        </p:spPr>
      </p:sp>
      <p:sp>
        <p:nvSpPr>
          <p:cNvPr name="Freeform 4" id="4"/>
          <p:cNvSpPr/>
          <p:nvPr/>
        </p:nvSpPr>
        <p:spPr>
          <a:xfrm flipH="false" flipV="false" rot="0">
            <a:off x="3775575" y="2080415"/>
            <a:ext cx="2691369" cy="2691369"/>
          </a:xfrm>
          <a:custGeom>
            <a:avLst/>
            <a:gdLst/>
            <a:ahLst/>
            <a:cxnLst/>
            <a:rect r="r" b="b" t="t" l="l"/>
            <a:pathLst>
              <a:path h="2691369" w="2691369">
                <a:moveTo>
                  <a:pt x="0" y="0"/>
                </a:moveTo>
                <a:lnTo>
                  <a:pt x="2691368" y="0"/>
                </a:lnTo>
                <a:lnTo>
                  <a:pt x="2691368" y="2691368"/>
                </a:lnTo>
                <a:lnTo>
                  <a:pt x="0" y="26913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1572293">
            <a:off x="8920761" y="-3494855"/>
            <a:ext cx="19149891" cy="6989710"/>
          </a:xfrm>
          <a:custGeom>
            <a:avLst/>
            <a:gdLst/>
            <a:ahLst/>
            <a:cxnLst/>
            <a:rect r="r" b="b" t="t" l="l"/>
            <a:pathLst>
              <a:path h="6989710" w="19149891">
                <a:moveTo>
                  <a:pt x="0" y="6989710"/>
                </a:moveTo>
                <a:lnTo>
                  <a:pt x="19149891" y="6989710"/>
                </a:lnTo>
                <a:lnTo>
                  <a:pt x="19149891" y="0"/>
                </a:lnTo>
                <a:lnTo>
                  <a:pt x="0" y="0"/>
                </a:lnTo>
                <a:lnTo>
                  <a:pt x="0" y="6989710"/>
                </a:lnTo>
                <a:close/>
              </a:path>
            </a:pathLst>
          </a:custGeom>
          <a:blipFill>
            <a:blip r:embed="rId2">
              <a:alphaModFix amt="80000"/>
            </a:blip>
            <a:stretch>
              <a:fillRect l="0" t="0" r="0" b="0"/>
            </a:stretch>
          </a:blipFill>
        </p:spPr>
      </p:sp>
      <p:sp>
        <p:nvSpPr>
          <p:cNvPr name="Freeform 6" id="6"/>
          <p:cNvSpPr/>
          <p:nvPr/>
        </p:nvSpPr>
        <p:spPr>
          <a:xfrm flipH="false" flipV="false" rot="0">
            <a:off x="7945523" y="1484475"/>
            <a:ext cx="658167" cy="595940"/>
          </a:xfrm>
          <a:custGeom>
            <a:avLst/>
            <a:gdLst/>
            <a:ahLst/>
            <a:cxnLst/>
            <a:rect r="r" b="b" t="t" l="l"/>
            <a:pathLst>
              <a:path h="595940" w="658167">
                <a:moveTo>
                  <a:pt x="0" y="0"/>
                </a:moveTo>
                <a:lnTo>
                  <a:pt x="658167" y="0"/>
                </a:lnTo>
                <a:lnTo>
                  <a:pt x="658167" y="595940"/>
                </a:lnTo>
                <a:lnTo>
                  <a:pt x="0" y="5959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7945523" y="2919933"/>
            <a:ext cx="7366041" cy="1065919"/>
          </a:xfrm>
          <a:prstGeom prst="rect">
            <a:avLst/>
          </a:prstGeom>
        </p:spPr>
        <p:txBody>
          <a:bodyPr anchor="t" rtlCol="false" tIns="0" lIns="0" bIns="0" rIns="0">
            <a:spAutoFit/>
          </a:bodyPr>
          <a:lstStyle/>
          <a:p>
            <a:pPr algn="l">
              <a:lnSpc>
                <a:spcPts val="7953"/>
              </a:lnSpc>
            </a:pPr>
            <a:r>
              <a:rPr lang="en-US" sz="8372" b="true">
                <a:solidFill>
                  <a:srgbClr val="FFFFFF"/>
                </a:solidFill>
                <a:latin typeface="Montserrat Semi-Bold"/>
                <a:ea typeface="Montserrat Semi-Bold"/>
                <a:cs typeface="Montserrat Semi-Bold"/>
                <a:sym typeface="Montserrat Semi-Bold"/>
              </a:rPr>
              <a:t>Introduction</a:t>
            </a:r>
          </a:p>
        </p:txBody>
      </p:sp>
      <p:sp>
        <p:nvSpPr>
          <p:cNvPr name="TextBox 8" id="8"/>
          <p:cNvSpPr txBox="true"/>
          <p:nvPr/>
        </p:nvSpPr>
        <p:spPr>
          <a:xfrm rot="0">
            <a:off x="7945523" y="4519252"/>
            <a:ext cx="8533572" cy="3716332"/>
          </a:xfrm>
          <a:prstGeom prst="rect">
            <a:avLst/>
          </a:prstGeom>
        </p:spPr>
        <p:txBody>
          <a:bodyPr anchor="t" rtlCol="false" tIns="0" lIns="0" bIns="0" rIns="0">
            <a:spAutoFit/>
          </a:bodyPr>
          <a:lstStyle/>
          <a:p>
            <a:pPr algn="l">
              <a:lnSpc>
                <a:spcPts val="4215"/>
              </a:lnSpc>
            </a:pPr>
            <a:r>
              <a:rPr lang="en-US" sz="2773" i="true" spc="55">
                <a:solidFill>
                  <a:srgbClr val="FFFFFF"/>
                </a:solidFill>
                <a:latin typeface="Raleway Italics"/>
                <a:ea typeface="Raleway Italics"/>
                <a:cs typeface="Raleway Italics"/>
                <a:sym typeface="Raleway Italics"/>
              </a:rPr>
              <a:t>Recurrent Neural Networks (RNNs) are a type of neural network designed to process sequential data. They maintain a hidden state, allowing them to retain information from previous inputs, making them suitable for tasks like speech recognition and time series forecasting. RNNs excel at handling variable-length inputs and temporal dependencies.</a:t>
            </a:r>
          </a:p>
        </p:txBody>
      </p:sp>
      <p:sp>
        <p:nvSpPr>
          <p:cNvPr name="TextBox 9" id="9"/>
          <p:cNvSpPr txBox="true"/>
          <p:nvPr/>
        </p:nvSpPr>
        <p:spPr>
          <a:xfrm rot="0">
            <a:off x="1300724" y="1599114"/>
            <a:ext cx="1074675" cy="515778"/>
          </a:xfrm>
          <a:prstGeom prst="rect">
            <a:avLst/>
          </a:prstGeom>
        </p:spPr>
        <p:txBody>
          <a:bodyPr anchor="t" rtlCol="false" tIns="0" lIns="0" bIns="0" rIns="0">
            <a:spAutoFit/>
          </a:bodyPr>
          <a:lstStyle/>
          <a:p>
            <a:pPr algn="l">
              <a:lnSpc>
                <a:spcPts val="4057"/>
              </a:lnSpc>
            </a:pPr>
            <a:r>
              <a:rPr lang="en-US" sz="3145">
                <a:solidFill>
                  <a:srgbClr val="FFFFFF"/>
                </a:solidFill>
                <a:latin typeface="Mokoto"/>
                <a:ea typeface="Mokoto"/>
                <a:cs typeface="Mokoto"/>
                <a:sym typeface="Mokoto"/>
              </a:rPr>
              <a:t>02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361B70">
                <a:alpha val="100000"/>
              </a:srgbClr>
            </a:gs>
            <a:gs pos="100000">
              <a:srgbClr val="00000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1314761">
            <a:off x="5680419" y="6404287"/>
            <a:ext cx="19149891" cy="6989710"/>
          </a:xfrm>
          <a:custGeom>
            <a:avLst/>
            <a:gdLst/>
            <a:ahLst/>
            <a:cxnLst/>
            <a:rect r="r" b="b" t="t" l="l"/>
            <a:pathLst>
              <a:path h="6989710" w="19149891">
                <a:moveTo>
                  <a:pt x="0" y="0"/>
                </a:moveTo>
                <a:lnTo>
                  <a:pt x="19149891" y="0"/>
                </a:lnTo>
                <a:lnTo>
                  <a:pt x="19149891" y="6989711"/>
                </a:lnTo>
                <a:lnTo>
                  <a:pt x="0" y="6989711"/>
                </a:lnTo>
                <a:lnTo>
                  <a:pt x="0" y="0"/>
                </a:lnTo>
                <a:close/>
              </a:path>
            </a:pathLst>
          </a:custGeom>
          <a:blipFill>
            <a:blip r:embed="rId2">
              <a:alphaModFix amt="80000"/>
            </a:blip>
            <a:stretch>
              <a:fillRect l="0" t="0" r="0" b="0"/>
            </a:stretch>
          </a:blipFill>
        </p:spPr>
      </p:sp>
      <p:sp>
        <p:nvSpPr>
          <p:cNvPr name="Freeform 3" id="3"/>
          <p:cNvSpPr/>
          <p:nvPr/>
        </p:nvSpPr>
        <p:spPr>
          <a:xfrm flipH="false" flipV="true" rot="1572293">
            <a:off x="3960635" y="-5525403"/>
            <a:ext cx="19149891" cy="6989710"/>
          </a:xfrm>
          <a:custGeom>
            <a:avLst/>
            <a:gdLst/>
            <a:ahLst/>
            <a:cxnLst/>
            <a:rect r="r" b="b" t="t" l="l"/>
            <a:pathLst>
              <a:path h="6989710" w="19149891">
                <a:moveTo>
                  <a:pt x="0" y="6989711"/>
                </a:moveTo>
                <a:lnTo>
                  <a:pt x="19149891" y="6989711"/>
                </a:lnTo>
                <a:lnTo>
                  <a:pt x="19149891" y="0"/>
                </a:lnTo>
                <a:lnTo>
                  <a:pt x="0" y="0"/>
                </a:lnTo>
                <a:lnTo>
                  <a:pt x="0" y="6989711"/>
                </a:lnTo>
                <a:close/>
              </a:path>
            </a:pathLst>
          </a:custGeom>
          <a:blipFill>
            <a:blip r:embed="rId2">
              <a:alphaModFix amt="80000"/>
            </a:blip>
            <a:stretch>
              <a:fillRect l="0" t="0" r="0" b="0"/>
            </a:stretch>
          </a:blipFill>
        </p:spPr>
      </p:sp>
      <p:sp>
        <p:nvSpPr>
          <p:cNvPr name="Freeform 4" id="4"/>
          <p:cNvSpPr/>
          <p:nvPr/>
        </p:nvSpPr>
        <p:spPr>
          <a:xfrm flipH="false" flipV="false" rot="0">
            <a:off x="8504328" y="1339244"/>
            <a:ext cx="658167" cy="595940"/>
          </a:xfrm>
          <a:custGeom>
            <a:avLst/>
            <a:gdLst/>
            <a:ahLst/>
            <a:cxnLst/>
            <a:rect r="r" b="b" t="t" l="l"/>
            <a:pathLst>
              <a:path h="595940" w="658167">
                <a:moveTo>
                  <a:pt x="0" y="0"/>
                </a:moveTo>
                <a:lnTo>
                  <a:pt x="658166" y="0"/>
                </a:lnTo>
                <a:lnTo>
                  <a:pt x="658166" y="595940"/>
                </a:lnTo>
                <a:lnTo>
                  <a:pt x="0" y="5959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a:grpSpLocks noChangeAspect="true"/>
          </p:cNvGrpSpPr>
          <p:nvPr/>
        </p:nvGrpSpPr>
        <p:grpSpPr>
          <a:xfrm rot="0">
            <a:off x="3924511" y="7463273"/>
            <a:ext cx="1966885" cy="1966885"/>
            <a:chOff x="0" y="0"/>
            <a:chExt cx="14840029" cy="14840029"/>
          </a:xfrm>
        </p:grpSpPr>
        <p:sp>
          <p:nvSpPr>
            <p:cNvPr name="Freeform 6" id="6"/>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36E9FD"/>
            </a:solidFill>
          </p:spPr>
        </p:sp>
        <p:sp>
          <p:nvSpPr>
            <p:cNvPr name="Freeform 7" id="7"/>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8" id="8"/>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5"/>
              <a:stretch>
                <a:fillRect l="223" t="-16665" r="223" b="-16666"/>
              </a:stretch>
            </a:blipFill>
          </p:spPr>
        </p:sp>
      </p:grpSp>
      <p:grpSp>
        <p:nvGrpSpPr>
          <p:cNvPr name="Group 9" id="9"/>
          <p:cNvGrpSpPr>
            <a:grpSpLocks noChangeAspect="true"/>
          </p:cNvGrpSpPr>
          <p:nvPr/>
        </p:nvGrpSpPr>
        <p:grpSpPr>
          <a:xfrm rot="0">
            <a:off x="7882121" y="7463273"/>
            <a:ext cx="1902579" cy="1902579"/>
            <a:chOff x="0" y="0"/>
            <a:chExt cx="14840029" cy="14840029"/>
          </a:xfrm>
        </p:grpSpPr>
        <p:sp>
          <p:nvSpPr>
            <p:cNvPr name="Freeform 10" id="10"/>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36E9FD"/>
            </a:solidFill>
          </p:spPr>
        </p:sp>
        <p:sp>
          <p:nvSpPr>
            <p:cNvPr name="Freeform 11" id="11"/>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12" id="12"/>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6"/>
              <a:stretch>
                <a:fillRect l="-24665" t="0" r="-24665" b="0"/>
              </a:stretch>
            </a:blipFill>
          </p:spPr>
        </p:sp>
      </p:grpSp>
      <p:grpSp>
        <p:nvGrpSpPr>
          <p:cNvPr name="Group 13" id="13"/>
          <p:cNvGrpSpPr>
            <a:grpSpLocks noChangeAspect="true"/>
          </p:cNvGrpSpPr>
          <p:nvPr/>
        </p:nvGrpSpPr>
        <p:grpSpPr>
          <a:xfrm rot="0">
            <a:off x="11777001" y="7463273"/>
            <a:ext cx="1966885" cy="1966885"/>
            <a:chOff x="0" y="0"/>
            <a:chExt cx="14840029" cy="14840029"/>
          </a:xfrm>
        </p:grpSpPr>
        <p:sp>
          <p:nvSpPr>
            <p:cNvPr name="Freeform 14" id="14"/>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36E9FD"/>
            </a:solidFill>
          </p:spPr>
        </p:sp>
        <p:sp>
          <p:nvSpPr>
            <p:cNvPr name="Freeform 15" id="15"/>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16" id="16"/>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7"/>
              <a:stretch>
                <a:fillRect l="-24618" t="0" r="-24618" b="0"/>
              </a:stretch>
            </a:blipFill>
          </p:spPr>
        </p:sp>
      </p:grpSp>
      <p:sp>
        <p:nvSpPr>
          <p:cNvPr name="TextBox 17" id="17"/>
          <p:cNvSpPr txBox="true"/>
          <p:nvPr/>
        </p:nvSpPr>
        <p:spPr>
          <a:xfrm rot="0">
            <a:off x="4161325" y="2305301"/>
            <a:ext cx="9965350" cy="1100845"/>
          </a:xfrm>
          <a:prstGeom prst="rect">
            <a:avLst/>
          </a:prstGeom>
        </p:spPr>
        <p:txBody>
          <a:bodyPr anchor="t" rtlCol="false" tIns="0" lIns="0" bIns="0" rIns="0">
            <a:spAutoFit/>
          </a:bodyPr>
          <a:lstStyle/>
          <a:p>
            <a:pPr algn="ctr">
              <a:lnSpc>
                <a:spcPts val="8143"/>
              </a:lnSpc>
            </a:pPr>
            <a:r>
              <a:rPr lang="en-US" sz="8572" b="true">
                <a:solidFill>
                  <a:srgbClr val="36E9FD"/>
                </a:solidFill>
                <a:latin typeface="Montserrat Semi-Bold"/>
                <a:ea typeface="Montserrat Semi-Bold"/>
                <a:cs typeface="Montserrat Semi-Bold"/>
                <a:sym typeface="Montserrat Semi-Bold"/>
              </a:rPr>
              <a:t>Evolution of RNN</a:t>
            </a:r>
          </a:p>
        </p:txBody>
      </p:sp>
      <p:sp>
        <p:nvSpPr>
          <p:cNvPr name="TextBox 18" id="18"/>
          <p:cNvSpPr txBox="true"/>
          <p:nvPr/>
        </p:nvSpPr>
        <p:spPr>
          <a:xfrm rot="0">
            <a:off x="2967801" y="3678459"/>
            <a:ext cx="12871305" cy="3261932"/>
          </a:xfrm>
          <a:prstGeom prst="rect">
            <a:avLst/>
          </a:prstGeom>
        </p:spPr>
        <p:txBody>
          <a:bodyPr anchor="t" rtlCol="false" tIns="0" lIns="0" bIns="0" rIns="0">
            <a:spAutoFit/>
          </a:bodyPr>
          <a:lstStyle/>
          <a:p>
            <a:pPr algn="ctr">
              <a:lnSpc>
                <a:spcPts val="3739"/>
              </a:lnSpc>
            </a:pPr>
            <a:r>
              <a:rPr lang="en-US" sz="2769" i="true" spc="77">
                <a:solidFill>
                  <a:srgbClr val="FFFFFF"/>
                </a:solidFill>
                <a:latin typeface="Raleway Italics"/>
                <a:ea typeface="Raleway Italics"/>
                <a:cs typeface="Raleway Italics"/>
                <a:sym typeface="Raleway Italics"/>
              </a:rPr>
              <a:t>Recurrent Neural Networks (RNNs) were introduced in the 1980s by John Hopfield and later refined by researchers like David Rumelhart. Early RNN models faced challenges, such as the vanishing gradient problem, limiting their effectiveness. The development of Long Short-Term Memory (LSTM) networks by Hochreiter and Schmidhuber in 1997 addressed these issues, making RNNs practical for tasks involving sequential data, like speech and language modeling.</a:t>
            </a:r>
          </a:p>
        </p:txBody>
      </p:sp>
      <p:sp>
        <p:nvSpPr>
          <p:cNvPr name="TextBox 19" id="19"/>
          <p:cNvSpPr txBox="true"/>
          <p:nvPr/>
        </p:nvSpPr>
        <p:spPr>
          <a:xfrm rot="0">
            <a:off x="1300724" y="1599114"/>
            <a:ext cx="1154372" cy="515778"/>
          </a:xfrm>
          <a:prstGeom prst="rect">
            <a:avLst/>
          </a:prstGeom>
        </p:spPr>
        <p:txBody>
          <a:bodyPr anchor="t" rtlCol="false" tIns="0" lIns="0" bIns="0" rIns="0">
            <a:spAutoFit/>
          </a:bodyPr>
          <a:lstStyle/>
          <a:p>
            <a:pPr algn="l">
              <a:lnSpc>
                <a:spcPts val="4057"/>
              </a:lnSpc>
            </a:pPr>
            <a:r>
              <a:rPr lang="en-US" sz="3145">
                <a:solidFill>
                  <a:srgbClr val="FFFFFF"/>
                </a:solidFill>
                <a:latin typeface="Mokoto"/>
                <a:ea typeface="Mokoto"/>
                <a:cs typeface="Mokoto"/>
                <a:sym typeface="Mokoto"/>
              </a:rPr>
              <a:t>03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361B70">
                <a:alpha val="100000"/>
              </a:srgbClr>
            </a:gs>
            <a:gs pos="100000">
              <a:srgbClr val="00000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242831">
            <a:off x="-183072" y="9034920"/>
            <a:ext cx="19149891" cy="6989710"/>
          </a:xfrm>
          <a:custGeom>
            <a:avLst/>
            <a:gdLst/>
            <a:ahLst/>
            <a:cxnLst/>
            <a:rect r="r" b="b" t="t" l="l"/>
            <a:pathLst>
              <a:path h="6989710" w="19149891">
                <a:moveTo>
                  <a:pt x="0" y="0"/>
                </a:moveTo>
                <a:lnTo>
                  <a:pt x="19149891" y="0"/>
                </a:lnTo>
                <a:lnTo>
                  <a:pt x="19149891" y="6989711"/>
                </a:lnTo>
                <a:lnTo>
                  <a:pt x="0" y="6989711"/>
                </a:lnTo>
                <a:lnTo>
                  <a:pt x="0" y="0"/>
                </a:lnTo>
                <a:close/>
              </a:path>
            </a:pathLst>
          </a:custGeom>
          <a:blipFill>
            <a:blip r:embed="rId2">
              <a:alphaModFix amt="80000"/>
            </a:blip>
            <a:stretch>
              <a:fillRect l="0" t="0" r="0" b="0"/>
            </a:stretch>
          </a:blipFill>
        </p:spPr>
      </p:sp>
      <p:sp>
        <p:nvSpPr>
          <p:cNvPr name="Freeform 3" id="3"/>
          <p:cNvSpPr/>
          <p:nvPr/>
        </p:nvSpPr>
        <p:spPr>
          <a:xfrm flipH="false" flipV="true" rot="-438710">
            <a:off x="-4529841" y="-5573153"/>
            <a:ext cx="19149891" cy="6989710"/>
          </a:xfrm>
          <a:custGeom>
            <a:avLst/>
            <a:gdLst/>
            <a:ahLst/>
            <a:cxnLst/>
            <a:rect r="r" b="b" t="t" l="l"/>
            <a:pathLst>
              <a:path h="6989710" w="19149891">
                <a:moveTo>
                  <a:pt x="0" y="6989710"/>
                </a:moveTo>
                <a:lnTo>
                  <a:pt x="19149891" y="6989710"/>
                </a:lnTo>
                <a:lnTo>
                  <a:pt x="19149891" y="0"/>
                </a:lnTo>
                <a:lnTo>
                  <a:pt x="0" y="0"/>
                </a:lnTo>
                <a:lnTo>
                  <a:pt x="0" y="6989710"/>
                </a:lnTo>
                <a:close/>
              </a:path>
            </a:pathLst>
          </a:custGeom>
          <a:blipFill>
            <a:blip r:embed="rId2">
              <a:alphaModFix amt="80000"/>
            </a:blip>
            <a:stretch>
              <a:fillRect l="0" t="0" r="0" b="0"/>
            </a:stretch>
          </a:blipFill>
        </p:spPr>
      </p:sp>
      <p:sp>
        <p:nvSpPr>
          <p:cNvPr name="Freeform 4" id="4"/>
          <p:cNvSpPr/>
          <p:nvPr/>
        </p:nvSpPr>
        <p:spPr>
          <a:xfrm flipH="false" flipV="false" rot="0">
            <a:off x="8287959" y="1461460"/>
            <a:ext cx="658167" cy="595940"/>
          </a:xfrm>
          <a:custGeom>
            <a:avLst/>
            <a:gdLst/>
            <a:ahLst/>
            <a:cxnLst/>
            <a:rect r="r" b="b" t="t" l="l"/>
            <a:pathLst>
              <a:path h="595940" w="658167">
                <a:moveTo>
                  <a:pt x="0" y="0"/>
                </a:moveTo>
                <a:lnTo>
                  <a:pt x="658167" y="0"/>
                </a:lnTo>
                <a:lnTo>
                  <a:pt x="658167" y="595940"/>
                </a:lnTo>
                <a:lnTo>
                  <a:pt x="0" y="5959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5308566" y="2057400"/>
            <a:ext cx="9272016" cy="8229600"/>
          </a:xfrm>
          <a:custGeom>
            <a:avLst/>
            <a:gdLst/>
            <a:ahLst/>
            <a:cxnLst/>
            <a:rect r="r" b="b" t="t" l="l"/>
            <a:pathLst>
              <a:path h="8229600" w="9272016">
                <a:moveTo>
                  <a:pt x="0" y="0"/>
                </a:moveTo>
                <a:lnTo>
                  <a:pt x="9272016" y="0"/>
                </a:lnTo>
                <a:lnTo>
                  <a:pt x="9272016" y="8229600"/>
                </a:lnTo>
                <a:lnTo>
                  <a:pt x="0" y="8229600"/>
                </a:lnTo>
                <a:lnTo>
                  <a:pt x="0" y="0"/>
                </a:lnTo>
                <a:close/>
              </a:path>
            </a:pathLst>
          </a:custGeom>
          <a:blipFill>
            <a:blip r:embed="rId5">
              <a:alphaModFix amt="18999"/>
            </a:blip>
            <a:stretch>
              <a:fillRect l="0" t="0" r="0" b="0"/>
            </a:stretch>
          </a:blipFill>
        </p:spPr>
      </p:sp>
      <p:sp>
        <p:nvSpPr>
          <p:cNvPr name="TextBox 6" id="6"/>
          <p:cNvSpPr txBox="true"/>
          <p:nvPr/>
        </p:nvSpPr>
        <p:spPr>
          <a:xfrm rot="0">
            <a:off x="3963450" y="3183101"/>
            <a:ext cx="9965350" cy="1100845"/>
          </a:xfrm>
          <a:prstGeom prst="rect">
            <a:avLst/>
          </a:prstGeom>
        </p:spPr>
        <p:txBody>
          <a:bodyPr anchor="t" rtlCol="false" tIns="0" lIns="0" bIns="0" rIns="0">
            <a:spAutoFit/>
          </a:bodyPr>
          <a:lstStyle/>
          <a:p>
            <a:pPr algn="ctr">
              <a:lnSpc>
                <a:spcPts val="8143"/>
              </a:lnSpc>
            </a:pPr>
            <a:r>
              <a:rPr lang="en-US" sz="8572" b="true">
                <a:solidFill>
                  <a:srgbClr val="36E9FD"/>
                </a:solidFill>
                <a:latin typeface="Montserrat Semi-Bold"/>
                <a:ea typeface="Montserrat Semi-Bold"/>
                <a:cs typeface="Montserrat Semi-Bold"/>
                <a:sym typeface="Montserrat Semi-Bold"/>
              </a:rPr>
              <a:t>Features of RNN</a:t>
            </a:r>
          </a:p>
        </p:txBody>
      </p:sp>
      <p:sp>
        <p:nvSpPr>
          <p:cNvPr name="TextBox 7" id="7"/>
          <p:cNvSpPr txBox="true"/>
          <p:nvPr/>
        </p:nvSpPr>
        <p:spPr>
          <a:xfrm rot="0">
            <a:off x="3027913" y="4951046"/>
            <a:ext cx="12727921" cy="3416808"/>
          </a:xfrm>
          <a:prstGeom prst="rect">
            <a:avLst/>
          </a:prstGeom>
        </p:spPr>
        <p:txBody>
          <a:bodyPr anchor="t" rtlCol="false" tIns="0" lIns="0" bIns="0" rIns="0">
            <a:spAutoFit/>
          </a:bodyPr>
          <a:lstStyle/>
          <a:p>
            <a:pPr algn="l" marL="734059" indent="-367030" lvl="1">
              <a:lnSpc>
                <a:spcPts val="4385"/>
              </a:lnSpc>
              <a:buFont typeface="Arial"/>
              <a:buChar char="•"/>
            </a:pPr>
            <a:r>
              <a:rPr lang="en-US" b="true" sz="3399" i="true" spc="23">
                <a:solidFill>
                  <a:srgbClr val="FFFFFF"/>
                </a:solidFill>
                <a:latin typeface="Raleway Bold Italics"/>
                <a:ea typeface="Raleway Bold Italics"/>
                <a:cs typeface="Raleway Bold Italics"/>
                <a:sym typeface="Raleway Bold Italics"/>
              </a:rPr>
              <a:t>Sequential Processing </a:t>
            </a:r>
            <a:r>
              <a:rPr lang="en-US" sz="3399" i="true" spc="23">
                <a:solidFill>
                  <a:srgbClr val="FFFFFF"/>
                </a:solidFill>
                <a:latin typeface="Raleway Italics"/>
                <a:ea typeface="Raleway Italics"/>
                <a:cs typeface="Raleway Italics"/>
                <a:sym typeface="Raleway Italics"/>
              </a:rPr>
              <a:t>: Processes sequences of data one step at a time.</a:t>
            </a:r>
          </a:p>
          <a:p>
            <a:pPr algn="l" marL="734059" indent="-367030" lvl="1">
              <a:lnSpc>
                <a:spcPts val="4385"/>
              </a:lnSpc>
              <a:buFont typeface="Arial"/>
              <a:buChar char="•"/>
            </a:pPr>
            <a:r>
              <a:rPr lang="en-US" b="true" sz="3399" i="true" spc="23">
                <a:solidFill>
                  <a:srgbClr val="FFFFFF"/>
                </a:solidFill>
                <a:latin typeface="Raleway Bold Italics"/>
                <a:ea typeface="Raleway Bold Italics"/>
                <a:cs typeface="Raleway Bold Italics"/>
                <a:sym typeface="Raleway Bold Italics"/>
              </a:rPr>
              <a:t>Hidden State </a:t>
            </a:r>
            <a:r>
              <a:rPr lang="en-US" sz="3399" i="true" spc="23">
                <a:solidFill>
                  <a:srgbClr val="FFFFFF"/>
                </a:solidFill>
                <a:latin typeface="Raleway Italics"/>
                <a:ea typeface="Raleway Italics"/>
                <a:cs typeface="Raleway Italics"/>
                <a:sym typeface="Raleway Italics"/>
              </a:rPr>
              <a:t>: Stores information about previous inputs.</a:t>
            </a:r>
          </a:p>
          <a:p>
            <a:pPr algn="l" marL="734059" indent="-367030" lvl="1">
              <a:lnSpc>
                <a:spcPts val="4385"/>
              </a:lnSpc>
              <a:buFont typeface="Arial"/>
              <a:buChar char="•"/>
            </a:pPr>
            <a:r>
              <a:rPr lang="en-US" b="true" sz="3399" i="true" spc="23">
                <a:solidFill>
                  <a:srgbClr val="FFFFFF"/>
                </a:solidFill>
                <a:latin typeface="Raleway Bold Italics"/>
                <a:ea typeface="Raleway Bold Italics"/>
                <a:cs typeface="Raleway Bold Italics"/>
                <a:sym typeface="Raleway Bold Italics"/>
              </a:rPr>
              <a:t>Weight Sharing </a:t>
            </a:r>
            <a:r>
              <a:rPr lang="en-US" sz="3399" i="true" spc="23">
                <a:solidFill>
                  <a:srgbClr val="FFFFFF"/>
                </a:solidFill>
                <a:latin typeface="Raleway Italics"/>
                <a:ea typeface="Raleway Italics"/>
                <a:cs typeface="Raleway Italics"/>
                <a:sym typeface="Raleway Italics"/>
              </a:rPr>
              <a:t>: Same weights applied at each step, reducing model complexity.</a:t>
            </a:r>
          </a:p>
          <a:p>
            <a:pPr algn="l" marL="734059" indent="-367030" lvl="1">
              <a:lnSpc>
                <a:spcPts val="5915"/>
              </a:lnSpc>
              <a:buFont typeface="Arial"/>
              <a:buChar char="•"/>
            </a:pPr>
            <a:r>
              <a:rPr lang="en-US" sz="3399" i="true" spc="23">
                <a:solidFill>
                  <a:srgbClr val="FFFFFF"/>
                </a:solidFill>
                <a:latin typeface="Raleway Italics"/>
                <a:ea typeface="Raleway Italics"/>
                <a:cs typeface="Raleway Italics"/>
                <a:sym typeface="Raleway Italics"/>
              </a:rPr>
              <a:t>Can handle variable-length input sequences.</a:t>
            </a:r>
          </a:p>
        </p:txBody>
      </p:sp>
      <p:sp>
        <p:nvSpPr>
          <p:cNvPr name="Freeform 8" id="8"/>
          <p:cNvSpPr/>
          <p:nvPr/>
        </p:nvSpPr>
        <p:spPr>
          <a:xfrm flipH="false" flipV="false" rot="0">
            <a:off x="13054474" y="2209800"/>
            <a:ext cx="9272016" cy="8229600"/>
          </a:xfrm>
          <a:custGeom>
            <a:avLst/>
            <a:gdLst/>
            <a:ahLst/>
            <a:cxnLst/>
            <a:rect r="r" b="b" t="t" l="l"/>
            <a:pathLst>
              <a:path h="8229600" w="9272016">
                <a:moveTo>
                  <a:pt x="0" y="0"/>
                </a:moveTo>
                <a:lnTo>
                  <a:pt x="9272016" y="0"/>
                </a:lnTo>
                <a:lnTo>
                  <a:pt x="9272016" y="8229600"/>
                </a:lnTo>
                <a:lnTo>
                  <a:pt x="0" y="8229600"/>
                </a:lnTo>
                <a:lnTo>
                  <a:pt x="0" y="0"/>
                </a:lnTo>
                <a:close/>
              </a:path>
            </a:pathLst>
          </a:custGeom>
          <a:blipFill>
            <a:blip r:embed="rId5">
              <a:alphaModFix amt="18999"/>
            </a:blip>
            <a:stretch>
              <a:fillRect l="0" t="0" r="0" b="0"/>
            </a:stretch>
          </a:blipFill>
        </p:spPr>
      </p:sp>
      <p:sp>
        <p:nvSpPr>
          <p:cNvPr name="TextBox 9" id="9"/>
          <p:cNvSpPr txBox="true"/>
          <p:nvPr/>
        </p:nvSpPr>
        <p:spPr>
          <a:xfrm rot="0">
            <a:off x="1300724" y="1599114"/>
            <a:ext cx="1154372" cy="515778"/>
          </a:xfrm>
          <a:prstGeom prst="rect">
            <a:avLst/>
          </a:prstGeom>
        </p:spPr>
        <p:txBody>
          <a:bodyPr anchor="t" rtlCol="false" tIns="0" lIns="0" bIns="0" rIns="0">
            <a:spAutoFit/>
          </a:bodyPr>
          <a:lstStyle/>
          <a:p>
            <a:pPr algn="l">
              <a:lnSpc>
                <a:spcPts val="4057"/>
              </a:lnSpc>
            </a:pPr>
            <a:r>
              <a:rPr lang="en-US" sz="3145">
                <a:solidFill>
                  <a:srgbClr val="FFFFFF"/>
                </a:solidFill>
                <a:latin typeface="Mokoto"/>
                <a:ea typeface="Mokoto"/>
                <a:cs typeface="Mokoto"/>
                <a:sym typeface="Mokoto"/>
              </a:rPr>
              <a:t>04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32A64">
                <a:alpha val="100000"/>
              </a:srgbClr>
            </a:gs>
            <a:gs pos="100000">
              <a:srgbClr val="414C9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1768433" y="-436691"/>
            <a:ext cx="6531186" cy="11641778"/>
            <a:chOff x="0" y="0"/>
            <a:chExt cx="1720148" cy="3066147"/>
          </a:xfrm>
        </p:grpSpPr>
        <p:sp>
          <p:nvSpPr>
            <p:cNvPr name="Freeform 3" id="3"/>
            <p:cNvSpPr/>
            <p:nvPr/>
          </p:nvSpPr>
          <p:spPr>
            <a:xfrm flipH="false" flipV="false" rot="0">
              <a:off x="0" y="0"/>
              <a:ext cx="1720148" cy="3066147"/>
            </a:xfrm>
            <a:custGeom>
              <a:avLst/>
              <a:gdLst/>
              <a:ahLst/>
              <a:cxnLst/>
              <a:rect r="r" b="b" t="t" l="l"/>
              <a:pathLst>
                <a:path h="3066147" w="1720148">
                  <a:moveTo>
                    <a:pt x="0" y="0"/>
                  </a:moveTo>
                  <a:lnTo>
                    <a:pt x="1720148" y="0"/>
                  </a:lnTo>
                  <a:lnTo>
                    <a:pt x="1720148" y="3066147"/>
                  </a:lnTo>
                  <a:lnTo>
                    <a:pt x="0" y="3066147"/>
                  </a:lnTo>
                  <a:close/>
                </a:path>
              </a:pathLst>
            </a:custGeom>
            <a:gradFill rotWithShape="true">
              <a:gsLst>
                <a:gs pos="0">
                  <a:srgbClr val="000000">
                    <a:alpha val="0"/>
                  </a:srgbClr>
                </a:gs>
                <a:gs pos="100000">
                  <a:srgbClr val="000000">
                    <a:alpha val="56000"/>
                  </a:srgbClr>
                </a:gs>
              </a:gsLst>
              <a:lin ang="0"/>
            </a:gradFill>
          </p:spPr>
        </p:sp>
        <p:sp>
          <p:nvSpPr>
            <p:cNvPr name="TextBox 4" id="4"/>
            <p:cNvSpPr txBox="true"/>
            <p:nvPr/>
          </p:nvSpPr>
          <p:spPr>
            <a:xfrm>
              <a:off x="0" y="-38100"/>
              <a:ext cx="1720148" cy="3104247"/>
            </a:xfrm>
            <a:prstGeom prst="rect">
              <a:avLst/>
            </a:prstGeom>
          </p:spPr>
          <p:txBody>
            <a:bodyPr anchor="ctr" rtlCol="false" tIns="50800" lIns="50800" bIns="50800" rIns="50800"/>
            <a:lstStyle/>
            <a:p>
              <a:pPr algn="ctr">
                <a:lnSpc>
                  <a:spcPts val="2083"/>
                </a:lnSpc>
              </a:pPr>
            </a:p>
          </p:txBody>
        </p:sp>
      </p:grpSp>
      <p:sp>
        <p:nvSpPr>
          <p:cNvPr name="Freeform 5" id="5"/>
          <p:cNvSpPr/>
          <p:nvPr/>
        </p:nvSpPr>
        <p:spPr>
          <a:xfrm flipH="false" flipV="true" rot="244472">
            <a:off x="-655069" y="-5609139"/>
            <a:ext cx="19149891" cy="6989710"/>
          </a:xfrm>
          <a:custGeom>
            <a:avLst/>
            <a:gdLst/>
            <a:ahLst/>
            <a:cxnLst/>
            <a:rect r="r" b="b" t="t" l="l"/>
            <a:pathLst>
              <a:path h="6989710" w="19149891">
                <a:moveTo>
                  <a:pt x="0" y="6989710"/>
                </a:moveTo>
                <a:lnTo>
                  <a:pt x="19149891" y="6989710"/>
                </a:lnTo>
                <a:lnTo>
                  <a:pt x="19149891" y="0"/>
                </a:lnTo>
                <a:lnTo>
                  <a:pt x="0" y="0"/>
                </a:lnTo>
                <a:lnTo>
                  <a:pt x="0" y="6989710"/>
                </a:lnTo>
                <a:close/>
              </a:path>
            </a:pathLst>
          </a:custGeom>
          <a:blipFill>
            <a:blip r:embed="rId2">
              <a:alphaModFix amt="80000"/>
            </a:blip>
            <a:stretch>
              <a:fillRect l="0" t="0" r="0" b="0"/>
            </a:stretch>
          </a:blipFill>
        </p:spPr>
      </p:sp>
      <p:sp>
        <p:nvSpPr>
          <p:cNvPr name="Freeform 6" id="6"/>
          <p:cNvSpPr/>
          <p:nvPr/>
        </p:nvSpPr>
        <p:spPr>
          <a:xfrm flipH="false" flipV="false" rot="0">
            <a:off x="7235882" y="1754108"/>
            <a:ext cx="658167" cy="595940"/>
          </a:xfrm>
          <a:custGeom>
            <a:avLst/>
            <a:gdLst/>
            <a:ahLst/>
            <a:cxnLst/>
            <a:rect r="r" b="b" t="t" l="l"/>
            <a:pathLst>
              <a:path h="595940" w="658167">
                <a:moveTo>
                  <a:pt x="0" y="0"/>
                </a:moveTo>
                <a:lnTo>
                  <a:pt x="658167" y="0"/>
                </a:lnTo>
                <a:lnTo>
                  <a:pt x="658167" y="595940"/>
                </a:lnTo>
                <a:lnTo>
                  <a:pt x="0" y="5959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980011" y="9512383"/>
            <a:ext cx="19149891" cy="6989710"/>
          </a:xfrm>
          <a:custGeom>
            <a:avLst/>
            <a:gdLst/>
            <a:ahLst/>
            <a:cxnLst/>
            <a:rect r="r" b="b" t="t" l="l"/>
            <a:pathLst>
              <a:path h="6989710" w="19149891">
                <a:moveTo>
                  <a:pt x="0" y="0"/>
                </a:moveTo>
                <a:lnTo>
                  <a:pt x="19149891" y="0"/>
                </a:lnTo>
                <a:lnTo>
                  <a:pt x="19149891" y="6989710"/>
                </a:lnTo>
                <a:lnTo>
                  <a:pt x="0" y="6989710"/>
                </a:lnTo>
                <a:lnTo>
                  <a:pt x="0" y="0"/>
                </a:lnTo>
                <a:close/>
              </a:path>
            </a:pathLst>
          </a:custGeom>
          <a:blipFill>
            <a:blip r:embed="rId2">
              <a:alphaModFix amt="80000"/>
            </a:blip>
            <a:stretch>
              <a:fillRect l="0" t="0" r="0" b="0"/>
            </a:stretch>
          </a:blipFill>
        </p:spPr>
      </p:sp>
      <p:grpSp>
        <p:nvGrpSpPr>
          <p:cNvPr name="Group 8" id="8"/>
          <p:cNvGrpSpPr/>
          <p:nvPr/>
        </p:nvGrpSpPr>
        <p:grpSpPr>
          <a:xfrm rot="0">
            <a:off x="1568691" y="8499320"/>
            <a:ext cx="4385755" cy="920009"/>
            <a:chOff x="0" y="0"/>
            <a:chExt cx="1155096" cy="242307"/>
          </a:xfrm>
        </p:grpSpPr>
        <p:sp>
          <p:nvSpPr>
            <p:cNvPr name="Freeform 9" id="9"/>
            <p:cNvSpPr/>
            <p:nvPr/>
          </p:nvSpPr>
          <p:spPr>
            <a:xfrm flipH="false" flipV="false" rot="0">
              <a:off x="0" y="0"/>
              <a:ext cx="1155096" cy="242307"/>
            </a:xfrm>
            <a:custGeom>
              <a:avLst/>
              <a:gdLst/>
              <a:ahLst/>
              <a:cxnLst/>
              <a:rect r="r" b="b" t="t" l="l"/>
              <a:pathLst>
                <a:path h="242307" w="1155096">
                  <a:moveTo>
                    <a:pt x="577548" y="0"/>
                  </a:moveTo>
                  <a:cubicBezTo>
                    <a:pt x="258577" y="0"/>
                    <a:pt x="0" y="54242"/>
                    <a:pt x="0" y="121153"/>
                  </a:cubicBezTo>
                  <a:cubicBezTo>
                    <a:pt x="0" y="188065"/>
                    <a:pt x="258577" y="242307"/>
                    <a:pt x="577548" y="242307"/>
                  </a:cubicBezTo>
                  <a:cubicBezTo>
                    <a:pt x="896519" y="242307"/>
                    <a:pt x="1155096" y="188065"/>
                    <a:pt x="1155096" y="121153"/>
                  </a:cubicBezTo>
                  <a:cubicBezTo>
                    <a:pt x="1155096" y="54242"/>
                    <a:pt x="896519" y="0"/>
                    <a:pt x="577548" y="0"/>
                  </a:cubicBezTo>
                  <a:close/>
                </a:path>
              </a:pathLst>
            </a:custGeom>
            <a:solidFill>
              <a:srgbClr val="36E9FD">
                <a:alpha val="26667"/>
              </a:srgbClr>
            </a:solidFill>
          </p:spPr>
        </p:sp>
        <p:sp>
          <p:nvSpPr>
            <p:cNvPr name="TextBox 10" id="10"/>
            <p:cNvSpPr txBox="true"/>
            <p:nvPr/>
          </p:nvSpPr>
          <p:spPr>
            <a:xfrm>
              <a:off x="108290" y="-15384"/>
              <a:ext cx="938515" cy="234974"/>
            </a:xfrm>
            <a:prstGeom prst="rect">
              <a:avLst/>
            </a:prstGeom>
          </p:spPr>
          <p:txBody>
            <a:bodyPr anchor="ctr" rtlCol="false" tIns="50800" lIns="50800" bIns="50800" rIns="50800"/>
            <a:lstStyle/>
            <a:p>
              <a:pPr algn="ctr">
                <a:lnSpc>
                  <a:spcPts val="2083"/>
                </a:lnSpc>
              </a:pPr>
            </a:p>
          </p:txBody>
        </p:sp>
      </p:grpSp>
      <p:sp>
        <p:nvSpPr>
          <p:cNvPr name="Freeform 11" id="11"/>
          <p:cNvSpPr/>
          <p:nvPr/>
        </p:nvSpPr>
        <p:spPr>
          <a:xfrm flipH="false" flipV="false" rot="0">
            <a:off x="1827206" y="1637214"/>
            <a:ext cx="3962436" cy="7493968"/>
          </a:xfrm>
          <a:custGeom>
            <a:avLst/>
            <a:gdLst/>
            <a:ahLst/>
            <a:cxnLst/>
            <a:rect r="r" b="b" t="t" l="l"/>
            <a:pathLst>
              <a:path h="7493968" w="3962436">
                <a:moveTo>
                  <a:pt x="0" y="0"/>
                </a:moveTo>
                <a:lnTo>
                  <a:pt x="3962436" y="0"/>
                </a:lnTo>
                <a:lnTo>
                  <a:pt x="3962436" y="7493968"/>
                </a:lnTo>
                <a:lnTo>
                  <a:pt x="0" y="7493968"/>
                </a:lnTo>
                <a:lnTo>
                  <a:pt x="0" y="0"/>
                </a:lnTo>
                <a:close/>
              </a:path>
            </a:pathLst>
          </a:custGeom>
          <a:blipFill>
            <a:blip r:embed="rId5"/>
            <a:stretch>
              <a:fillRect l="0" t="0" r="0" b="0"/>
            </a:stretch>
          </a:blipFill>
        </p:spPr>
      </p:sp>
      <p:sp>
        <p:nvSpPr>
          <p:cNvPr name="Freeform 12" id="12"/>
          <p:cNvSpPr/>
          <p:nvPr/>
        </p:nvSpPr>
        <p:spPr>
          <a:xfrm flipH="false" flipV="false" rot="0">
            <a:off x="928325" y="1028700"/>
            <a:ext cx="2691369" cy="2691369"/>
          </a:xfrm>
          <a:custGeom>
            <a:avLst/>
            <a:gdLst/>
            <a:ahLst/>
            <a:cxnLst/>
            <a:rect r="r" b="b" t="t" l="l"/>
            <a:pathLst>
              <a:path h="2691369" w="2691369">
                <a:moveTo>
                  <a:pt x="0" y="0"/>
                </a:moveTo>
                <a:lnTo>
                  <a:pt x="2691368" y="0"/>
                </a:lnTo>
                <a:lnTo>
                  <a:pt x="2691368" y="2691369"/>
                </a:lnTo>
                <a:lnTo>
                  <a:pt x="0" y="26913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3" id="13"/>
          <p:cNvSpPr txBox="true"/>
          <p:nvPr/>
        </p:nvSpPr>
        <p:spPr>
          <a:xfrm rot="0">
            <a:off x="7235882" y="3132945"/>
            <a:ext cx="9696470" cy="971550"/>
          </a:xfrm>
          <a:prstGeom prst="rect">
            <a:avLst/>
          </a:prstGeom>
        </p:spPr>
        <p:txBody>
          <a:bodyPr anchor="t" rtlCol="false" tIns="0" lIns="0" bIns="0" rIns="0">
            <a:spAutoFit/>
          </a:bodyPr>
          <a:lstStyle/>
          <a:p>
            <a:pPr algn="l">
              <a:lnSpc>
                <a:spcPts val="7125"/>
              </a:lnSpc>
            </a:pPr>
            <a:r>
              <a:rPr lang="en-US" sz="7500" b="true">
                <a:solidFill>
                  <a:srgbClr val="36E9FD"/>
                </a:solidFill>
                <a:latin typeface="Montserrat Semi-Bold"/>
                <a:ea typeface="Montserrat Semi-Bold"/>
                <a:cs typeface="Montserrat Semi-Bold"/>
                <a:sym typeface="Montserrat Semi-Bold"/>
              </a:rPr>
              <a:t>Advantages of RNN</a:t>
            </a:r>
          </a:p>
        </p:txBody>
      </p:sp>
      <p:sp>
        <p:nvSpPr>
          <p:cNvPr name="TextBox 14" id="14"/>
          <p:cNvSpPr txBox="true"/>
          <p:nvPr/>
        </p:nvSpPr>
        <p:spPr>
          <a:xfrm rot="0">
            <a:off x="7018226" y="4922298"/>
            <a:ext cx="9914126" cy="3734181"/>
          </a:xfrm>
          <a:prstGeom prst="rect">
            <a:avLst/>
          </a:prstGeom>
        </p:spPr>
        <p:txBody>
          <a:bodyPr anchor="t" rtlCol="false" tIns="0" lIns="0" bIns="0" rIns="0">
            <a:spAutoFit/>
          </a:bodyPr>
          <a:lstStyle/>
          <a:p>
            <a:pPr algn="just" marL="712470" indent="-356235" lvl="1">
              <a:lnSpc>
                <a:spcPts val="4257"/>
              </a:lnSpc>
              <a:buFont typeface="Arial"/>
              <a:buChar char="•"/>
            </a:pPr>
            <a:r>
              <a:rPr lang="en-US" b="true" sz="3300" i="true">
                <a:solidFill>
                  <a:srgbClr val="FFFFFF"/>
                </a:solidFill>
                <a:latin typeface="Raleway Bold Italics"/>
                <a:ea typeface="Raleway Bold Italics"/>
                <a:cs typeface="Raleway Bold Italics"/>
                <a:sym typeface="Raleway Bold Italics"/>
              </a:rPr>
              <a:t>Captures Temporal Dependencies</a:t>
            </a:r>
            <a:r>
              <a:rPr lang="en-US" sz="3300" i="true">
                <a:solidFill>
                  <a:srgbClr val="FFFFFF"/>
                </a:solidFill>
                <a:latin typeface="Raleway Italics"/>
                <a:ea typeface="Raleway Italics"/>
                <a:cs typeface="Raleway Italics"/>
                <a:sym typeface="Raleway Italics"/>
              </a:rPr>
              <a:t> : Ideal for tasks with time-based relationships.</a:t>
            </a:r>
          </a:p>
          <a:p>
            <a:pPr algn="l" marL="712470" indent="-356235" lvl="1">
              <a:lnSpc>
                <a:spcPts val="4257"/>
              </a:lnSpc>
              <a:buFont typeface="Arial"/>
              <a:buChar char="•"/>
            </a:pPr>
            <a:r>
              <a:rPr lang="en-US" b="true" sz="3300" i="true">
                <a:solidFill>
                  <a:srgbClr val="FFFFFF"/>
                </a:solidFill>
                <a:latin typeface="Raleway Bold Italics"/>
                <a:ea typeface="Raleway Bold Italics"/>
                <a:cs typeface="Raleway Bold Italics"/>
                <a:sym typeface="Raleway Bold Italics"/>
              </a:rPr>
              <a:t>Handles Variable Input Lengths </a:t>
            </a:r>
            <a:r>
              <a:rPr lang="en-US" sz="3300" i="true">
                <a:solidFill>
                  <a:srgbClr val="FFFFFF"/>
                </a:solidFill>
                <a:latin typeface="Raleway Italics"/>
                <a:ea typeface="Raleway Italics"/>
                <a:cs typeface="Raleway Italics"/>
                <a:sym typeface="Raleway Italics"/>
              </a:rPr>
              <a:t>: Suitable for text, audio, and time series data.</a:t>
            </a:r>
          </a:p>
          <a:p>
            <a:pPr algn="l" marL="712470" indent="-356235" lvl="1">
              <a:lnSpc>
                <a:spcPts val="4257"/>
              </a:lnSpc>
              <a:buFont typeface="Arial"/>
              <a:buChar char="•"/>
            </a:pPr>
            <a:r>
              <a:rPr lang="en-US" b="true" sz="3300" i="true">
                <a:solidFill>
                  <a:srgbClr val="FFFFFF"/>
                </a:solidFill>
                <a:latin typeface="Raleway Bold Italics"/>
                <a:ea typeface="Raleway Bold Italics"/>
                <a:cs typeface="Raleway Bold Italics"/>
                <a:sym typeface="Raleway Bold Italics"/>
              </a:rPr>
              <a:t>Memory of Past Inputs </a:t>
            </a:r>
            <a:r>
              <a:rPr lang="en-US" sz="3300" i="true">
                <a:solidFill>
                  <a:srgbClr val="FFFFFF"/>
                </a:solidFill>
                <a:latin typeface="Raleway Italics"/>
                <a:ea typeface="Raleway Italics"/>
                <a:cs typeface="Raleway Italics"/>
                <a:sym typeface="Raleway Italics"/>
              </a:rPr>
              <a:t>: Useful for language models, speech recognition.</a:t>
            </a:r>
          </a:p>
          <a:p>
            <a:pPr algn="l">
              <a:lnSpc>
                <a:spcPts val="4257"/>
              </a:lnSpc>
            </a:pPr>
          </a:p>
        </p:txBody>
      </p:sp>
      <p:sp>
        <p:nvSpPr>
          <p:cNvPr name="TextBox 15" id="15"/>
          <p:cNvSpPr txBox="true"/>
          <p:nvPr/>
        </p:nvSpPr>
        <p:spPr>
          <a:xfrm rot="0">
            <a:off x="16104928" y="1360275"/>
            <a:ext cx="827424" cy="515778"/>
          </a:xfrm>
          <a:prstGeom prst="rect">
            <a:avLst/>
          </a:prstGeom>
        </p:spPr>
        <p:txBody>
          <a:bodyPr anchor="t" rtlCol="false" tIns="0" lIns="0" bIns="0" rIns="0">
            <a:spAutoFit/>
          </a:bodyPr>
          <a:lstStyle/>
          <a:p>
            <a:pPr algn="l">
              <a:lnSpc>
                <a:spcPts val="4057"/>
              </a:lnSpc>
            </a:pPr>
            <a:r>
              <a:rPr lang="en-US" sz="3145">
                <a:solidFill>
                  <a:srgbClr val="FFFFFF"/>
                </a:solidFill>
                <a:latin typeface="Mokoto"/>
                <a:ea typeface="Mokoto"/>
                <a:cs typeface="Mokoto"/>
                <a:sym typeface="Mokoto"/>
              </a:rPr>
              <a:t>05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32A64">
                <a:alpha val="100000"/>
              </a:srgbClr>
            </a:gs>
            <a:gs pos="100000">
              <a:srgbClr val="414C94">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1314761">
            <a:off x="5680419" y="6404287"/>
            <a:ext cx="19149891" cy="6989710"/>
          </a:xfrm>
          <a:custGeom>
            <a:avLst/>
            <a:gdLst/>
            <a:ahLst/>
            <a:cxnLst/>
            <a:rect r="r" b="b" t="t" l="l"/>
            <a:pathLst>
              <a:path h="6989710" w="19149891">
                <a:moveTo>
                  <a:pt x="0" y="0"/>
                </a:moveTo>
                <a:lnTo>
                  <a:pt x="19149891" y="0"/>
                </a:lnTo>
                <a:lnTo>
                  <a:pt x="19149891" y="6989711"/>
                </a:lnTo>
                <a:lnTo>
                  <a:pt x="0" y="6989711"/>
                </a:lnTo>
                <a:lnTo>
                  <a:pt x="0" y="0"/>
                </a:lnTo>
                <a:close/>
              </a:path>
            </a:pathLst>
          </a:custGeom>
          <a:blipFill>
            <a:blip r:embed="rId2">
              <a:alphaModFix amt="80000"/>
            </a:blip>
            <a:stretch>
              <a:fillRect l="0" t="0" r="0" b="0"/>
            </a:stretch>
          </a:blipFill>
        </p:spPr>
      </p:sp>
      <p:sp>
        <p:nvSpPr>
          <p:cNvPr name="Freeform 3" id="3"/>
          <p:cNvSpPr/>
          <p:nvPr/>
        </p:nvSpPr>
        <p:spPr>
          <a:xfrm flipH="false" flipV="true" rot="1572293">
            <a:off x="3960635" y="-5525403"/>
            <a:ext cx="19149891" cy="6989710"/>
          </a:xfrm>
          <a:custGeom>
            <a:avLst/>
            <a:gdLst/>
            <a:ahLst/>
            <a:cxnLst/>
            <a:rect r="r" b="b" t="t" l="l"/>
            <a:pathLst>
              <a:path h="6989710" w="19149891">
                <a:moveTo>
                  <a:pt x="0" y="6989711"/>
                </a:moveTo>
                <a:lnTo>
                  <a:pt x="19149891" y="6989711"/>
                </a:lnTo>
                <a:lnTo>
                  <a:pt x="19149891" y="0"/>
                </a:lnTo>
                <a:lnTo>
                  <a:pt x="0" y="0"/>
                </a:lnTo>
                <a:lnTo>
                  <a:pt x="0" y="6989711"/>
                </a:lnTo>
                <a:close/>
              </a:path>
            </a:pathLst>
          </a:custGeom>
          <a:blipFill>
            <a:blip r:embed="rId2">
              <a:alphaModFix amt="80000"/>
            </a:blip>
            <a:stretch>
              <a:fillRect l="0" t="0" r="0" b="0"/>
            </a:stretch>
          </a:blipFill>
        </p:spPr>
      </p:sp>
      <p:sp>
        <p:nvSpPr>
          <p:cNvPr name="Freeform 4" id="4"/>
          <p:cNvSpPr/>
          <p:nvPr/>
        </p:nvSpPr>
        <p:spPr>
          <a:xfrm flipH="false" flipV="false" rot="0">
            <a:off x="5224512" y="1754108"/>
            <a:ext cx="658167" cy="595940"/>
          </a:xfrm>
          <a:custGeom>
            <a:avLst/>
            <a:gdLst/>
            <a:ahLst/>
            <a:cxnLst/>
            <a:rect r="r" b="b" t="t" l="l"/>
            <a:pathLst>
              <a:path h="595940" w="658167">
                <a:moveTo>
                  <a:pt x="0" y="0"/>
                </a:moveTo>
                <a:lnTo>
                  <a:pt x="658166" y="0"/>
                </a:lnTo>
                <a:lnTo>
                  <a:pt x="658166" y="595940"/>
                </a:lnTo>
                <a:lnTo>
                  <a:pt x="0" y="5959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81151" y="1870839"/>
            <a:ext cx="6809994" cy="8229600"/>
          </a:xfrm>
          <a:custGeom>
            <a:avLst/>
            <a:gdLst/>
            <a:ahLst/>
            <a:cxnLst/>
            <a:rect r="r" b="b" t="t" l="l"/>
            <a:pathLst>
              <a:path h="8229600" w="6809994">
                <a:moveTo>
                  <a:pt x="0" y="0"/>
                </a:moveTo>
                <a:lnTo>
                  <a:pt x="6809994" y="0"/>
                </a:lnTo>
                <a:lnTo>
                  <a:pt x="6809994" y="8229600"/>
                </a:lnTo>
                <a:lnTo>
                  <a:pt x="0" y="8229600"/>
                </a:lnTo>
                <a:lnTo>
                  <a:pt x="0" y="0"/>
                </a:lnTo>
                <a:close/>
              </a:path>
            </a:pathLst>
          </a:custGeom>
          <a:blipFill>
            <a:blip r:embed="rId5"/>
            <a:stretch>
              <a:fillRect l="0" t="0" r="0" b="0"/>
            </a:stretch>
          </a:blipFill>
        </p:spPr>
      </p:sp>
      <p:sp>
        <p:nvSpPr>
          <p:cNvPr name="TextBox 6" id="6"/>
          <p:cNvSpPr txBox="true"/>
          <p:nvPr/>
        </p:nvSpPr>
        <p:spPr>
          <a:xfrm rot="0">
            <a:off x="5224512" y="3338787"/>
            <a:ext cx="11757571" cy="1015998"/>
          </a:xfrm>
          <a:prstGeom prst="rect">
            <a:avLst/>
          </a:prstGeom>
        </p:spPr>
        <p:txBody>
          <a:bodyPr anchor="t" rtlCol="false" tIns="0" lIns="0" bIns="0" rIns="0">
            <a:spAutoFit/>
          </a:bodyPr>
          <a:lstStyle/>
          <a:p>
            <a:pPr algn="l">
              <a:lnSpc>
                <a:spcPts val="7599"/>
              </a:lnSpc>
            </a:pPr>
            <a:r>
              <a:rPr lang="en-US" sz="7999" b="true">
                <a:solidFill>
                  <a:srgbClr val="36E9FD"/>
                </a:solidFill>
                <a:latin typeface="Montserrat Semi-Bold"/>
                <a:ea typeface="Montserrat Semi-Bold"/>
                <a:cs typeface="Montserrat Semi-Bold"/>
                <a:sym typeface="Montserrat Semi-Bold"/>
              </a:rPr>
              <a:t>Disadvantages of RNN</a:t>
            </a:r>
          </a:p>
        </p:txBody>
      </p:sp>
      <p:sp>
        <p:nvSpPr>
          <p:cNvPr name="TextBox 7" id="7"/>
          <p:cNvSpPr txBox="true"/>
          <p:nvPr/>
        </p:nvSpPr>
        <p:spPr>
          <a:xfrm rot="0">
            <a:off x="5224512" y="5105400"/>
            <a:ext cx="11457602" cy="3668649"/>
          </a:xfrm>
          <a:prstGeom prst="rect">
            <a:avLst/>
          </a:prstGeom>
        </p:spPr>
        <p:txBody>
          <a:bodyPr anchor="t" rtlCol="false" tIns="0" lIns="0" bIns="0" rIns="0">
            <a:spAutoFit/>
          </a:bodyPr>
          <a:lstStyle/>
          <a:p>
            <a:pPr algn="l" marL="690881" indent="-345440" lvl="1">
              <a:lnSpc>
                <a:spcPts val="4128"/>
              </a:lnSpc>
              <a:buFont typeface="Arial"/>
              <a:buChar char="•"/>
            </a:pPr>
            <a:r>
              <a:rPr lang="en-US" b="true" sz="3200" i="true">
                <a:solidFill>
                  <a:srgbClr val="FFFFFF"/>
                </a:solidFill>
                <a:latin typeface="Raleway Bold Italics"/>
                <a:ea typeface="Raleway Bold Italics"/>
                <a:cs typeface="Raleway Bold Italics"/>
                <a:sym typeface="Raleway Bold Italics"/>
              </a:rPr>
              <a:t>Vanishing/Exploding Gradient Problem</a:t>
            </a:r>
            <a:r>
              <a:rPr lang="en-US" sz="3200" i="true">
                <a:solidFill>
                  <a:srgbClr val="FFFFFF"/>
                </a:solidFill>
                <a:latin typeface="Raleway Italics"/>
                <a:ea typeface="Raleway Italics"/>
                <a:cs typeface="Raleway Italics"/>
                <a:sym typeface="Raleway Italics"/>
              </a:rPr>
              <a:t> : Struggles with long sequences.</a:t>
            </a:r>
          </a:p>
          <a:p>
            <a:pPr algn="l" marL="690881" indent="-345440" lvl="1">
              <a:lnSpc>
                <a:spcPts val="4128"/>
              </a:lnSpc>
              <a:buFont typeface="Arial"/>
              <a:buChar char="•"/>
            </a:pPr>
            <a:r>
              <a:rPr lang="en-US" b="true" sz="3200" i="true">
                <a:solidFill>
                  <a:srgbClr val="FFFFFF"/>
                </a:solidFill>
                <a:latin typeface="Raleway Bold Italics"/>
                <a:ea typeface="Raleway Bold Italics"/>
                <a:cs typeface="Raleway Bold Italics"/>
                <a:sym typeface="Raleway Bold Italics"/>
              </a:rPr>
              <a:t>Slow Training</a:t>
            </a:r>
            <a:r>
              <a:rPr lang="en-US" sz="3200" i="true">
                <a:solidFill>
                  <a:srgbClr val="FFFFFF"/>
                </a:solidFill>
                <a:latin typeface="Raleway Italics"/>
                <a:ea typeface="Raleway Italics"/>
                <a:cs typeface="Raleway Italics"/>
                <a:sym typeface="Raleway Italics"/>
              </a:rPr>
              <a:t> : Computationally expensive due to backpropagation through time.</a:t>
            </a:r>
          </a:p>
          <a:p>
            <a:pPr algn="l" marL="690881" indent="-345440" lvl="1">
              <a:lnSpc>
                <a:spcPts val="4128"/>
              </a:lnSpc>
              <a:buFont typeface="Arial"/>
              <a:buChar char="•"/>
            </a:pPr>
            <a:r>
              <a:rPr lang="en-US" b="true" sz="3200" i="true">
                <a:solidFill>
                  <a:srgbClr val="FFFFFF"/>
                </a:solidFill>
                <a:latin typeface="Raleway Bold Italics"/>
                <a:ea typeface="Raleway Bold Italics"/>
                <a:cs typeface="Raleway Bold Italics"/>
                <a:sym typeface="Raleway Bold Italics"/>
              </a:rPr>
              <a:t>Short-term Memory</a:t>
            </a:r>
            <a:r>
              <a:rPr lang="en-US" sz="3200" i="true">
                <a:solidFill>
                  <a:srgbClr val="FFFFFF"/>
                </a:solidFill>
                <a:latin typeface="Raleway Italics"/>
                <a:ea typeface="Raleway Italics"/>
                <a:cs typeface="Raleway Italics"/>
                <a:sym typeface="Raleway Italics"/>
              </a:rPr>
              <a:t> : Difficulty in learning long-term dependencies.</a:t>
            </a:r>
          </a:p>
          <a:p>
            <a:pPr algn="l">
              <a:lnSpc>
                <a:spcPts val="4128"/>
              </a:lnSpc>
            </a:pPr>
          </a:p>
        </p:txBody>
      </p:sp>
      <p:sp>
        <p:nvSpPr>
          <p:cNvPr name="TextBox 8" id="8"/>
          <p:cNvSpPr txBox="true"/>
          <p:nvPr/>
        </p:nvSpPr>
        <p:spPr>
          <a:xfrm rot="0">
            <a:off x="16104928" y="1599114"/>
            <a:ext cx="1154372" cy="515778"/>
          </a:xfrm>
          <a:prstGeom prst="rect">
            <a:avLst/>
          </a:prstGeom>
        </p:spPr>
        <p:txBody>
          <a:bodyPr anchor="t" rtlCol="false" tIns="0" lIns="0" bIns="0" rIns="0">
            <a:spAutoFit/>
          </a:bodyPr>
          <a:lstStyle/>
          <a:p>
            <a:pPr algn="l">
              <a:lnSpc>
                <a:spcPts val="4057"/>
              </a:lnSpc>
            </a:pPr>
            <a:r>
              <a:rPr lang="en-US" sz="3145">
                <a:solidFill>
                  <a:srgbClr val="FFFFFF"/>
                </a:solidFill>
                <a:latin typeface="Mokoto"/>
                <a:ea typeface="Mokoto"/>
                <a:cs typeface="Mokoto"/>
                <a:sym typeface="Mokoto"/>
              </a:rPr>
              <a:t>06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32A64">
                <a:alpha val="100000"/>
              </a:srgbClr>
            </a:gs>
            <a:gs pos="100000">
              <a:srgbClr val="414C94">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0942937" y="2695721"/>
            <a:ext cx="8087033" cy="6216906"/>
          </a:xfrm>
          <a:custGeom>
            <a:avLst/>
            <a:gdLst/>
            <a:ahLst/>
            <a:cxnLst/>
            <a:rect r="r" b="b" t="t" l="l"/>
            <a:pathLst>
              <a:path h="6216906" w="8087033">
                <a:moveTo>
                  <a:pt x="0" y="0"/>
                </a:moveTo>
                <a:lnTo>
                  <a:pt x="8087033" y="0"/>
                </a:lnTo>
                <a:lnTo>
                  <a:pt x="8087033" y="6216906"/>
                </a:lnTo>
                <a:lnTo>
                  <a:pt x="0" y="6216906"/>
                </a:lnTo>
                <a:lnTo>
                  <a:pt x="0" y="0"/>
                </a:lnTo>
                <a:close/>
              </a:path>
            </a:pathLst>
          </a:custGeom>
          <a:blipFill>
            <a:blip r:embed="rId2">
              <a:alphaModFix amt="34000"/>
            </a:blip>
            <a:stretch>
              <a:fillRect l="0" t="0" r="0" b="0"/>
            </a:stretch>
          </a:blipFill>
        </p:spPr>
      </p:sp>
      <p:sp>
        <p:nvSpPr>
          <p:cNvPr name="Freeform 3" id="3"/>
          <p:cNvSpPr/>
          <p:nvPr/>
        </p:nvSpPr>
        <p:spPr>
          <a:xfrm flipH="false" flipV="false" rot="0">
            <a:off x="-430946" y="8519516"/>
            <a:ext cx="19149891" cy="6989710"/>
          </a:xfrm>
          <a:custGeom>
            <a:avLst/>
            <a:gdLst/>
            <a:ahLst/>
            <a:cxnLst/>
            <a:rect r="r" b="b" t="t" l="l"/>
            <a:pathLst>
              <a:path h="6989710" w="19149891">
                <a:moveTo>
                  <a:pt x="0" y="0"/>
                </a:moveTo>
                <a:lnTo>
                  <a:pt x="19149892" y="0"/>
                </a:lnTo>
                <a:lnTo>
                  <a:pt x="19149892" y="6989710"/>
                </a:lnTo>
                <a:lnTo>
                  <a:pt x="0" y="6989710"/>
                </a:lnTo>
                <a:lnTo>
                  <a:pt x="0" y="0"/>
                </a:lnTo>
                <a:close/>
              </a:path>
            </a:pathLst>
          </a:custGeom>
          <a:blipFill>
            <a:blip r:embed="rId3">
              <a:alphaModFix amt="80000"/>
            </a:blip>
            <a:stretch>
              <a:fillRect l="0" t="0" r="0" b="0"/>
            </a:stretch>
          </a:blipFill>
        </p:spPr>
      </p:sp>
      <p:sp>
        <p:nvSpPr>
          <p:cNvPr name="Freeform 4" id="4"/>
          <p:cNvSpPr/>
          <p:nvPr/>
        </p:nvSpPr>
        <p:spPr>
          <a:xfrm flipH="false" flipV="false" rot="0">
            <a:off x="2346705" y="1754108"/>
            <a:ext cx="658167" cy="595940"/>
          </a:xfrm>
          <a:custGeom>
            <a:avLst/>
            <a:gdLst/>
            <a:ahLst/>
            <a:cxnLst/>
            <a:rect r="r" b="b" t="t" l="l"/>
            <a:pathLst>
              <a:path h="595940" w="658167">
                <a:moveTo>
                  <a:pt x="0" y="0"/>
                </a:moveTo>
                <a:lnTo>
                  <a:pt x="658166" y="0"/>
                </a:lnTo>
                <a:lnTo>
                  <a:pt x="658166" y="595940"/>
                </a:lnTo>
                <a:lnTo>
                  <a:pt x="0" y="5959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3312952" y="-960552"/>
            <a:ext cx="7315200" cy="2208508"/>
          </a:xfrm>
          <a:custGeom>
            <a:avLst/>
            <a:gdLst/>
            <a:ahLst/>
            <a:cxnLst/>
            <a:rect r="r" b="b" t="t" l="l"/>
            <a:pathLst>
              <a:path h="2208508" w="7315200">
                <a:moveTo>
                  <a:pt x="7315200" y="0"/>
                </a:moveTo>
                <a:lnTo>
                  <a:pt x="0" y="0"/>
                </a:lnTo>
                <a:lnTo>
                  <a:pt x="0" y="2208509"/>
                </a:lnTo>
                <a:lnTo>
                  <a:pt x="7315200" y="2208509"/>
                </a:lnTo>
                <a:lnTo>
                  <a:pt x="7315200" y="0"/>
                </a:lnTo>
                <a:close/>
              </a:path>
            </a:pathLst>
          </a:custGeom>
          <a:blipFill>
            <a:blip r:embed="rId6">
              <a:alphaModFix amt="31999"/>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true" flipV="false" rot="0">
            <a:off x="15519703" y="7919625"/>
            <a:ext cx="7315200" cy="2208508"/>
          </a:xfrm>
          <a:custGeom>
            <a:avLst/>
            <a:gdLst/>
            <a:ahLst/>
            <a:cxnLst/>
            <a:rect r="r" b="b" t="t" l="l"/>
            <a:pathLst>
              <a:path h="2208508" w="7315200">
                <a:moveTo>
                  <a:pt x="7315200" y="0"/>
                </a:moveTo>
                <a:lnTo>
                  <a:pt x="0" y="0"/>
                </a:lnTo>
                <a:lnTo>
                  <a:pt x="0" y="2208508"/>
                </a:lnTo>
                <a:lnTo>
                  <a:pt x="7315200" y="2208508"/>
                </a:lnTo>
                <a:lnTo>
                  <a:pt x="7315200" y="0"/>
                </a:lnTo>
                <a:close/>
              </a:path>
            </a:pathLst>
          </a:custGeom>
          <a:blipFill>
            <a:blip r:embed="rId6">
              <a:alphaModFix amt="31999"/>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2176512" y="2857646"/>
            <a:ext cx="11136441" cy="1849755"/>
          </a:xfrm>
          <a:prstGeom prst="rect">
            <a:avLst/>
          </a:prstGeom>
        </p:spPr>
        <p:txBody>
          <a:bodyPr anchor="t" rtlCol="false" tIns="0" lIns="0" bIns="0" rIns="0">
            <a:spAutoFit/>
          </a:bodyPr>
          <a:lstStyle/>
          <a:p>
            <a:pPr algn="l">
              <a:lnSpc>
                <a:spcPts val="6649"/>
              </a:lnSpc>
            </a:pPr>
            <a:r>
              <a:rPr lang="en-US" sz="6999" b="true">
                <a:solidFill>
                  <a:srgbClr val="36E9FD"/>
                </a:solidFill>
                <a:latin typeface="Montserrat Semi-Bold"/>
                <a:ea typeface="Montserrat Semi-Bold"/>
                <a:cs typeface="Montserrat Semi-Bold"/>
                <a:sym typeface="Montserrat Semi-Bold"/>
              </a:rPr>
              <a:t>Real-Life Applications </a:t>
            </a:r>
          </a:p>
          <a:p>
            <a:pPr algn="l">
              <a:lnSpc>
                <a:spcPts val="8469"/>
              </a:lnSpc>
            </a:pPr>
            <a:r>
              <a:rPr lang="en-US" sz="6999" b="true">
                <a:solidFill>
                  <a:srgbClr val="36E9FD"/>
                </a:solidFill>
                <a:latin typeface="Montserrat Semi-Bold"/>
                <a:ea typeface="Montserrat Semi-Bold"/>
                <a:cs typeface="Montserrat Semi-Bold"/>
                <a:sym typeface="Montserrat Semi-Bold"/>
              </a:rPr>
              <a:t>of RNN</a:t>
            </a:r>
          </a:p>
        </p:txBody>
      </p:sp>
      <p:sp>
        <p:nvSpPr>
          <p:cNvPr name="TextBox 8" id="8"/>
          <p:cNvSpPr txBox="true"/>
          <p:nvPr/>
        </p:nvSpPr>
        <p:spPr>
          <a:xfrm rot="0">
            <a:off x="1841720" y="5114925"/>
            <a:ext cx="10021164" cy="4366260"/>
          </a:xfrm>
          <a:prstGeom prst="rect">
            <a:avLst/>
          </a:prstGeom>
        </p:spPr>
        <p:txBody>
          <a:bodyPr anchor="t" rtlCol="false" tIns="0" lIns="0" bIns="0" rIns="0">
            <a:spAutoFit/>
          </a:bodyPr>
          <a:lstStyle/>
          <a:p>
            <a:pPr algn="l" marL="647700" indent="-323850" lvl="1">
              <a:lnSpc>
                <a:spcPts val="3870"/>
              </a:lnSpc>
              <a:buFont typeface="Arial"/>
              <a:buChar char="•"/>
            </a:pPr>
            <a:r>
              <a:rPr lang="en-US" b="true" sz="3000" i="true">
                <a:solidFill>
                  <a:srgbClr val="FFFFFF"/>
                </a:solidFill>
                <a:latin typeface="Raleway Bold Italics"/>
                <a:ea typeface="Raleway Bold Italics"/>
                <a:cs typeface="Raleway Bold Italics"/>
                <a:sym typeface="Raleway Bold Italics"/>
              </a:rPr>
              <a:t>Speech Recognition </a:t>
            </a:r>
            <a:r>
              <a:rPr lang="en-US" sz="3000" i="true">
                <a:solidFill>
                  <a:srgbClr val="FFFFFF"/>
                </a:solidFill>
                <a:latin typeface="Raleway Italics"/>
                <a:ea typeface="Raleway Italics"/>
                <a:cs typeface="Raleway Italics"/>
                <a:sym typeface="Raleway Italics"/>
              </a:rPr>
              <a:t>: Converting audio into text (e.g., Siri, Google Assistant).</a:t>
            </a:r>
          </a:p>
          <a:p>
            <a:pPr algn="l" marL="647700" indent="-323850" lvl="1">
              <a:lnSpc>
                <a:spcPts val="3870"/>
              </a:lnSpc>
              <a:buFont typeface="Arial"/>
              <a:buChar char="•"/>
            </a:pPr>
            <a:r>
              <a:rPr lang="en-US" b="true" sz="3000" i="true">
                <a:solidFill>
                  <a:srgbClr val="FFFFFF"/>
                </a:solidFill>
                <a:latin typeface="Raleway Bold Italics"/>
                <a:ea typeface="Raleway Bold Italics"/>
                <a:cs typeface="Raleway Bold Italics"/>
                <a:sym typeface="Raleway Bold Italics"/>
              </a:rPr>
              <a:t>Natural Language Processing (NLP)</a:t>
            </a:r>
            <a:r>
              <a:rPr lang="en-US" sz="3000" i="true">
                <a:solidFill>
                  <a:srgbClr val="FFFFFF"/>
                </a:solidFill>
                <a:latin typeface="Raleway Italics"/>
                <a:ea typeface="Raleway Italics"/>
                <a:cs typeface="Raleway Italics"/>
                <a:sym typeface="Raleway Italics"/>
              </a:rPr>
              <a:t> : Machine translation, text generation, sentiment analysis.</a:t>
            </a:r>
          </a:p>
          <a:p>
            <a:pPr algn="l" marL="647700" indent="-323850" lvl="1">
              <a:lnSpc>
                <a:spcPts val="3870"/>
              </a:lnSpc>
              <a:buFont typeface="Arial"/>
              <a:buChar char="•"/>
            </a:pPr>
            <a:r>
              <a:rPr lang="en-US" b="true" sz="3000" i="true">
                <a:solidFill>
                  <a:srgbClr val="FFFFFF"/>
                </a:solidFill>
                <a:latin typeface="Raleway Bold Italics"/>
                <a:ea typeface="Raleway Bold Italics"/>
                <a:cs typeface="Raleway Bold Italics"/>
                <a:sym typeface="Raleway Bold Italics"/>
              </a:rPr>
              <a:t>Stock Market Prediction</a:t>
            </a:r>
            <a:r>
              <a:rPr lang="en-US" sz="3000" i="true">
                <a:solidFill>
                  <a:srgbClr val="FFFFFF"/>
                </a:solidFill>
                <a:latin typeface="Raleway Italics"/>
                <a:ea typeface="Raleway Italics"/>
                <a:cs typeface="Raleway Italics"/>
                <a:sym typeface="Raleway Italics"/>
              </a:rPr>
              <a:t> : Predicting future trends based on historical data.</a:t>
            </a:r>
          </a:p>
          <a:p>
            <a:pPr algn="l" marL="647700" indent="-323850" lvl="1">
              <a:lnSpc>
                <a:spcPts val="3870"/>
              </a:lnSpc>
              <a:buFont typeface="Arial"/>
              <a:buChar char="•"/>
            </a:pPr>
            <a:r>
              <a:rPr lang="en-US" b="true" sz="3000" i="true">
                <a:solidFill>
                  <a:srgbClr val="FFFFFF"/>
                </a:solidFill>
                <a:latin typeface="Raleway Bold Italics"/>
                <a:ea typeface="Raleway Bold Italics"/>
                <a:cs typeface="Raleway Bold Italics"/>
                <a:sym typeface="Raleway Bold Italics"/>
              </a:rPr>
              <a:t>Time Series Forecasting</a:t>
            </a:r>
            <a:r>
              <a:rPr lang="en-US" sz="3000" i="true">
                <a:solidFill>
                  <a:srgbClr val="FFFFFF"/>
                </a:solidFill>
                <a:latin typeface="Raleway Italics"/>
                <a:ea typeface="Raleway Italics"/>
                <a:cs typeface="Raleway Italics"/>
                <a:sym typeface="Raleway Italics"/>
              </a:rPr>
              <a:t> : Weather prediction, financial analysis.</a:t>
            </a:r>
          </a:p>
          <a:p>
            <a:pPr algn="l">
              <a:lnSpc>
                <a:spcPts val="3870"/>
              </a:lnSpc>
            </a:pPr>
          </a:p>
        </p:txBody>
      </p:sp>
      <p:sp>
        <p:nvSpPr>
          <p:cNvPr name="TextBox 9" id="9"/>
          <p:cNvSpPr txBox="true"/>
          <p:nvPr/>
        </p:nvSpPr>
        <p:spPr>
          <a:xfrm rot="0">
            <a:off x="16104928" y="1599114"/>
            <a:ext cx="865624" cy="515778"/>
          </a:xfrm>
          <a:prstGeom prst="rect">
            <a:avLst/>
          </a:prstGeom>
        </p:spPr>
        <p:txBody>
          <a:bodyPr anchor="t" rtlCol="false" tIns="0" lIns="0" bIns="0" rIns="0">
            <a:spAutoFit/>
          </a:bodyPr>
          <a:lstStyle/>
          <a:p>
            <a:pPr algn="l">
              <a:lnSpc>
                <a:spcPts val="4057"/>
              </a:lnSpc>
            </a:pPr>
            <a:r>
              <a:rPr lang="en-US" sz="3145">
                <a:solidFill>
                  <a:srgbClr val="FFFFFF"/>
                </a:solidFill>
                <a:latin typeface="Mokoto"/>
                <a:ea typeface="Mokoto"/>
                <a:cs typeface="Mokoto"/>
                <a:sym typeface="Mokoto"/>
              </a:rPr>
              <a:t>07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361B70">
                <a:alpha val="100000"/>
              </a:srgbClr>
            </a:gs>
            <a:gs pos="100000">
              <a:srgbClr val="00000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7315977" y="1278781"/>
            <a:ext cx="658167" cy="595940"/>
          </a:xfrm>
          <a:custGeom>
            <a:avLst/>
            <a:gdLst/>
            <a:ahLst/>
            <a:cxnLst/>
            <a:rect r="r" b="b" t="t" l="l"/>
            <a:pathLst>
              <a:path h="595940" w="658167">
                <a:moveTo>
                  <a:pt x="0" y="0"/>
                </a:moveTo>
                <a:lnTo>
                  <a:pt x="658166" y="0"/>
                </a:lnTo>
                <a:lnTo>
                  <a:pt x="658166" y="595940"/>
                </a:lnTo>
                <a:lnTo>
                  <a:pt x="0" y="5959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315977" y="2646112"/>
            <a:ext cx="9470244" cy="1100845"/>
          </a:xfrm>
          <a:prstGeom prst="rect">
            <a:avLst/>
          </a:prstGeom>
        </p:spPr>
        <p:txBody>
          <a:bodyPr anchor="t" rtlCol="false" tIns="0" lIns="0" bIns="0" rIns="0">
            <a:spAutoFit/>
          </a:bodyPr>
          <a:lstStyle/>
          <a:p>
            <a:pPr algn="l">
              <a:lnSpc>
                <a:spcPts val="8143"/>
              </a:lnSpc>
            </a:pPr>
            <a:r>
              <a:rPr lang="en-US" sz="8572" b="true">
                <a:solidFill>
                  <a:srgbClr val="36E9FD"/>
                </a:solidFill>
                <a:latin typeface="Montserrat Semi-Bold"/>
                <a:ea typeface="Montserrat Semi-Bold"/>
                <a:cs typeface="Montserrat Semi-Bold"/>
                <a:sym typeface="Montserrat Semi-Bold"/>
              </a:rPr>
              <a:t>Conclusion</a:t>
            </a:r>
          </a:p>
        </p:txBody>
      </p:sp>
      <p:sp>
        <p:nvSpPr>
          <p:cNvPr name="TextBox 4" id="4"/>
          <p:cNvSpPr txBox="true"/>
          <p:nvPr/>
        </p:nvSpPr>
        <p:spPr>
          <a:xfrm rot="0">
            <a:off x="7315977" y="4280357"/>
            <a:ext cx="9767519" cy="4192524"/>
          </a:xfrm>
          <a:prstGeom prst="rect">
            <a:avLst/>
          </a:prstGeom>
        </p:spPr>
        <p:txBody>
          <a:bodyPr anchor="t" rtlCol="false" tIns="0" lIns="0" bIns="0" rIns="0">
            <a:spAutoFit/>
          </a:bodyPr>
          <a:lstStyle/>
          <a:p>
            <a:pPr algn="l" marL="690881" indent="-345440" lvl="1">
              <a:lnSpc>
                <a:spcPts val="4128"/>
              </a:lnSpc>
              <a:buFont typeface="Arial"/>
              <a:buChar char="•"/>
            </a:pPr>
            <a:r>
              <a:rPr lang="en-US" sz="3200" i="true">
                <a:solidFill>
                  <a:srgbClr val="FFFFFF"/>
                </a:solidFill>
                <a:latin typeface="Raleway Italics"/>
                <a:ea typeface="Raleway Italics"/>
                <a:cs typeface="Raleway Italics"/>
                <a:sym typeface="Raleway Italics"/>
              </a:rPr>
              <a:t>RNNs are powerful for sequential data processing.</a:t>
            </a:r>
          </a:p>
          <a:p>
            <a:pPr algn="l" marL="690881" indent="-345440" lvl="1">
              <a:lnSpc>
                <a:spcPts val="4128"/>
              </a:lnSpc>
              <a:buFont typeface="Arial"/>
              <a:buChar char="•"/>
            </a:pPr>
            <a:r>
              <a:rPr lang="en-US" sz="3200" i="true">
                <a:solidFill>
                  <a:srgbClr val="FFFFFF"/>
                </a:solidFill>
                <a:latin typeface="Raleway Italics"/>
                <a:ea typeface="Raleway Italics"/>
                <a:cs typeface="Raleway Italics"/>
                <a:sym typeface="Raleway Italics"/>
              </a:rPr>
              <a:t>Strength in short-term memory but struggles with long-term dependencies.</a:t>
            </a:r>
          </a:p>
          <a:p>
            <a:pPr algn="l" marL="690881" indent="-345440" lvl="1">
              <a:lnSpc>
                <a:spcPts val="4128"/>
              </a:lnSpc>
              <a:buFont typeface="Arial"/>
              <a:buChar char="•"/>
            </a:pPr>
            <a:r>
              <a:rPr lang="en-US" sz="3200" i="true">
                <a:solidFill>
                  <a:srgbClr val="FFFFFF"/>
                </a:solidFill>
                <a:latin typeface="Raleway Italics"/>
                <a:ea typeface="Raleway Italics"/>
                <a:cs typeface="Raleway Italics"/>
                <a:sym typeface="Raleway Italics"/>
              </a:rPr>
              <a:t>Applications in multiple domains like NLP, speech recognition, and forecasting.</a:t>
            </a:r>
          </a:p>
          <a:p>
            <a:pPr algn="l" marL="690881" indent="-345440" lvl="1">
              <a:lnSpc>
                <a:spcPts val="4128"/>
              </a:lnSpc>
              <a:buFont typeface="Arial"/>
              <a:buChar char="•"/>
            </a:pPr>
            <a:r>
              <a:rPr lang="en-US" sz="3200" i="true">
                <a:solidFill>
                  <a:srgbClr val="FFFFFF"/>
                </a:solidFill>
                <a:latin typeface="Raleway Italics"/>
                <a:ea typeface="Raleway Italics"/>
                <a:cs typeface="Raleway Italics"/>
                <a:sym typeface="Raleway Italics"/>
              </a:rPr>
              <a:t>Enhanced by variants like LSTM and GRU to mitigate limitations.</a:t>
            </a:r>
          </a:p>
        </p:txBody>
      </p:sp>
      <p:grpSp>
        <p:nvGrpSpPr>
          <p:cNvPr name="Group 5" id="5"/>
          <p:cNvGrpSpPr>
            <a:grpSpLocks noChangeAspect="true"/>
          </p:cNvGrpSpPr>
          <p:nvPr/>
        </p:nvGrpSpPr>
        <p:grpSpPr>
          <a:xfrm rot="0">
            <a:off x="746719" y="2150946"/>
            <a:ext cx="5985108" cy="5985108"/>
            <a:chOff x="0" y="0"/>
            <a:chExt cx="14840029" cy="14840029"/>
          </a:xfrm>
        </p:grpSpPr>
        <p:sp>
          <p:nvSpPr>
            <p:cNvPr name="Freeform 6" id="6"/>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36E9FD"/>
            </a:solidFill>
          </p:spPr>
        </p:sp>
        <p:sp>
          <p:nvSpPr>
            <p:cNvPr name="Freeform 7" id="7"/>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8" id="8"/>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4"/>
              <a:stretch>
                <a:fillRect l="-24572" t="0" r="-24572" b="0"/>
              </a:stretch>
            </a:blipFill>
          </p:spPr>
        </p:sp>
      </p:grpSp>
      <p:sp>
        <p:nvSpPr>
          <p:cNvPr name="Freeform 9" id="9"/>
          <p:cNvSpPr/>
          <p:nvPr/>
        </p:nvSpPr>
        <p:spPr>
          <a:xfrm flipH="false" flipV="false" rot="0">
            <a:off x="1146878" y="2150946"/>
            <a:ext cx="1382962" cy="1382962"/>
          </a:xfrm>
          <a:custGeom>
            <a:avLst/>
            <a:gdLst/>
            <a:ahLst/>
            <a:cxnLst/>
            <a:rect r="r" b="b" t="t" l="l"/>
            <a:pathLst>
              <a:path h="1382962" w="1382962">
                <a:moveTo>
                  <a:pt x="0" y="0"/>
                </a:moveTo>
                <a:lnTo>
                  <a:pt x="1382962" y="0"/>
                </a:lnTo>
                <a:lnTo>
                  <a:pt x="1382962" y="1382962"/>
                </a:lnTo>
                <a:lnTo>
                  <a:pt x="0" y="13829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16104928" y="1599114"/>
            <a:ext cx="978567" cy="515778"/>
          </a:xfrm>
          <a:prstGeom prst="rect">
            <a:avLst/>
          </a:prstGeom>
        </p:spPr>
        <p:txBody>
          <a:bodyPr anchor="t" rtlCol="false" tIns="0" lIns="0" bIns="0" rIns="0">
            <a:spAutoFit/>
          </a:bodyPr>
          <a:lstStyle/>
          <a:p>
            <a:pPr algn="l">
              <a:lnSpc>
                <a:spcPts val="4057"/>
              </a:lnSpc>
            </a:pPr>
            <a:r>
              <a:rPr lang="en-US" sz="3145">
                <a:solidFill>
                  <a:srgbClr val="FFFFFF"/>
                </a:solidFill>
                <a:latin typeface="Mokoto"/>
                <a:ea typeface="Mokoto"/>
                <a:cs typeface="Mokoto"/>
                <a:sym typeface="Mokoto"/>
              </a:rPr>
              <a:t>08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32A64">
                <a:alpha val="100000"/>
              </a:srgbClr>
            </a:gs>
            <a:gs pos="100000">
              <a:srgbClr val="414C94">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3647679">
            <a:off x="5750070" y="2254213"/>
            <a:ext cx="27455017" cy="10021081"/>
          </a:xfrm>
          <a:custGeom>
            <a:avLst/>
            <a:gdLst/>
            <a:ahLst/>
            <a:cxnLst/>
            <a:rect r="r" b="b" t="t" l="l"/>
            <a:pathLst>
              <a:path h="10021081" w="27455017">
                <a:moveTo>
                  <a:pt x="0" y="0"/>
                </a:moveTo>
                <a:lnTo>
                  <a:pt x="27455017" y="0"/>
                </a:lnTo>
                <a:lnTo>
                  <a:pt x="27455017" y="10021081"/>
                </a:lnTo>
                <a:lnTo>
                  <a:pt x="0" y="10021081"/>
                </a:lnTo>
                <a:lnTo>
                  <a:pt x="0" y="0"/>
                </a:lnTo>
                <a:close/>
              </a:path>
            </a:pathLst>
          </a:custGeom>
          <a:blipFill>
            <a:blip r:embed="rId2">
              <a:alphaModFix amt="80000"/>
            </a:blip>
            <a:stretch>
              <a:fillRect l="0" t="0" r="0" b="0"/>
            </a:stretch>
          </a:blipFill>
        </p:spPr>
      </p:sp>
      <p:sp>
        <p:nvSpPr>
          <p:cNvPr name="Freeform 3" id="3"/>
          <p:cNvSpPr/>
          <p:nvPr/>
        </p:nvSpPr>
        <p:spPr>
          <a:xfrm flipH="false" flipV="true" rot="-1161320">
            <a:off x="-5537192" y="-4329620"/>
            <a:ext cx="19149891" cy="6989710"/>
          </a:xfrm>
          <a:custGeom>
            <a:avLst/>
            <a:gdLst/>
            <a:ahLst/>
            <a:cxnLst/>
            <a:rect r="r" b="b" t="t" l="l"/>
            <a:pathLst>
              <a:path h="6989710" w="19149891">
                <a:moveTo>
                  <a:pt x="0" y="6989710"/>
                </a:moveTo>
                <a:lnTo>
                  <a:pt x="19149891" y="6989710"/>
                </a:lnTo>
                <a:lnTo>
                  <a:pt x="19149891" y="0"/>
                </a:lnTo>
                <a:lnTo>
                  <a:pt x="0" y="0"/>
                </a:lnTo>
                <a:lnTo>
                  <a:pt x="0" y="6989710"/>
                </a:lnTo>
                <a:close/>
              </a:path>
            </a:pathLst>
          </a:custGeom>
          <a:blipFill>
            <a:blip r:embed="rId2">
              <a:alphaModFix amt="80000"/>
            </a:blip>
            <a:stretch>
              <a:fillRect l="0" t="0" r="0" b="0"/>
            </a:stretch>
          </a:blipFill>
        </p:spPr>
      </p:sp>
      <p:sp>
        <p:nvSpPr>
          <p:cNvPr name="Freeform 4" id="4"/>
          <p:cNvSpPr/>
          <p:nvPr/>
        </p:nvSpPr>
        <p:spPr>
          <a:xfrm flipH="false" flipV="false" rot="0">
            <a:off x="8814917" y="2726461"/>
            <a:ext cx="658167" cy="595940"/>
          </a:xfrm>
          <a:custGeom>
            <a:avLst/>
            <a:gdLst/>
            <a:ahLst/>
            <a:cxnLst/>
            <a:rect r="r" b="b" t="t" l="l"/>
            <a:pathLst>
              <a:path h="595940" w="658167">
                <a:moveTo>
                  <a:pt x="0" y="0"/>
                </a:moveTo>
                <a:lnTo>
                  <a:pt x="658166" y="0"/>
                </a:lnTo>
                <a:lnTo>
                  <a:pt x="658166" y="595940"/>
                </a:lnTo>
                <a:lnTo>
                  <a:pt x="0" y="5959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4555863" y="4240717"/>
            <a:ext cx="9176274" cy="1152525"/>
          </a:xfrm>
          <a:prstGeom prst="rect">
            <a:avLst/>
          </a:prstGeom>
        </p:spPr>
        <p:txBody>
          <a:bodyPr anchor="t" rtlCol="false" tIns="0" lIns="0" bIns="0" rIns="0">
            <a:spAutoFit/>
          </a:bodyPr>
          <a:lstStyle/>
          <a:p>
            <a:pPr algn="ctr">
              <a:lnSpc>
                <a:spcPts val="8550"/>
              </a:lnSpc>
            </a:pPr>
            <a:r>
              <a:rPr lang="en-US" sz="9000" b="true">
                <a:solidFill>
                  <a:srgbClr val="36E9FD"/>
                </a:solidFill>
                <a:latin typeface="Montserrat Heavy"/>
                <a:ea typeface="Montserrat Heavy"/>
                <a:cs typeface="Montserrat Heavy"/>
                <a:sym typeface="Montserrat Heavy"/>
              </a:rPr>
              <a:t>Thank You!</a:t>
            </a:r>
          </a:p>
        </p:txBody>
      </p:sp>
      <p:sp>
        <p:nvSpPr>
          <p:cNvPr name="TextBox 6" id="6"/>
          <p:cNvSpPr txBox="true"/>
          <p:nvPr/>
        </p:nvSpPr>
        <p:spPr>
          <a:xfrm rot="0">
            <a:off x="5001575" y="6063909"/>
            <a:ext cx="9228246" cy="480060"/>
          </a:xfrm>
          <a:prstGeom prst="rect">
            <a:avLst/>
          </a:prstGeom>
        </p:spPr>
        <p:txBody>
          <a:bodyPr anchor="t" rtlCol="false" tIns="0" lIns="0" bIns="0" rIns="0">
            <a:spAutoFit/>
          </a:bodyPr>
          <a:lstStyle/>
          <a:p>
            <a:pPr algn="ctr">
              <a:lnSpc>
                <a:spcPts val="3870"/>
              </a:lnSpc>
            </a:pPr>
            <a:r>
              <a:rPr lang="en-US" sz="3000" i="true">
                <a:solidFill>
                  <a:srgbClr val="FFFFFF"/>
                </a:solidFill>
                <a:latin typeface="Raleway Italics"/>
                <a:ea typeface="Raleway Italics"/>
                <a:cs typeface="Raleway Italics"/>
                <a:sym typeface="Raleway Italics"/>
              </a:rPr>
              <a:t>Thank you for exploring the world of AI with me.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DAGRdIEdeHw</dc:identifier>
  <dcterms:modified xsi:type="dcterms:W3CDTF">2011-08-01T06:04:30Z</dcterms:modified>
  <cp:revision>1</cp:revision>
  <dc:title>Non Text Magic Studio Magic Design for Presentations L&amp;P</dc:title>
</cp:coreProperties>
</file>