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28"/>
  </p:normalViewPr>
  <p:slideViewPr>
    <p:cSldViewPr snapToGrid="0" snapToObjects="1">
      <p:cViewPr varScale="1">
        <p:scale>
          <a:sx n="115" d="100"/>
          <a:sy n="115" d="100"/>
        </p:scale>
        <p:origin x="4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GB"/>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GB"/>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12/8/20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GB"/>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GB"/>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12/8/20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12/8/20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GB"/>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12/8/20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669A1-07A1-B245-9B27-CFE244074604}"/>
              </a:ext>
            </a:extLst>
          </p:cNvPr>
          <p:cNvSpPr>
            <a:spLocks noGrp="1"/>
          </p:cNvSpPr>
          <p:nvPr>
            <p:ph type="ctrTitle"/>
          </p:nvPr>
        </p:nvSpPr>
        <p:spPr/>
        <p:txBody>
          <a:bodyPr/>
          <a:lstStyle/>
          <a:p>
            <a:r>
              <a:rPr lang="en-US" dirty="0"/>
              <a:t>COVID’19 </a:t>
            </a:r>
          </a:p>
        </p:txBody>
      </p:sp>
      <p:sp>
        <p:nvSpPr>
          <p:cNvPr id="4" name="TextBox 3">
            <a:extLst>
              <a:ext uri="{FF2B5EF4-FFF2-40B4-BE49-F238E27FC236}">
                <a16:creationId xmlns:a16="http://schemas.microsoft.com/office/drawing/2014/main" id="{F2867E7D-C386-DE49-9845-5CEAC4DEBAC5}"/>
              </a:ext>
            </a:extLst>
          </p:cNvPr>
          <p:cNvSpPr txBox="1"/>
          <p:nvPr/>
        </p:nvSpPr>
        <p:spPr>
          <a:xfrm>
            <a:off x="9089869" y="6127531"/>
            <a:ext cx="3102131" cy="646331"/>
          </a:xfrm>
          <a:prstGeom prst="rect">
            <a:avLst/>
          </a:prstGeom>
          <a:noFill/>
        </p:spPr>
        <p:txBody>
          <a:bodyPr wrap="none" rtlCol="0">
            <a:spAutoFit/>
          </a:bodyPr>
          <a:lstStyle/>
          <a:p>
            <a:r>
              <a:rPr lang="en-US" dirty="0"/>
              <a:t>MAYANK ASNANI 9918103161</a:t>
            </a:r>
          </a:p>
          <a:p>
            <a:r>
              <a:rPr lang="en-US" dirty="0"/>
              <a:t>LARAIB KHAN     9918103240</a:t>
            </a:r>
          </a:p>
        </p:txBody>
      </p:sp>
    </p:spTree>
    <p:extLst>
      <p:ext uri="{BB962C8B-B14F-4D97-AF65-F5344CB8AC3E}">
        <p14:creationId xmlns:p14="http://schemas.microsoft.com/office/powerpoint/2010/main" val="3372680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A91D289-362B-1C49-B039-68775A9BC70D}"/>
              </a:ext>
            </a:extLst>
          </p:cNvPr>
          <p:cNvPicPr>
            <a:picLocks noGrp="1" noChangeAspect="1"/>
          </p:cNvPicPr>
          <p:nvPr>
            <p:ph idx="1"/>
          </p:nvPr>
        </p:nvPicPr>
        <p:blipFill>
          <a:blip r:embed="rId2"/>
          <a:stretch>
            <a:fillRect/>
          </a:stretch>
        </p:blipFill>
        <p:spPr>
          <a:xfrm>
            <a:off x="2732505" y="2458822"/>
            <a:ext cx="5597456" cy="4072858"/>
          </a:xfrm>
        </p:spPr>
      </p:pic>
      <p:sp>
        <p:nvSpPr>
          <p:cNvPr id="10" name="TextBox 9">
            <a:extLst>
              <a:ext uri="{FF2B5EF4-FFF2-40B4-BE49-F238E27FC236}">
                <a16:creationId xmlns:a16="http://schemas.microsoft.com/office/drawing/2014/main" id="{1234E91A-DF28-EC47-ACA3-08B07136FC5D}"/>
              </a:ext>
            </a:extLst>
          </p:cNvPr>
          <p:cNvSpPr txBox="1"/>
          <p:nvPr/>
        </p:nvSpPr>
        <p:spPr>
          <a:xfrm>
            <a:off x="1366345" y="987972"/>
            <a:ext cx="7935310" cy="646331"/>
          </a:xfrm>
          <a:prstGeom prst="rect">
            <a:avLst/>
          </a:prstGeom>
          <a:noFill/>
        </p:spPr>
        <p:txBody>
          <a:bodyPr wrap="square" rtlCol="0">
            <a:spAutoFit/>
          </a:bodyPr>
          <a:lstStyle/>
          <a:p>
            <a:r>
              <a:rPr lang="en-US" sz="3600" dirty="0"/>
              <a:t>RESULTS AND ANALYSIS</a:t>
            </a:r>
          </a:p>
        </p:txBody>
      </p:sp>
    </p:spTree>
    <p:extLst>
      <p:ext uri="{BB962C8B-B14F-4D97-AF65-F5344CB8AC3E}">
        <p14:creationId xmlns:p14="http://schemas.microsoft.com/office/powerpoint/2010/main" val="3335687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A3DFCDE-51CC-6B4A-AA2E-AAE7B18F5F26}"/>
              </a:ext>
            </a:extLst>
          </p:cNvPr>
          <p:cNvPicPr>
            <a:picLocks noGrp="1" noChangeAspect="1"/>
          </p:cNvPicPr>
          <p:nvPr>
            <p:ph idx="1"/>
          </p:nvPr>
        </p:nvPicPr>
        <p:blipFill>
          <a:blip r:embed="rId2"/>
          <a:stretch>
            <a:fillRect/>
          </a:stretch>
        </p:blipFill>
        <p:spPr>
          <a:xfrm>
            <a:off x="1601941" y="907644"/>
            <a:ext cx="7352487" cy="4524607"/>
          </a:xfrm>
          <a:prstGeom prst="rect">
            <a:avLst/>
          </a:prstGeom>
        </p:spPr>
      </p:pic>
      <p:sp>
        <p:nvSpPr>
          <p:cNvPr id="7" name="TextBox 6">
            <a:extLst>
              <a:ext uri="{FF2B5EF4-FFF2-40B4-BE49-F238E27FC236}">
                <a16:creationId xmlns:a16="http://schemas.microsoft.com/office/drawing/2014/main" id="{313506DA-0403-0648-B29A-4AFF6DB6FD15}"/>
              </a:ext>
            </a:extLst>
          </p:cNvPr>
          <p:cNvSpPr txBox="1"/>
          <p:nvPr/>
        </p:nvSpPr>
        <p:spPr>
          <a:xfrm>
            <a:off x="2330604" y="5642517"/>
            <a:ext cx="6623824" cy="830997"/>
          </a:xfrm>
          <a:prstGeom prst="rect">
            <a:avLst/>
          </a:prstGeom>
          <a:noFill/>
        </p:spPr>
        <p:txBody>
          <a:bodyPr wrap="square" rtlCol="0">
            <a:spAutoFit/>
          </a:bodyPr>
          <a:lstStyle/>
          <a:p>
            <a:r>
              <a:rPr lang="en-IN" sz="2400" b="1" dirty="0"/>
              <a:t>Flow Diagram of the Derivation Cohort </a:t>
            </a:r>
            <a:endParaRPr lang="en-IN" sz="2400" dirty="0"/>
          </a:p>
          <a:p>
            <a:endParaRPr lang="en-US" sz="2400" dirty="0"/>
          </a:p>
        </p:txBody>
      </p:sp>
    </p:spTree>
    <p:extLst>
      <p:ext uri="{BB962C8B-B14F-4D97-AF65-F5344CB8AC3E}">
        <p14:creationId xmlns:p14="http://schemas.microsoft.com/office/powerpoint/2010/main" val="4063802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BFF425-9E2E-5E42-AAD0-787BDC02B611}"/>
              </a:ext>
            </a:extLst>
          </p:cNvPr>
          <p:cNvSpPr>
            <a:spLocks noGrp="1"/>
          </p:cNvSpPr>
          <p:nvPr>
            <p:ph idx="1"/>
          </p:nvPr>
        </p:nvSpPr>
        <p:spPr>
          <a:xfrm>
            <a:off x="536029" y="2186152"/>
            <a:ext cx="10079420" cy="4193627"/>
          </a:xfrm>
        </p:spPr>
        <p:txBody>
          <a:bodyPr>
            <a:normAutofit fontScale="92500"/>
          </a:bodyPr>
          <a:lstStyle/>
          <a:p>
            <a:pPr marL="0" indent="0">
              <a:buNone/>
            </a:pPr>
            <a:r>
              <a:rPr lang="en-IN" dirty="0"/>
              <a:t>For the derivation cohort, a total of 3,208 COVID-19 tests were conducted over the study period, of which 9.3% (299/3208) were positive. Clinical data including past medical history and presenting laboratory values were available for 29.1% (87/299) patients (median age, 48 years [range, 21-88 years]; 64.4% [56/87] male). Most common comorbidities included obesity (35.6%, 31/87), hypertension (36.8%, 32/87), and diabetes (24%, 24/87). Critical disease was present in 24.1% (21/87). </a:t>
            </a:r>
          </a:p>
          <a:p>
            <a:pPr marL="0" indent="0">
              <a:buNone/>
            </a:pPr>
            <a:r>
              <a:rPr lang="en-IN" dirty="0"/>
              <a:t>After feature selection, the following factors associated with greatest increased risk of critical disease were used in model training: age, gender, total number of comorbidities (which included cardiovascular disease, coronary artery disease, chronic kidney disease, asthma/chronic obstructive pulmonary disease, diabetes mellitus, hypertension, and obesity), BMI, respiratory </a:t>
            </a:r>
          </a:p>
          <a:p>
            <a:endParaRPr lang="en-US" dirty="0"/>
          </a:p>
        </p:txBody>
      </p:sp>
    </p:spTree>
    <p:extLst>
      <p:ext uri="{BB962C8B-B14F-4D97-AF65-F5344CB8AC3E}">
        <p14:creationId xmlns:p14="http://schemas.microsoft.com/office/powerpoint/2010/main" val="1958461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80CB81-E173-5D45-914C-5986DC7DCA84}"/>
              </a:ext>
            </a:extLst>
          </p:cNvPr>
          <p:cNvSpPr>
            <a:spLocks noGrp="1"/>
          </p:cNvSpPr>
          <p:nvPr>
            <p:ph idx="1"/>
          </p:nvPr>
        </p:nvSpPr>
        <p:spPr>
          <a:xfrm>
            <a:off x="525516" y="2144109"/>
            <a:ext cx="10815145" cy="4529959"/>
          </a:xfrm>
        </p:spPr>
        <p:txBody>
          <a:bodyPr>
            <a:normAutofit/>
          </a:bodyPr>
          <a:lstStyle/>
          <a:p>
            <a:pPr marL="0" indent="0">
              <a:buNone/>
            </a:pPr>
            <a:r>
              <a:rPr lang="en-IN" dirty="0"/>
              <a:t>Front-line medical providers have been inundated with critically ill COVID-19 patients. A simple web-based tool utilized at patient presentation may facilitate decision making by simplifying integration of numerous clinical variables. Our model has a high negative predictive value, which can increase physician confidence in determining which patients may be discharged safely at presentation. This is of particular utility in settings of high healthcare utilization, especially when physicians are treating higher than expected numbers of patients and/or working outside of their standard practice. Our model has high positive predictive value, highlighting those patients for whom admission and close clinical monitoring may be appropriate. </a:t>
            </a:r>
          </a:p>
          <a:p>
            <a:endParaRPr lang="en-US" dirty="0"/>
          </a:p>
        </p:txBody>
      </p:sp>
    </p:spTree>
    <p:extLst>
      <p:ext uri="{BB962C8B-B14F-4D97-AF65-F5344CB8AC3E}">
        <p14:creationId xmlns:p14="http://schemas.microsoft.com/office/powerpoint/2010/main" val="1247955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77068-AC0A-9247-9E3B-31EB6CDA53A6}"/>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F796AEE3-F850-3A47-A501-1C9DF9124677}"/>
              </a:ext>
            </a:extLst>
          </p:cNvPr>
          <p:cNvSpPr>
            <a:spLocks noGrp="1"/>
          </p:cNvSpPr>
          <p:nvPr>
            <p:ph idx="1"/>
          </p:nvPr>
        </p:nvSpPr>
        <p:spPr/>
        <p:txBody>
          <a:bodyPr/>
          <a:lstStyle/>
          <a:p>
            <a:pPr marL="0" indent="0">
              <a:buNone/>
            </a:pPr>
            <a:r>
              <a:rPr lang="en-IN" dirty="0"/>
              <a:t>We present a predictive model and clinical tool which can be used to prognosticate the likelihood of COVID-19 critical disease based on data at patient presentation. Further testing is needed on larger patient cohorts to establish generalizability. In subsequent analyses, we intend to evaluate whether this model can be applied to daily trends of clinical data in admitted patients to predict patient disposition. </a:t>
            </a:r>
          </a:p>
          <a:p>
            <a:pPr marL="0" indent="0">
              <a:buNone/>
            </a:pPr>
            <a:endParaRPr lang="en-US" dirty="0"/>
          </a:p>
        </p:txBody>
      </p:sp>
    </p:spTree>
    <p:extLst>
      <p:ext uri="{BB962C8B-B14F-4D97-AF65-F5344CB8AC3E}">
        <p14:creationId xmlns:p14="http://schemas.microsoft.com/office/powerpoint/2010/main" val="392061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98B2F-F27B-734B-A612-DAD5286A995D}"/>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479A991E-524D-0F49-A4F4-3DAF867C7A3A}"/>
              </a:ext>
            </a:extLst>
          </p:cNvPr>
          <p:cNvSpPr>
            <a:spLocks noGrp="1"/>
          </p:cNvSpPr>
          <p:nvPr>
            <p:ph idx="1"/>
          </p:nvPr>
        </p:nvSpPr>
        <p:spPr/>
        <p:txBody>
          <a:bodyPr/>
          <a:lstStyle/>
          <a:p>
            <a:pPr marL="0" indent="0">
              <a:buNone/>
            </a:pPr>
            <a:r>
              <a:rPr lang="en-US" dirty="0"/>
              <a:t>By this study, we’re creating a predictive model that’ll store in the information of patients and doctors in tables and forms , will store the symptoms and will predict corona virus which will make people aware.</a:t>
            </a:r>
          </a:p>
          <a:p>
            <a:pPr marL="0" indent="0">
              <a:buNone/>
            </a:pPr>
            <a:r>
              <a:rPr lang="en-IN"/>
              <a:t>Also , This </a:t>
            </a:r>
            <a:r>
              <a:rPr lang="en-IN" dirty="0"/>
              <a:t>model has the potential to be utilized by front-line healthcare providers to predict critical care demand and provide early indications of likelihood a patient’s condition may worsen. As therapeutic interventions become validated, this may enable early intervention in at-risk patients to improve outcomes.</a:t>
            </a:r>
            <a:endParaRPr lang="en-US" dirty="0"/>
          </a:p>
        </p:txBody>
      </p:sp>
    </p:spTree>
    <p:extLst>
      <p:ext uri="{BB962C8B-B14F-4D97-AF65-F5344CB8AC3E}">
        <p14:creationId xmlns:p14="http://schemas.microsoft.com/office/powerpoint/2010/main" val="1527061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84D4A-02B2-7D46-98EC-26CDBB408C1C}"/>
              </a:ext>
            </a:extLst>
          </p:cNvPr>
          <p:cNvSpPr>
            <a:spLocks noGrp="1"/>
          </p:cNvSpPr>
          <p:nvPr>
            <p:ph type="title"/>
          </p:nvPr>
        </p:nvSpPr>
        <p:spPr/>
        <p:txBody>
          <a:bodyPr/>
          <a:lstStyle/>
          <a:p>
            <a:r>
              <a:rPr lang="en-US" dirty="0"/>
              <a:t>PROBLEM STATEMENT </a:t>
            </a:r>
          </a:p>
        </p:txBody>
      </p:sp>
      <p:sp>
        <p:nvSpPr>
          <p:cNvPr id="3" name="Content Placeholder 2">
            <a:extLst>
              <a:ext uri="{FF2B5EF4-FFF2-40B4-BE49-F238E27FC236}">
                <a16:creationId xmlns:a16="http://schemas.microsoft.com/office/drawing/2014/main" id="{46FDB523-691E-E749-8991-C74F895F9519}"/>
              </a:ext>
            </a:extLst>
          </p:cNvPr>
          <p:cNvSpPr>
            <a:spLocks noGrp="1"/>
          </p:cNvSpPr>
          <p:nvPr>
            <p:ph idx="1"/>
          </p:nvPr>
        </p:nvSpPr>
        <p:spPr>
          <a:xfrm>
            <a:off x="680321" y="2336873"/>
            <a:ext cx="10147513" cy="3941264"/>
          </a:xfrm>
        </p:spPr>
        <p:txBody>
          <a:bodyPr>
            <a:normAutofit fontScale="92500" lnSpcReduction="10000"/>
          </a:bodyPr>
          <a:lstStyle/>
          <a:p>
            <a:pPr marL="0" indent="0">
              <a:buNone/>
            </a:pPr>
            <a:r>
              <a:rPr lang="en-IN" dirty="0"/>
              <a:t>1) We developed and externally validated a predictive model and clinical tool that can be used to prognosticate the likelihood of COVID-19 critical disease based on data available early in a patient’s presentation. </a:t>
            </a:r>
          </a:p>
          <a:p>
            <a:pPr marL="0" indent="0">
              <a:buNone/>
            </a:pPr>
            <a:r>
              <a:rPr lang="en-IN" dirty="0"/>
              <a:t>For the derivation cohort, a total of 3,208 COVID-19 tests were conducted over the study period, of which 9.3% (299/3208) were positive. Clinical data including past medical history and presenting laboratory values were available for 29.1% (87/299) patients (median age, 48 years [range, 21-88 years]; 64.4% [56/87] male). </a:t>
            </a:r>
          </a:p>
          <a:p>
            <a:pPr marL="0" indent="0">
              <a:buNone/>
            </a:pPr>
            <a:r>
              <a:rPr lang="en-IN" dirty="0"/>
              <a:t>Interestingly, variables which have previously been reported to be associated with worse COVID-19 disease, most notably include people of  older age and with hypertension.</a:t>
            </a:r>
          </a:p>
          <a:p>
            <a:pPr marL="0" indent="0">
              <a:buNone/>
            </a:pPr>
            <a:r>
              <a:rPr lang="en-IN" dirty="0"/>
              <a:t>2) People are overconfident and taking corona virus lightly.</a:t>
            </a:r>
          </a:p>
          <a:p>
            <a:pPr marL="0" indent="0">
              <a:buNone/>
            </a:pPr>
            <a:endParaRPr lang="en-IN" dirty="0"/>
          </a:p>
          <a:p>
            <a:endParaRPr lang="en-US" dirty="0"/>
          </a:p>
        </p:txBody>
      </p:sp>
    </p:spTree>
    <p:extLst>
      <p:ext uri="{BB962C8B-B14F-4D97-AF65-F5344CB8AC3E}">
        <p14:creationId xmlns:p14="http://schemas.microsoft.com/office/powerpoint/2010/main" val="780616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27F26-0505-A04B-A0B0-CD5DEE4CA745}"/>
              </a:ext>
            </a:extLst>
          </p:cNvPr>
          <p:cNvSpPr>
            <a:spLocks noGrp="1"/>
          </p:cNvSpPr>
          <p:nvPr>
            <p:ph type="title"/>
          </p:nvPr>
        </p:nvSpPr>
        <p:spPr/>
        <p:txBody>
          <a:bodyPr/>
          <a:lstStyle/>
          <a:p>
            <a:r>
              <a:rPr lang="en-US" dirty="0"/>
              <a:t>STATE OF ART AND LIMITATIONS</a:t>
            </a:r>
          </a:p>
        </p:txBody>
      </p:sp>
      <p:sp>
        <p:nvSpPr>
          <p:cNvPr id="3" name="Content Placeholder 2">
            <a:extLst>
              <a:ext uri="{FF2B5EF4-FFF2-40B4-BE49-F238E27FC236}">
                <a16:creationId xmlns:a16="http://schemas.microsoft.com/office/drawing/2014/main" id="{91231D93-9017-1E41-AC7B-AD1DBE7159D3}"/>
              </a:ext>
            </a:extLst>
          </p:cNvPr>
          <p:cNvSpPr>
            <a:spLocks noGrp="1"/>
          </p:cNvSpPr>
          <p:nvPr>
            <p:ph idx="1"/>
          </p:nvPr>
        </p:nvSpPr>
        <p:spPr/>
        <p:txBody>
          <a:bodyPr/>
          <a:lstStyle/>
          <a:p>
            <a:r>
              <a:rPr lang="en-IN" dirty="0"/>
              <a:t>The rapid spread of coronavirus disease 2019 (COVID-19) revealed significant constraints in critical care capacity. In anticipation of subsequent waves, reliable prediction of disease severity is essential for critical care capacity management and may enable earlier targeted interventions to improve patient outcomes. The purpose of this project is to develop and externally validate a prognostic website for predicting COVID-19 critical disease at presentation to medical care. </a:t>
            </a:r>
          </a:p>
          <a:p>
            <a:endParaRPr lang="en-US" dirty="0"/>
          </a:p>
        </p:txBody>
      </p:sp>
    </p:spTree>
    <p:extLst>
      <p:ext uri="{BB962C8B-B14F-4D97-AF65-F5344CB8AC3E}">
        <p14:creationId xmlns:p14="http://schemas.microsoft.com/office/powerpoint/2010/main" val="3226682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412CC-4907-2745-A51C-3C96E1A0D8CB}"/>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95257F3E-14D2-5749-ADE6-FAF9A2AA477C}"/>
              </a:ext>
            </a:extLst>
          </p:cNvPr>
          <p:cNvSpPr>
            <a:spLocks noGrp="1"/>
          </p:cNvSpPr>
          <p:nvPr>
            <p:ph idx="1"/>
          </p:nvPr>
        </p:nvSpPr>
        <p:spPr/>
        <p:txBody>
          <a:bodyPr/>
          <a:lstStyle/>
          <a:p>
            <a:r>
              <a:rPr lang="en-IN" dirty="0"/>
              <a:t>This study has limitations. A limited small sample of patient data was reviewed retrospectively from two </a:t>
            </a:r>
            <a:r>
              <a:rPr lang="en-IN" dirty="0" err="1"/>
              <a:t>centers</a:t>
            </a:r>
            <a:r>
              <a:rPr lang="en-IN" dirty="0"/>
              <a:t>. As data was obtained retrospectively, there was no control over which laboratory data was collected, which varied with institutional practice patterns. However, the model performed well in a validation data set with incomplete laboratory values. Further testing on larger cohorts of patient data is needed. Conclusions may not be globally generalizable to different patient cohorts. </a:t>
            </a:r>
          </a:p>
          <a:p>
            <a:endParaRPr lang="en-IN" dirty="0"/>
          </a:p>
        </p:txBody>
      </p:sp>
    </p:spTree>
    <p:extLst>
      <p:ext uri="{BB962C8B-B14F-4D97-AF65-F5344CB8AC3E}">
        <p14:creationId xmlns:p14="http://schemas.microsoft.com/office/powerpoint/2010/main" val="4275512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7F41C-D87F-FC40-A47F-6CEFE46AEE8F}"/>
              </a:ext>
            </a:extLst>
          </p:cNvPr>
          <p:cNvSpPr>
            <a:spLocks noGrp="1"/>
          </p:cNvSpPr>
          <p:nvPr>
            <p:ph type="title"/>
          </p:nvPr>
        </p:nvSpPr>
        <p:spPr/>
        <p:txBody>
          <a:bodyPr/>
          <a:lstStyle/>
          <a:p>
            <a:r>
              <a:rPr lang="en-US" dirty="0"/>
              <a:t>OBJECTIVES AND WORK DISTRIBUTION</a:t>
            </a:r>
          </a:p>
        </p:txBody>
      </p:sp>
      <p:sp>
        <p:nvSpPr>
          <p:cNvPr id="3" name="Content Placeholder 2">
            <a:extLst>
              <a:ext uri="{FF2B5EF4-FFF2-40B4-BE49-F238E27FC236}">
                <a16:creationId xmlns:a16="http://schemas.microsoft.com/office/drawing/2014/main" id="{CD10588A-416F-4443-B563-BA5394C79980}"/>
              </a:ext>
            </a:extLst>
          </p:cNvPr>
          <p:cNvSpPr>
            <a:spLocks noGrp="1"/>
          </p:cNvSpPr>
          <p:nvPr>
            <p:ph idx="1"/>
          </p:nvPr>
        </p:nvSpPr>
        <p:spPr/>
        <p:txBody>
          <a:bodyPr/>
          <a:lstStyle/>
          <a:p>
            <a:r>
              <a:rPr lang="en-US" dirty="0"/>
              <a:t>To create patient and doctor tables and link them (Mayank)</a:t>
            </a:r>
          </a:p>
          <a:p>
            <a:r>
              <a:rPr lang="en-US" dirty="0"/>
              <a:t>To create </a:t>
            </a:r>
            <a:r>
              <a:rPr lang="en-US" dirty="0" err="1"/>
              <a:t>covid</a:t>
            </a:r>
            <a:r>
              <a:rPr lang="en-US" dirty="0"/>
              <a:t> forms to store patients details(Mayank)</a:t>
            </a:r>
          </a:p>
          <a:p>
            <a:r>
              <a:rPr lang="en-US" dirty="0"/>
              <a:t>To create Symptoms form to store Symptoms in a person.(Mayank)</a:t>
            </a:r>
          </a:p>
          <a:p>
            <a:r>
              <a:rPr lang="en-US" dirty="0"/>
              <a:t>To predict corona virus using machine learning(Mayank)</a:t>
            </a:r>
          </a:p>
          <a:p>
            <a:r>
              <a:rPr lang="en-US" dirty="0"/>
              <a:t>To create a website and link everything.(</a:t>
            </a:r>
            <a:r>
              <a:rPr lang="en-US" dirty="0" err="1"/>
              <a:t>Laraib</a:t>
            </a:r>
            <a:r>
              <a:rPr lang="en-US" dirty="0"/>
              <a:t>)</a:t>
            </a:r>
          </a:p>
        </p:txBody>
      </p:sp>
    </p:spTree>
    <p:extLst>
      <p:ext uri="{BB962C8B-B14F-4D97-AF65-F5344CB8AC3E}">
        <p14:creationId xmlns:p14="http://schemas.microsoft.com/office/powerpoint/2010/main" val="550343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FB49F-BC7C-2942-8F0D-FD6651580845}"/>
              </a:ext>
            </a:extLst>
          </p:cNvPr>
          <p:cNvSpPr>
            <a:spLocks noGrp="1"/>
          </p:cNvSpPr>
          <p:nvPr>
            <p:ph type="title"/>
          </p:nvPr>
        </p:nvSpPr>
        <p:spPr/>
        <p:txBody>
          <a:bodyPr/>
          <a:lstStyle/>
          <a:p>
            <a:r>
              <a:rPr lang="en-US" dirty="0"/>
              <a:t>Proposed Design And </a:t>
            </a:r>
            <a:r>
              <a:rPr lang="en-US" dirty="0" err="1"/>
              <a:t>Implemenation</a:t>
            </a:r>
            <a:endParaRPr lang="en-US" dirty="0"/>
          </a:p>
        </p:txBody>
      </p:sp>
      <p:sp>
        <p:nvSpPr>
          <p:cNvPr id="3" name="Content Placeholder 2">
            <a:extLst>
              <a:ext uri="{FF2B5EF4-FFF2-40B4-BE49-F238E27FC236}">
                <a16:creationId xmlns:a16="http://schemas.microsoft.com/office/drawing/2014/main" id="{41671BD8-5766-8845-83AE-FD743379B1A9}"/>
              </a:ext>
            </a:extLst>
          </p:cNvPr>
          <p:cNvSpPr>
            <a:spLocks noGrp="1"/>
          </p:cNvSpPr>
          <p:nvPr>
            <p:ph idx="1"/>
          </p:nvPr>
        </p:nvSpPr>
        <p:spPr>
          <a:xfrm>
            <a:off x="680321" y="2210748"/>
            <a:ext cx="10744424" cy="4442300"/>
          </a:xfrm>
        </p:spPr>
        <p:txBody>
          <a:bodyPr>
            <a:normAutofit/>
          </a:bodyPr>
          <a:lstStyle/>
          <a:p>
            <a:pPr marL="0" indent="0">
              <a:buNone/>
            </a:pPr>
            <a:r>
              <a:rPr lang="en-IN" dirty="0"/>
              <a:t>In this study, we developed and externally validated a predictive model and clinical tool that can be used to prognosticate the likelihood of COVID-19 critical disease based on data available early in a patient’s presentation. By using collecting data from different countries and plotting graphs from separate institutions with different underlying patient characteristics, we achieved high calibration and discrimination. This model has the potential to be utilized by front-line healthcare providers to predict critical care demand and provide early indications of likelihood a patient’s condition may worsen. As therapeutic interventions become validated, this may enable early intervention in at-risk patients to improve outcomes. </a:t>
            </a:r>
          </a:p>
        </p:txBody>
      </p:sp>
    </p:spTree>
    <p:extLst>
      <p:ext uri="{BB962C8B-B14F-4D97-AF65-F5344CB8AC3E}">
        <p14:creationId xmlns:p14="http://schemas.microsoft.com/office/powerpoint/2010/main" val="738994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1814204-42D6-A740-9F73-0911BA033ACE}"/>
              </a:ext>
            </a:extLst>
          </p:cNvPr>
          <p:cNvPicPr>
            <a:picLocks noChangeAspect="1"/>
          </p:cNvPicPr>
          <p:nvPr/>
        </p:nvPicPr>
        <p:blipFill>
          <a:blip r:embed="rId2"/>
          <a:stretch>
            <a:fillRect/>
          </a:stretch>
        </p:blipFill>
        <p:spPr>
          <a:xfrm>
            <a:off x="359472" y="2096429"/>
            <a:ext cx="5461691" cy="3289168"/>
          </a:xfrm>
          <a:prstGeom prst="rect">
            <a:avLst/>
          </a:prstGeom>
        </p:spPr>
      </p:pic>
      <p:pic>
        <p:nvPicPr>
          <p:cNvPr id="6" name="Picture 5">
            <a:extLst>
              <a:ext uri="{FF2B5EF4-FFF2-40B4-BE49-F238E27FC236}">
                <a16:creationId xmlns:a16="http://schemas.microsoft.com/office/drawing/2014/main" id="{9A1ADB08-3910-AF45-8E06-0A8D93E7F9B9}"/>
              </a:ext>
            </a:extLst>
          </p:cNvPr>
          <p:cNvPicPr>
            <a:picLocks noChangeAspect="1"/>
          </p:cNvPicPr>
          <p:nvPr/>
        </p:nvPicPr>
        <p:blipFill>
          <a:blip r:embed="rId3"/>
          <a:stretch>
            <a:fillRect/>
          </a:stretch>
        </p:blipFill>
        <p:spPr>
          <a:xfrm>
            <a:off x="6096000" y="2096429"/>
            <a:ext cx="4604835" cy="3289168"/>
          </a:xfrm>
          <a:prstGeom prst="rect">
            <a:avLst/>
          </a:prstGeom>
        </p:spPr>
      </p:pic>
      <p:sp>
        <p:nvSpPr>
          <p:cNvPr id="7" name="TextBox 6">
            <a:extLst>
              <a:ext uri="{FF2B5EF4-FFF2-40B4-BE49-F238E27FC236}">
                <a16:creationId xmlns:a16="http://schemas.microsoft.com/office/drawing/2014/main" id="{5FEDEFB8-201E-184E-BD60-A507E745A864}"/>
              </a:ext>
            </a:extLst>
          </p:cNvPr>
          <p:cNvSpPr txBox="1"/>
          <p:nvPr/>
        </p:nvSpPr>
        <p:spPr>
          <a:xfrm>
            <a:off x="1605776" y="5586761"/>
            <a:ext cx="2167581" cy="369332"/>
          </a:xfrm>
          <a:prstGeom prst="rect">
            <a:avLst/>
          </a:prstGeom>
          <a:noFill/>
        </p:spPr>
        <p:txBody>
          <a:bodyPr wrap="none" rtlCol="0">
            <a:spAutoFit/>
          </a:bodyPr>
          <a:lstStyle/>
          <a:p>
            <a:r>
              <a:rPr lang="en-US" dirty="0"/>
              <a:t>Fig1. patients form</a:t>
            </a:r>
          </a:p>
        </p:txBody>
      </p:sp>
      <p:sp>
        <p:nvSpPr>
          <p:cNvPr id="8" name="TextBox 7">
            <a:extLst>
              <a:ext uri="{FF2B5EF4-FFF2-40B4-BE49-F238E27FC236}">
                <a16:creationId xmlns:a16="http://schemas.microsoft.com/office/drawing/2014/main" id="{87BCEBE2-E92E-904A-BD31-AA1FED0F9B2D}"/>
              </a:ext>
            </a:extLst>
          </p:cNvPr>
          <p:cNvSpPr txBox="1"/>
          <p:nvPr/>
        </p:nvSpPr>
        <p:spPr>
          <a:xfrm>
            <a:off x="7437864" y="5671066"/>
            <a:ext cx="2350323" cy="369332"/>
          </a:xfrm>
          <a:prstGeom prst="rect">
            <a:avLst/>
          </a:prstGeom>
          <a:noFill/>
        </p:spPr>
        <p:txBody>
          <a:bodyPr wrap="none" rtlCol="0">
            <a:spAutoFit/>
          </a:bodyPr>
          <a:lstStyle/>
          <a:p>
            <a:r>
              <a:rPr lang="en-US" dirty="0"/>
              <a:t>Fig2. symptoms form</a:t>
            </a:r>
          </a:p>
        </p:txBody>
      </p:sp>
    </p:spTree>
    <p:extLst>
      <p:ext uri="{BB962C8B-B14F-4D97-AF65-F5344CB8AC3E}">
        <p14:creationId xmlns:p14="http://schemas.microsoft.com/office/powerpoint/2010/main" val="3380685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8010F1-87F0-C443-B07B-4DCF2598A3C8}"/>
              </a:ext>
            </a:extLst>
          </p:cNvPr>
          <p:cNvSpPr>
            <a:spLocks noGrp="1"/>
          </p:cNvSpPr>
          <p:nvPr>
            <p:ph idx="1"/>
          </p:nvPr>
        </p:nvSpPr>
        <p:spPr>
          <a:xfrm>
            <a:off x="504497" y="2175641"/>
            <a:ext cx="10373710" cy="4466896"/>
          </a:xfrm>
        </p:spPr>
        <p:txBody>
          <a:bodyPr>
            <a:normAutofit lnSpcReduction="10000"/>
          </a:bodyPr>
          <a:lstStyle/>
          <a:p>
            <a:pPr marL="0" indent="0">
              <a:buNone/>
            </a:pPr>
            <a:r>
              <a:rPr lang="en-IN" dirty="0"/>
              <a:t>Interestingly, variables which have previously been reported to be associated with worse COVID-19 disease, most notably including older age and hypertension, were less predictive in our sample than body mass index, total number of comorbidities and several laboratory values. The tool performed well in the validation set even though there was a higher rate of missing data for some values , which were not frequently performed at the validation institution. </a:t>
            </a:r>
          </a:p>
          <a:p>
            <a:pPr marL="0" indent="0">
              <a:buNone/>
            </a:pPr>
            <a:r>
              <a:rPr lang="en-IN" dirty="0"/>
              <a:t>Front-line medical providers have been inundated with critically ill COVID-19 patients. A simple web-based tool utilized at patient presentation may facilitate decision making by simplifying integration of numerous clinical variables. Our model has a high negative predictive value, which can increase physician confidence in determining which patients may be discharged safely at presentation. </a:t>
            </a:r>
            <a:endParaRPr lang="en-US" dirty="0"/>
          </a:p>
        </p:txBody>
      </p:sp>
    </p:spTree>
    <p:extLst>
      <p:ext uri="{BB962C8B-B14F-4D97-AF65-F5344CB8AC3E}">
        <p14:creationId xmlns:p14="http://schemas.microsoft.com/office/powerpoint/2010/main" val="1875759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92C4AE-82AA-424A-A4C9-7A00DCEB8D4C}"/>
              </a:ext>
            </a:extLst>
          </p:cNvPr>
          <p:cNvSpPr>
            <a:spLocks noGrp="1"/>
          </p:cNvSpPr>
          <p:nvPr>
            <p:ph idx="1"/>
          </p:nvPr>
        </p:nvSpPr>
        <p:spPr/>
        <p:txBody>
          <a:bodyPr>
            <a:normAutofit/>
          </a:bodyPr>
          <a:lstStyle/>
          <a:p>
            <a:pPr marL="0" indent="0">
              <a:buNone/>
            </a:pPr>
            <a:r>
              <a:rPr lang="en-IN" dirty="0"/>
              <a:t>This is of particular utility in settings of high healthcare utilization, especially when physicians are treating higher than expected numbers of patients and/or working outside of their standard practice. Our model has high positive predictive value, highlighting those patients for whom admission and close clinical monitoring may be appropriate. </a:t>
            </a:r>
          </a:p>
          <a:p>
            <a:endParaRPr lang="en-US" dirty="0"/>
          </a:p>
        </p:txBody>
      </p:sp>
    </p:spTree>
    <p:extLst>
      <p:ext uri="{BB962C8B-B14F-4D97-AF65-F5344CB8AC3E}">
        <p14:creationId xmlns:p14="http://schemas.microsoft.com/office/powerpoint/2010/main" val="313610168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259</TotalTime>
  <Words>1115</Words>
  <Application>Microsoft Macintosh PowerPoint</Application>
  <PresentationFormat>Widescreen</PresentationFormat>
  <Paragraphs>35</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Trebuchet MS</vt:lpstr>
      <vt:lpstr>Berlin</vt:lpstr>
      <vt:lpstr>COVID’19 </vt:lpstr>
      <vt:lpstr>PROBLEM STATEMENT </vt:lpstr>
      <vt:lpstr>STATE OF ART AND LIMITATIONS</vt:lpstr>
      <vt:lpstr>LIMITATIONS</vt:lpstr>
      <vt:lpstr>OBJECTIVES AND WORK DISTRIBUTION</vt:lpstr>
      <vt:lpstr>Proposed Design And Implemenation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dc:title>
  <dc:creator>Microsoft Office User</dc:creator>
  <cp:lastModifiedBy>Microsoft Office User</cp:lastModifiedBy>
  <cp:revision>16</cp:revision>
  <dcterms:created xsi:type="dcterms:W3CDTF">2020-11-28T15:50:18Z</dcterms:created>
  <dcterms:modified xsi:type="dcterms:W3CDTF">2020-12-08T05:04:03Z</dcterms:modified>
</cp:coreProperties>
</file>