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6" r:id="rId5"/>
    <p:sldId id="265" r:id="rId6"/>
    <p:sldId id="262" r:id="rId7"/>
    <p:sldId id="263" r:id="rId8"/>
    <p:sldId id="267" r:id="rId9"/>
    <p:sldId id="259"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EF874F-CE31-422B-B979-7F93C652C0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F16C9-4BA2-420A-9AA0-68D245D056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F874F-CE31-422B-B979-7F93C652C0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F16C9-4BA2-420A-9AA0-68D245D056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F874F-CE31-422B-B979-7F93C652C0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F16C9-4BA2-420A-9AA0-68D245D056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F874F-CE31-422B-B979-7F93C652C0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F16C9-4BA2-420A-9AA0-68D245D056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F874F-CE31-422B-B979-7F93C652C0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F16C9-4BA2-420A-9AA0-68D245D056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EF874F-CE31-422B-B979-7F93C652C00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F16C9-4BA2-420A-9AA0-68D245D056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EF874F-CE31-422B-B979-7F93C652C009}" type="datetimeFigureOut">
              <a:rPr lang="en-US" smtClean="0"/>
              <a:pPr/>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F16C9-4BA2-420A-9AA0-68D245D056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EF874F-CE31-422B-B979-7F93C652C009}" type="datetimeFigureOut">
              <a:rPr lang="en-US" smtClean="0"/>
              <a:pPr/>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F16C9-4BA2-420A-9AA0-68D245D056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F874F-CE31-422B-B979-7F93C652C009}" type="datetimeFigureOut">
              <a:rPr lang="en-US" smtClean="0"/>
              <a:pPr/>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F16C9-4BA2-420A-9AA0-68D245D056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EF874F-CE31-422B-B979-7F93C652C00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F16C9-4BA2-420A-9AA0-68D245D056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EF874F-CE31-422B-B979-7F93C652C00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F16C9-4BA2-420A-9AA0-68D245D056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F874F-CE31-422B-B979-7F93C652C009}" type="datetimeFigureOut">
              <a:rPr lang="en-US" smtClean="0"/>
              <a:pPr/>
              <a:t>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F16C9-4BA2-420A-9AA0-68D245D056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229600" cy="1828800"/>
          </a:xfrm>
        </p:spPr>
        <p:txBody>
          <a:bodyPr/>
          <a:lstStyle/>
          <a:p>
            <a:r>
              <a:rPr lang="en-US" dirty="0" smtClean="0"/>
              <a:t>SALARY PREDICTION</a:t>
            </a:r>
            <a:endParaRPr lang="en-US" dirty="0"/>
          </a:p>
        </p:txBody>
      </p:sp>
      <p:sp>
        <p:nvSpPr>
          <p:cNvPr id="3" name="Subtitle 2"/>
          <p:cNvSpPr>
            <a:spLocks noGrp="1"/>
          </p:cNvSpPr>
          <p:nvPr>
            <p:ph type="subTitle" idx="1"/>
          </p:nvPr>
        </p:nvSpPr>
        <p:spPr>
          <a:xfrm>
            <a:off x="1447800" y="3429000"/>
            <a:ext cx="6400800" cy="1752600"/>
          </a:xfrm>
        </p:spPr>
        <p:txBody>
          <a:bodyPr/>
          <a:lstStyle/>
          <a:p>
            <a:r>
              <a:rPr lang="en-US" dirty="0" smtClean="0"/>
              <a:t>PRESENTATION  BY </a:t>
            </a:r>
          </a:p>
          <a:p>
            <a:pPr>
              <a:buFont typeface="Wingdings" pitchFamily="2" charset="2"/>
              <a:buChar char="§"/>
            </a:pPr>
            <a:r>
              <a:rPr lang="en-US" sz="1800" dirty="0" smtClean="0"/>
              <a:t> HARSHIT </a:t>
            </a:r>
            <a:r>
              <a:rPr lang="en-US" sz="1800" dirty="0" smtClean="0"/>
              <a:t>GOEL(1816110081)</a:t>
            </a:r>
            <a:endParaRPr lang="en-US" sz="1800" dirty="0" smtClean="0"/>
          </a:p>
          <a:p>
            <a:pPr>
              <a:buFont typeface="Wingdings" pitchFamily="2" charset="2"/>
              <a:buChar char="§"/>
            </a:pPr>
            <a:r>
              <a:rPr lang="en-US" sz="1800" dirty="0" smtClean="0"/>
              <a:t> </a:t>
            </a:r>
            <a:r>
              <a:rPr lang="en-US" sz="1800" smtClean="0"/>
              <a:t>MAYANK </a:t>
            </a:r>
            <a:r>
              <a:rPr lang="en-US" sz="1800" smtClean="0"/>
              <a:t>BORA(181110110)</a:t>
            </a:r>
            <a:endParaRPr lang="en-US" sz="1800"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0"/>
            <a:ext cx="7772400" cy="1470025"/>
          </a:xfrm>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8" name="Rectangle 7"/>
          <p:cNvSpPr/>
          <p:nvPr/>
        </p:nvSpPr>
        <p:spPr>
          <a:xfrm>
            <a:off x="2057400" y="2133600"/>
            <a:ext cx="5257800" cy="2123658"/>
          </a:xfrm>
          <a:prstGeom prst="rect">
            <a:avLst/>
          </a:prstGeom>
          <a:noFill/>
        </p:spPr>
        <p:txBody>
          <a:bodyPr wrap="square" lIns="91440" tIns="45720" rIns="91440" bIns="45720">
            <a:spAutoFit/>
          </a:bodyPr>
          <a:lstStyle/>
          <a:p>
            <a:pPr algn="ctr"/>
            <a:r>
              <a:rPr lang="en-US" sz="66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p>
          <a:p>
            <a:pPr algn="ctr"/>
            <a:endParaRPr lang="en-US" sz="66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229600" cy="1371600"/>
          </a:xfrm>
        </p:spPr>
        <p:txBody>
          <a:bodyPr/>
          <a:lstStyle/>
          <a:p>
            <a:r>
              <a:rPr lang="en-US" dirty="0" smtClean="0"/>
              <a:t>INTRODUCTION</a:t>
            </a:r>
            <a:endParaRPr lang="en-US" dirty="0"/>
          </a:p>
        </p:txBody>
      </p:sp>
      <p:sp>
        <p:nvSpPr>
          <p:cNvPr id="3" name="Subtitle 2"/>
          <p:cNvSpPr>
            <a:spLocks noGrp="1"/>
          </p:cNvSpPr>
          <p:nvPr>
            <p:ph type="subTitle" idx="1"/>
          </p:nvPr>
        </p:nvSpPr>
        <p:spPr>
          <a:xfrm>
            <a:off x="1371600" y="1066800"/>
            <a:ext cx="6400800" cy="3581400"/>
          </a:xfrm>
        </p:spPr>
        <p:txBody>
          <a:bodyPr>
            <a:normAutofit/>
          </a:bodyPr>
          <a:lstStyle/>
          <a:p>
            <a:pPr algn="l">
              <a:buFont typeface="Wingdings" pitchFamily="2" charset="2"/>
              <a:buChar char="Ø"/>
            </a:pPr>
            <a:r>
              <a:rPr lang="en-US" sz="2400" dirty="0" smtClean="0"/>
              <a:t> The objective is to build a web app to predict salary of a particular person on the basis of their experience, test score and interview score by using python and machine learning tools and techniques .  </a:t>
            </a:r>
          </a:p>
          <a:p>
            <a:endParaRPr lang="en-US" dirty="0" smtClean="0"/>
          </a:p>
          <a:p>
            <a:endParaRPr lang="en-US" dirty="0"/>
          </a:p>
        </p:txBody>
      </p:sp>
      <p:sp>
        <p:nvSpPr>
          <p:cNvPr id="4" name="Rectangle 3"/>
          <p:cNvSpPr/>
          <p:nvPr/>
        </p:nvSpPr>
        <p:spPr>
          <a:xfrm>
            <a:off x="1295400" y="3048000"/>
            <a:ext cx="6400800" cy="830997"/>
          </a:xfrm>
          <a:prstGeom prst="rect">
            <a:avLst/>
          </a:prstGeom>
        </p:spPr>
        <p:txBody>
          <a:bodyPr wrap="square">
            <a:spAutoFit/>
          </a:bodyPr>
          <a:lstStyle/>
          <a:p>
            <a:r>
              <a:rPr lang="en-US" sz="2400" dirty="0" smtClean="0">
                <a:solidFill>
                  <a:schemeClr val="bg1">
                    <a:lumMod val="50000"/>
                  </a:schemeClr>
                </a:solidFill>
              </a:rPr>
              <a:t>Here is the link of the app:-</a:t>
            </a:r>
          </a:p>
          <a:p>
            <a:r>
              <a:rPr lang="en-US" sz="2400" dirty="0" smtClean="0">
                <a:solidFill>
                  <a:schemeClr val="bg1">
                    <a:lumMod val="50000"/>
                  </a:schemeClr>
                </a:solidFill>
              </a:rPr>
              <a:t>https://mlsalaryprediciton-api.herokuapp.com/</a:t>
            </a:r>
            <a:endParaRPr lang="en-US" sz="2400" dirty="0">
              <a:solidFill>
                <a:schemeClr val="bg1">
                  <a:lumMod val="50000"/>
                </a:schemeClr>
              </a:solidFill>
            </a:endParaRPr>
          </a:p>
        </p:txBody>
      </p:sp>
      <p:pic>
        <p:nvPicPr>
          <p:cNvPr id="6" name="Picture 3"/>
          <p:cNvPicPr>
            <a:picLocks noChangeAspect="1" noChangeArrowheads="1"/>
          </p:cNvPicPr>
          <p:nvPr/>
        </p:nvPicPr>
        <p:blipFill>
          <a:blip r:embed="rId2" cstate="print"/>
          <a:srcRect/>
          <a:stretch>
            <a:fillRect/>
          </a:stretch>
        </p:blipFill>
        <p:spPr bwMode="auto">
          <a:xfrm>
            <a:off x="1066800" y="3962400"/>
            <a:ext cx="7000875" cy="2667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0600" cy="1828800"/>
          </a:xfrm>
        </p:spPr>
        <p:txBody>
          <a:bodyPr/>
          <a:lstStyle/>
          <a:p>
            <a:pPr algn="ctr"/>
            <a:r>
              <a:rPr lang="en-US" dirty="0" smtClean="0"/>
              <a:t>LIBRARIES AND LANGUAGE </a:t>
            </a:r>
            <a:br>
              <a:rPr lang="en-US" dirty="0" smtClean="0"/>
            </a:br>
            <a:r>
              <a:rPr lang="en-US" dirty="0" smtClean="0"/>
              <a:t>USED</a:t>
            </a:r>
            <a:endParaRPr lang="en-US" dirty="0"/>
          </a:p>
        </p:txBody>
      </p:sp>
      <p:sp>
        <p:nvSpPr>
          <p:cNvPr id="3" name="Text Placeholder 2"/>
          <p:cNvSpPr>
            <a:spLocks noGrp="1"/>
          </p:cNvSpPr>
          <p:nvPr>
            <p:ph type="body" idx="1"/>
          </p:nvPr>
        </p:nvSpPr>
        <p:spPr>
          <a:xfrm>
            <a:off x="1676400" y="2057400"/>
            <a:ext cx="5181600" cy="1447800"/>
          </a:xfrm>
        </p:spPr>
        <p:txBody>
          <a:bodyPr>
            <a:noAutofit/>
          </a:bodyPr>
          <a:lstStyle/>
          <a:p>
            <a:pPr>
              <a:buFont typeface="Wingdings" pitchFamily="2" charset="2"/>
              <a:buChar char="Ø"/>
            </a:pPr>
            <a:r>
              <a:rPr lang="en-US" dirty="0" smtClean="0"/>
              <a:t>NUMPY</a:t>
            </a:r>
          </a:p>
          <a:p>
            <a:pPr>
              <a:buFont typeface="Wingdings" pitchFamily="2" charset="2"/>
              <a:buChar char="Ø"/>
            </a:pPr>
            <a:r>
              <a:rPr lang="en-US" dirty="0" smtClean="0"/>
              <a:t>PANDAS</a:t>
            </a:r>
          </a:p>
          <a:p>
            <a:pPr>
              <a:buFont typeface="Wingdings" pitchFamily="2" charset="2"/>
              <a:buChar char="Ø"/>
            </a:pPr>
            <a:r>
              <a:rPr lang="en-US" dirty="0" smtClean="0"/>
              <a:t>MATPLOTLIB</a:t>
            </a:r>
          </a:p>
          <a:p>
            <a:pPr>
              <a:buFont typeface="Wingdings" pitchFamily="2" charset="2"/>
              <a:buChar char="Ø"/>
            </a:pPr>
            <a:r>
              <a:rPr lang="en-US" dirty="0" smtClean="0"/>
              <a:t>SKLEARN</a:t>
            </a:r>
          </a:p>
          <a:p>
            <a:pPr>
              <a:buFont typeface="Wingdings" pitchFamily="2" charset="2"/>
              <a:buChar char="Ø"/>
            </a:pPr>
            <a:r>
              <a:rPr lang="en-US" dirty="0" smtClean="0"/>
              <a:t>PYTHON LANGUAGE</a:t>
            </a:r>
          </a:p>
        </p:txBody>
      </p:sp>
      <p:graphicFrame>
        <p:nvGraphicFramePr>
          <p:cNvPr id="6" name="Table 5"/>
          <p:cNvGraphicFramePr>
            <a:graphicFrameLocks noGrp="1"/>
          </p:cNvGraphicFramePr>
          <p:nvPr/>
        </p:nvGraphicFramePr>
        <p:xfrm>
          <a:off x="1828800" y="3733800"/>
          <a:ext cx="5345723" cy="1676400"/>
        </p:xfrm>
        <a:graphic>
          <a:graphicData uri="http://schemas.openxmlformats.org/drawingml/2006/table">
            <a:tbl>
              <a:tblPr>
                <a:tableStyleId>{2D5ABB26-0587-4C30-8999-92F81FD0307C}</a:tableStyleId>
              </a:tblPr>
              <a:tblGrid>
                <a:gridCol w="5345723"/>
              </a:tblGrid>
              <a:tr h="990600">
                <a:tc>
                  <a:txBody>
                    <a:bodyPr/>
                    <a:lstStyle/>
                    <a:p>
                      <a:r>
                        <a:rPr lang="en-US" sz="2800" dirty="0" smtClean="0">
                          <a:solidFill>
                            <a:schemeClr val="accent6">
                              <a:lumMod val="60000"/>
                              <a:lumOff val="40000"/>
                            </a:schemeClr>
                          </a:solidFill>
                        </a:rPr>
                        <a:t>We</a:t>
                      </a:r>
                      <a:r>
                        <a:rPr lang="en-US" sz="2800" baseline="0" dirty="0" smtClean="0">
                          <a:solidFill>
                            <a:schemeClr val="accent6">
                              <a:lumMod val="60000"/>
                              <a:lumOff val="40000"/>
                            </a:schemeClr>
                          </a:solidFill>
                        </a:rPr>
                        <a:t> have also used a supervised machine learning algorithm which is linear regression.</a:t>
                      </a:r>
                    </a:p>
                    <a:p>
                      <a:endParaRPr lang="en-US" sz="2000" dirty="0"/>
                    </a:p>
                  </a:txBody>
                  <a:tcPr/>
                </a:tc>
              </a:tr>
            </a:tbl>
          </a:graphicData>
        </a:graphic>
      </p:graphicFrame>
      <p:graphicFrame>
        <p:nvGraphicFramePr>
          <p:cNvPr id="10" name="Table 9"/>
          <p:cNvGraphicFramePr>
            <a:graphicFrameLocks noGrp="1"/>
          </p:cNvGraphicFramePr>
          <p:nvPr/>
        </p:nvGraphicFramePr>
        <p:xfrm>
          <a:off x="1828800" y="5105400"/>
          <a:ext cx="4867422" cy="1378634"/>
        </p:xfrm>
        <a:graphic>
          <a:graphicData uri="http://schemas.openxmlformats.org/drawingml/2006/table">
            <a:tbl>
              <a:tblPr>
                <a:tableStyleId>{2D5ABB26-0587-4C30-8999-92F81FD0307C}</a:tableStyleId>
              </a:tblPr>
              <a:tblGrid>
                <a:gridCol w="4867422"/>
              </a:tblGrid>
              <a:tr h="1378634">
                <a:tc>
                  <a:txBody>
                    <a:bodyPr/>
                    <a:lstStyle/>
                    <a:p>
                      <a:r>
                        <a:rPr lang="en-US" sz="2800" dirty="0" smtClean="0">
                          <a:solidFill>
                            <a:schemeClr val="accent6">
                              <a:lumMod val="60000"/>
                              <a:lumOff val="40000"/>
                            </a:schemeClr>
                          </a:solidFill>
                        </a:rPr>
                        <a:t>Deployment</a:t>
                      </a:r>
                      <a:r>
                        <a:rPr lang="en-US" sz="2800" baseline="0" dirty="0" smtClean="0">
                          <a:solidFill>
                            <a:schemeClr val="accent6">
                              <a:lumMod val="60000"/>
                              <a:lumOff val="40000"/>
                            </a:schemeClr>
                          </a:solidFill>
                        </a:rPr>
                        <a:t> of machine learning model in done in </a:t>
                      </a:r>
                      <a:r>
                        <a:rPr lang="en-US" sz="2800" baseline="0" dirty="0" err="1" smtClean="0">
                          <a:solidFill>
                            <a:schemeClr val="accent6">
                              <a:lumMod val="60000"/>
                              <a:lumOff val="40000"/>
                            </a:schemeClr>
                          </a:solidFill>
                        </a:rPr>
                        <a:t>heroku</a:t>
                      </a:r>
                      <a:r>
                        <a:rPr lang="en-US" sz="2800" baseline="0" dirty="0" smtClean="0">
                          <a:solidFill>
                            <a:schemeClr val="accent6">
                              <a:lumMod val="60000"/>
                              <a:lumOff val="40000"/>
                            </a:schemeClr>
                          </a:solidFill>
                        </a:rPr>
                        <a:t> using flask </a:t>
                      </a:r>
                      <a:endParaRPr lang="en-US" sz="2800" dirty="0">
                        <a:solidFill>
                          <a:schemeClr val="accent6">
                            <a:lumMod val="60000"/>
                            <a:lumOff val="40000"/>
                          </a:schemeClr>
                        </a:solidFill>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229600" cy="990600"/>
          </a:xfrm>
        </p:spPr>
        <p:txBody>
          <a:bodyPr/>
          <a:lstStyle/>
          <a:p>
            <a:r>
              <a:rPr lang="en-US" dirty="0" smtClean="0"/>
              <a:t>ABOUT PYHTON</a:t>
            </a:r>
            <a:endParaRPr lang="en-US" dirty="0"/>
          </a:p>
        </p:txBody>
      </p:sp>
      <p:sp>
        <p:nvSpPr>
          <p:cNvPr id="3" name="Subtitle 2"/>
          <p:cNvSpPr>
            <a:spLocks noGrp="1"/>
          </p:cNvSpPr>
          <p:nvPr>
            <p:ph type="subTitle" idx="1"/>
          </p:nvPr>
        </p:nvSpPr>
        <p:spPr>
          <a:xfrm>
            <a:off x="1371600" y="1143000"/>
            <a:ext cx="6400800" cy="2743200"/>
          </a:xfrm>
        </p:spPr>
        <p:txBody>
          <a:bodyPr>
            <a:noAutofit/>
          </a:bodyPr>
          <a:lstStyle/>
          <a:p>
            <a:r>
              <a:rPr lang="en-US" sz="2000" dirty="0" smtClean="0">
                <a:solidFill>
                  <a:schemeClr val="bg1">
                    <a:lumMod val="50000"/>
                  </a:schemeClr>
                </a:solidFill>
              </a:rPr>
              <a:t>In our project we have used python language.</a:t>
            </a:r>
            <a:r>
              <a:rPr lang="en-US" sz="2000" b="1" dirty="0" smtClean="0">
                <a:solidFill>
                  <a:schemeClr val="bg1">
                    <a:lumMod val="50000"/>
                  </a:schemeClr>
                </a:solidFill>
              </a:rPr>
              <a:t> It</a:t>
            </a:r>
            <a:r>
              <a:rPr lang="en-US" sz="2000" dirty="0" smtClean="0">
                <a:solidFill>
                  <a:schemeClr val="bg1">
                    <a:lumMod val="50000"/>
                  </a:schemeClr>
                </a:solidFill>
              </a:rPr>
              <a:t> is an interpreted, high-level and general-purpose programming language. Python's design philosophy emphasizes code readability with its notable use of significant whitespace. Its language constructs and object-oriented approach aim to help programmers write clear, logical code for small and large-scale projects.</a:t>
            </a:r>
            <a:endParaRPr lang="en-US" sz="2000" dirty="0">
              <a:solidFill>
                <a:schemeClr val="bg1">
                  <a:lumMod val="50000"/>
                </a:schemeClr>
              </a:solidFill>
            </a:endParaRPr>
          </a:p>
        </p:txBody>
      </p:sp>
      <p:graphicFrame>
        <p:nvGraphicFramePr>
          <p:cNvPr id="4" name="Table 3"/>
          <p:cNvGraphicFramePr>
            <a:graphicFrameLocks noGrp="1"/>
          </p:cNvGraphicFramePr>
          <p:nvPr/>
        </p:nvGraphicFramePr>
        <p:xfrm>
          <a:off x="1676400" y="4419599"/>
          <a:ext cx="6019800" cy="2262555"/>
        </p:xfrm>
        <a:graphic>
          <a:graphicData uri="http://schemas.openxmlformats.org/drawingml/2006/table">
            <a:tbl>
              <a:tblPr>
                <a:tableStyleId>{2D5ABB26-0587-4C30-8999-92F81FD0307C}</a:tableStyleId>
              </a:tblPr>
              <a:tblGrid>
                <a:gridCol w="6019800"/>
              </a:tblGrid>
              <a:tr h="2262555">
                <a:tc>
                  <a:txBody>
                    <a:bodyPr/>
                    <a:lstStyle/>
                    <a:p>
                      <a:r>
                        <a:rPr lang="en-US" sz="2000" dirty="0" smtClean="0">
                          <a:solidFill>
                            <a:schemeClr val="bg1">
                              <a:lumMod val="50000"/>
                            </a:schemeClr>
                          </a:solidFill>
                        </a:rPr>
                        <a:t>We have used</a:t>
                      </a:r>
                      <a:r>
                        <a:rPr kumimoji="0" lang="en-US" sz="2000" kern="1200" dirty="0" smtClean="0">
                          <a:solidFill>
                            <a:schemeClr val="bg1">
                              <a:lumMod val="50000"/>
                            </a:schemeClr>
                          </a:solidFill>
                        </a:rPr>
                        <a:t> </a:t>
                      </a:r>
                      <a:r>
                        <a:rPr kumimoji="0" lang="en-US" sz="2000" kern="1200" dirty="0" err="1" smtClean="0">
                          <a:solidFill>
                            <a:schemeClr val="bg1">
                              <a:lumMod val="50000"/>
                            </a:schemeClr>
                          </a:solidFill>
                        </a:rPr>
                        <a:t>NumPy</a:t>
                      </a:r>
                      <a:r>
                        <a:rPr kumimoji="0" lang="en-US" sz="2000" kern="1200" dirty="0" smtClean="0">
                          <a:solidFill>
                            <a:schemeClr val="bg1">
                              <a:lumMod val="50000"/>
                            </a:schemeClr>
                          </a:solidFill>
                        </a:rPr>
                        <a:t> and Pandas which have emerged to be essential libraries for any scientific computation, including machine learning, in python due to their intuitive syntax and high-performance matrix computation capabilities.</a:t>
                      </a:r>
                      <a:endParaRPr lang="en-US" sz="2000" dirty="0">
                        <a:solidFill>
                          <a:schemeClr val="bg1">
                            <a:lumMod val="50000"/>
                          </a:schemeClr>
                        </a:solidFill>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229600" cy="1828800"/>
          </a:xfrm>
        </p:spPr>
        <p:txBody>
          <a:bodyPr/>
          <a:lstStyle/>
          <a:p>
            <a:r>
              <a:rPr lang="en-US" dirty="0" smtClean="0"/>
              <a:t>MACHINE LEARNING</a:t>
            </a:r>
            <a:endParaRPr lang="en-US" dirty="0"/>
          </a:p>
        </p:txBody>
      </p:sp>
      <p:sp>
        <p:nvSpPr>
          <p:cNvPr id="3" name="Subtitle 2"/>
          <p:cNvSpPr>
            <a:spLocks noGrp="1"/>
          </p:cNvSpPr>
          <p:nvPr>
            <p:ph type="subTitle" idx="1"/>
          </p:nvPr>
        </p:nvSpPr>
        <p:spPr>
          <a:xfrm>
            <a:off x="1295400" y="2057400"/>
            <a:ext cx="6400800" cy="3505200"/>
          </a:xfrm>
        </p:spPr>
        <p:txBody>
          <a:bodyPr>
            <a:noAutofit/>
          </a:bodyPr>
          <a:lstStyle/>
          <a:p>
            <a:r>
              <a:rPr lang="en-US" sz="2000" b="1" dirty="0" smtClean="0"/>
              <a:t>Machine learning</a:t>
            </a:r>
            <a:r>
              <a:rPr lang="en-US" sz="2000" dirty="0" smtClean="0"/>
              <a:t>  is the study of computer algorithms that improve automatically through experience. It is also seen as a subset of artificial intelligence. Machine learning algorithms build a model based on sample data also known as "training data", in order to make predictions or decisions without being explicitly programmed to do so.</a:t>
            </a:r>
            <a:r>
              <a:rPr lang="en-US" sz="2000" baseline="30000" dirty="0" smtClean="0"/>
              <a:t> </a:t>
            </a:r>
            <a:r>
              <a:rPr lang="en-US" sz="2000" dirty="0" smtClean="0"/>
              <a:t>Machine learning algorithms are used in a wide variety of applications, such as email filtering and computer vision, where it is difficult or unfeasible to develop conventional algorithms to perform the needed tasks.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229600" cy="1219200"/>
          </a:xfrm>
        </p:spPr>
        <p:txBody>
          <a:bodyPr/>
          <a:lstStyle/>
          <a:p>
            <a:r>
              <a:rPr lang="en-US" dirty="0" smtClean="0"/>
              <a:t>WHAT IS HEROKU?</a:t>
            </a:r>
            <a:endParaRPr lang="en-US" dirty="0"/>
          </a:p>
        </p:txBody>
      </p:sp>
      <p:sp>
        <p:nvSpPr>
          <p:cNvPr id="3" name="Subtitle 2"/>
          <p:cNvSpPr>
            <a:spLocks noGrp="1"/>
          </p:cNvSpPr>
          <p:nvPr>
            <p:ph type="subTitle" idx="1"/>
          </p:nvPr>
        </p:nvSpPr>
        <p:spPr>
          <a:xfrm>
            <a:off x="1219200" y="1828800"/>
            <a:ext cx="6781800" cy="3048000"/>
          </a:xfrm>
        </p:spPr>
        <p:txBody>
          <a:bodyPr>
            <a:noAutofit/>
          </a:bodyPr>
          <a:lstStyle/>
          <a:p>
            <a:r>
              <a:rPr lang="en-US" sz="2400" b="1" dirty="0" err="1" smtClean="0"/>
              <a:t>Heroku</a:t>
            </a:r>
            <a:r>
              <a:rPr lang="en-US" sz="2400" dirty="0" smtClean="0"/>
              <a:t> is a cloud platform as a service supporting several programming languages . Initially </a:t>
            </a:r>
            <a:r>
              <a:rPr lang="en-US" sz="2400" dirty="0" err="1" smtClean="0"/>
              <a:t>heroku</a:t>
            </a:r>
            <a:r>
              <a:rPr lang="en-US" sz="2400" dirty="0" smtClean="0"/>
              <a:t> supported only the Ruby programming language, but now it supports Java, Node.js, </a:t>
            </a:r>
            <a:r>
              <a:rPr lang="en-US" sz="2400" dirty="0" err="1" smtClean="0"/>
              <a:t>Scala</a:t>
            </a:r>
            <a:r>
              <a:rPr lang="en-US" sz="2400" dirty="0" smtClean="0"/>
              <a:t>, </a:t>
            </a:r>
            <a:r>
              <a:rPr lang="en-US" sz="2400" dirty="0" err="1" smtClean="0"/>
              <a:t>Clojure</a:t>
            </a:r>
            <a:r>
              <a:rPr lang="en-US" sz="2400" dirty="0" smtClean="0"/>
              <a:t>, Python, PHP, and Go programming languages. For this reason, </a:t>
            </a:r>
            <a:r>
              <a:rPr lang="en-US" sz="2400" dirty="0" err="1" smtClean="0"/>
              <a:t>Heroku</a:t>
            </a:r>
            <a:r>
              <a:rPr lang="en-US" sz="2400" dirty="0" smtClean="0"/>
              <a:t> is said to be a polyglot platform as it has features for a developer to build, run and scale applications in a similar manner across most languages.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8229600" cy="838200"/>
          </a:xfrm>
        </p:spPr>
        <p:txBody>
          <a:bodyPr>
            <a:normAutofit/>
          </a:bodyPr>
          <a:lstStyle/>
          <a:p>
            <a:r>
              <a:rPr lang="en-US" dirty="0" smtClean="0"/>
              <a:t>FLASK</a:t>
            </a:r>
            <a:endParaRPr lang="en-US" dirty="0"/>
          </a:p>
        </p:txBody>
      </p:sp>
      <p:sp>
        <p:nvSpPr>
          <p:cNvPr id="3" name="Subtitle 2"/>
          <p:cNvSpPr>
            <a:spLocks noGrp="1"/>
          </p:cNvSpPr>
          <p:nvPr>
            <p:ph type="subTitle" idx="1"/>
          </p:nvPr>
        </p:nvSpPr>
        <p:spPr>
          <a:xfrm>
            <a:off x="1219200" y="1066800"/>
            <a:ext cx="6705600" cy="5257800"/>
          </a:xfrm>
        </p:spPr>
        <p:txBody>
          <a:bodyPr>
            <a:noAutofit/>
          </a:bodyPr>
          <a:lstStyle/>
          <a:p>
            <a:r>
              <a:rPr lang="en-US" sz="2400" dirty="0" smtClean="0"/>
              <a:t>Flask is an API of Python that allows us to build up web-applications. It was developed by Armin </a:t>
            </a:r>
            <a:r>
              <a:rPr lang="en-US" sz="2400" dirty="0" err="1" smtClean="0"/>
              <a:t>Ronacher</a:t>
            </a:r>
            <a:r>
              <a:rPr lang="en-US" sz="2400" dirty="0" smtClean="0"/>
              <a:t>. Flask’s framework is more explicit than </a:t>
            </a:r>
            <a:r>
              <a:rPr lang="en-US" sz="2400" dirty="0" err="1" smtClean="0"/>
              <a:t>Django’s</a:t>
            </a:r>
            <a:r>
              <a:rPr lang="en-US" sz="2400" dirty="0" smtClean="0"/>
              <a:t> framework and is also easier to learn because it has less base code to implement a simple web-Application.  </a:t>
            </a:r>
          </a:p>
          <a:p>
            <a:r>
              <a:rPr lang="en-US" sz="2400" dirty="0" smtClean="0"/>
              <a:t>                                                                                   A Web-Application Framework or Web Framework is the collection of modules and libraries that helps the developer to write applications without writing the low-level codes such as protocols, thread management, etc. Flask is based on WSGI(Web Server Gateway Interface) toolkit and Jinja2 template engine.</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7772400" cy="860425"/>
          </a:xfrm>
        </p:spPr>
        <p:txBody>
          <a:bodyPr/>
          <a:lstStyle/>
          <a:p>
            <a:r>
              <a:rPr lang="en-US" dirty="0" smtClean="0"/>
              <a:t>PICKLING</a:t>
            </a:r>
            <a:endParaRPr lang="en-US" dirty="0"/>
          </a:p>
        </p:txBody>
      </p:sp>
      <p:sp>
        <p:nvSpPr>
          <p:cNvPr id="3" name="Subtitle 2"/>
          <p:cNvSpPr>
            <a:spLocks noGrp="1"/>
          </p:cNvSpPr>
          <p:nvPr>
            <p:ph type="subTitle" idx="1"/>
          </p:nvPr>
        </p:nvSpPr>
        <p:spPr>
          <a:xfrm>
            <a:off x="838200" y="914400"/>
            <a:ext cx="7467600" cy="1905000"/>
          </a:xfrm>
        </p:spPr>
        <p:txBody>
          <a:bodyPr>
            <a:noAutofit/>
          </a:bodyPr>
          <a:lstStyle/>
          <a:p>
            <a:r>
              <a:rPr lang="en-US" sz="1800" dirty="0" smtClean="0"/>
              <a:t>Python pickle module is used for serializing and de-serializing a Python object structure. Any object in Python can be pickled so that it can be saved on disk. What pickle does is that it “serializes” the object first before writing it to file. Pickling is a way to convert a python object into a character stream. The idea is that this character stream contains all the information necessary to reconstruct the object in another python script.</a:t>
            </a:r>
            <a:endParaRPr lang="en-US" sz="1800" dirty="0"/>
          </a:p>
        </p:txBody>
      </p:sp>
      <p:pic>
        <p:nvPicPr>
          <p:cNvPr id="4" name="Picture 4"/>
          <p:cNvPicPr>
            <a:picLocks noChangeAspect="1" noChangeArrowheads="1"/>
          </p:cNvPicPr>
          <p:nvPr/>
        </p:nvPicPr>
        <p:blipFill>
          <a:blip r:embed="rId2" cstate="print"/>
          <a:srcRect/>
          <a:stretch>
            <a:fillRect/>
          </a:stretch>
        </p:blipFill>
        <p:spPr bwMode="auto">
          <a:xfrm>
            <a:off x="1447800" y="3657600"/>
            <a:ext cx="6400800" cy="243756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01000" cy="1162050"/>
          </a:xfrm>
        </p:spPr>
        <p:txBody>
          <a:bodyPr>
            <a:normAutofit/>
          </a:bodyPr>
          <a:lstStyle/>
          <a:p>
            <a:pPr algn="ctr"/>
            <a:r>
              <a:rPr lang="en-US" sz="4400" dirty="0" smtClean="0"/>
              <a:t>ABOUT THE DATASET</a:t>
            </a:r>
            <a:endParaRPr lang="en-US" sz="4400" dirty="0"/>
          </a:p>
        </p:txBody>
      </p:sp>
      <p:pic>
        <p:nvPicPr>
          <p:cNvPr id="5" name="Picture 2"/>
          <p:cNvPicPr>
            <a:picLocks noGrp="1" noChangeAspect="1" noChangeArrowheads="1"/>
          </p:cNvPicPr>
          <p:nvPr>
            <p:ph idx="1"/>
          </p:nvPr>
        </p:nvPicPr>
        <p:blipFill>
          <a:blip r:embed="rId2" cstate="print"/>
          <a:stretch>
            <a:fillRect/>
          </a:stretch>
        </p:blipFill>
        <p:spPr bwMode="auto">
          <a:xfrm>
            <a:off x="3962400" y="1371600"/>
            <a:ext cx="4791075" cy="1590675"/>
          </a:xfrm>
          <a:prstGeom prst="rect">
            <a:avLst/>
          </a:prstGeom>
          <a:noFill/>
          <a:ln w="9525">
            <a:noFill/>
            <a:miter lim="800000"/>
            <a:headEnd/>
            <a:tailEnd/>
          </a:ln>
        </p:spPr>
      </p:pic>
      <p:sp>
        <p:nvSpPr>
          <p:cNvPr id="3" name="Text Placeholder 2"/>
          <p:cNvSpPr>
            <a:spLocks noGrp="1"/>
          </p:cNvSpPr>
          <p:nvPr>
            <p:ph type="body" sz="half" idx="2"/>
          </p:nvPr>
        </p:nvSpPr>
        <p:spPr>
          <a:xfrm>
            <a:off x="152400" y="1371600"/>
            <a:ext cx="3657600" cy="4602163"/>
          </a:xfrm>
        </p:spPr>
        <p:txBody>
          <a:bodyPr/>
          <a:lstStyle/>
          <a:p>
            <a:r>
              <a:rPr lang="en-US" sz="1800" dirty="0" smtClean="0">
                <a:solidFill>
                  <a:schemeClr val="bg1">
                    <a:lumMod val="50000"/>
                  </a:schemeClr>
                </a:solidFill>
              </a:rPr>
              <a:t>The dataset contains following fields:</a:t>
            </a:r>
          </a:p>
          <a:p>
            <a:pPr>
              <a:buFont typeface="Wingdings" pitchFamily="2" charset="2"/>
              <a:buChar char="Ø"/>
            </a:pPr>
            <a:r>
              <a:rPr lang="en-US" sz="1800" dirty="0" smtClean="0">
                <a:solidFill>
                  <a:schemeClr val="bg1">
                    <a:lumMod val="50000"/>
                  </a:schemeClr>
                </a:solidFill>
              </a:rPr>
              <a:t>Experience</a:t>
            </a:r>
          </a:p>
          <a:p>
            <a:pPr>
              <a:buFont typeface="Wingdings" pitchFamily="2" charset="2"/>
              <a:buChar char="Ø"/>
            </a:pPr>
            <a:r>
              <a:rPr lang="en-US" sz="1800" dirty="0" smtClean="0">
                <a:solidFill>
                  <a:schemeClr val="bg1">
                    <a:lumMod val="50000"/>
                  </a:schemeClr>
                </a:solidFill>
              </a:rPr>
              <a:t>Test  Score</a:t>
            </a:r>
          </a:p>
          <a:p>
            <a:pPr>
              <a:buFont typeface="Wingdings" pitchFamily="2" charset="2"/>
              <a:buChar char="Ø"/>
            </a:pPr>
            <a:r>
              <a:rPr lang="en-US" sz="1800" dirty="0" smtClean="0">
                <a:solidFill>
                  <a:schemeClr val="bg1">
                    <a:lumMod val="50000"/>
                  </a:schemeClr>
                </a:solidFill>
              </a:rPr>
              <a:t>Interview Score</a:t>
            </a:r>
          </a:p>
          <a:p>
            <a:pPr>
              <a:buFont typeface="Wingdings" pitchFamily="2" charset="2"/>
              <a:buChar char="Ø"/>
            </a:pPr>
            <a:r>
              <a:rPr lang="en-US" sz="1800" dirty="0" smtClean="0">
                <a:solidFill>
                  <a:schemeClr val="bg1">
                    <a:lumMod val="50000"/>
                  </a:schemeClr>
                </a:solidFill>
              </a:rPr>
              <a:t>Salary</a:t>
            </a:r>
          </a:p>
          <a:p>
            <a:endParaRPr lang="en-US" dirty="0" smtClean="0"/>
          </a:p>
          <a:p>
            <a:endParaRPr lang="en-US" dirty="0" smtClean="0"/>
          </a:p>
          <a:p>
            <a:endParaRPr lang="en-US" dirty="0"/>
          </a:p>
        </p:txBody>
      </p:sp>
      <p:pic>
        <p:nvPicPr>
          <p:cNvPr id="6" name="Picture 5"/>
          <p:cNvPicPr>
            <a:picLocks noChangeAspect="1" noChangeArrowheads="1"/>
          </p:cNvPicPr>
          <p:nvPr/>
        </p:nvPicPr>
        <p:blipFill>
          <a:blip r:embed="rId3" cstate="print"/>
          <a:srcRect/>
          <a:stretch>
            <a:fillRect/>
          </a:stretch>
        </p:blipFill>
        <p:spPr bwMode="auto">
          <a:xfrm>
            <a:off x="3752850" y="3276600"/>
            <a:ext cx="5391150" cy="2381250"/>
          </a:xfrm>
          <a:prstGeom prst="rect">
            <a:avLst/>
          </a:prstGeom>
          <a:noFill/>
          <a:ln w="9525">
            <a:noFill/>
            <a:miter lim="800000"/>
            <a:headEnd/>
            <a:tailEnd/>
          </a:ln>
        </p:spPr>
      </p:pic>
      <p:graphicFrame>
        <p:nvGraphicFramePr>
          <p:cNvPr id="7" name="Table 6"/>
          <p:cNvGraphicFramePr>
            <a:graphicFrameLocks noGrp="1"/>
          </p:cNvGraphicFramePr>
          <p:nvPr/>
        </p:nvGraphicFramePr>
        <p:xfrm>
          <a:off x="253218" y="3432517"/>
          <a:ext cx="3263705" cy="2940148"/>
        </p:xfrm>
        <a:graphic>
          <a:graphicData uri="http://schemas.openxmlformats.org/drawingml/2006/table">
            <a:tbl>
              <a:tblPr>
                <a:tableStyleId>{2D5ABB26-0587-4C30-8999-92F81FD0307C}</a:tableStyleId>
              </a:tblPr>
              <a:tblGrid>
                <a:gridCol w="3263705"/>
              </a:tblGrid>
              <a:tr h="2940148">
                <a:tc>
                  <a:txBody>
                    <a:bodyPr/>
                    <a:lstStyle/>
                    <a:p>
                      <a:r>
                        <a:rPr lang="en-US" sz="2000" dirty="0" smtClean="0">
                          <a:solidFill>
                            <a:schemeClr val="bg1">
                              <a:lumMod val="50000"/>
                            </a:schemeClr>
                          </a:solidFill>
                        </a:rPr>
                        <a:t>If</a:t>
                      </a:r>
                      <a:r>
                        <a:rPr lang="en-US" sz="2000" baseline="0" dirty="0" smtClean="0">
                          <a:solidFill>
                            <a:schemeClr val="bg1">
                              <a:lumMod val="50000"/>
                            </a:schemeClr>
                          </a:solidFill>
                        </a:rPr>
                        <a:t> we  enter the value of experience , test score and interview score 8, 9 and 7 respectively then it will show thee following output.</a:t>
                      </a:r>
                      <a:endParaRPr lang="en-US" sz="2000" dirty="0">
                        <a:solidFill>
                          <a:schemeClr val="bg1">
                            <a:lumMod val="50000"/>
                          </a:schemeClr>
                        </a:solidFill>
                      </a:endParaRP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738</TotalTime>
  <Words>331</Words>
  <Application>Microsoft Office PowerPoint</Application>
  <PresentationFormat>On-screen Show (4:3)</PresentationFormat>
  <Paragraphs>39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SALARY PREDICTION</vt:lpstr>
      <vt:lpstr>INTRODUCTION</vt:lpstr>
      <vt:lpstr>LIBRARIES AND LANGUAGE  USED</vt:lpstr>
      <vt:lpstr>ABOUT PYHTON</vt:lpstr>
      <vt:lpstr>MACHINE LEARNING</vt:lpstr>
      <vt:lpstr>WHAT IS HEROKU?</vt:lpstr>
      <vt:lpstr>FLASK</vt:lpstr>
      <vt:lpstr>PICKLING</vt:lpstr>
      <vt:lpstr>ABOUT THE DATASET</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dc:title>
  <dc:creator>Priyanka</dc:creator>
  <cp:lastModifiedBy>Priyanka</cp:lastModifiedBy>
  <cp:revision>14</cp:revision>
  <dcterms:created xsi:type="dcterms:W3CDTF">2020-12-23T16:05:04Z</dcterms:created>
  <dcterms:modified xsi:type="dcterms:W3CDTF">2021-01-04T08:16:47Z</dcterms:modified>
</cp:coreProperties>
</file>