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79" r:id="rId4"/>
    <p:sldId id="278" r:id="rId5"/>
    <p:sldId id="280" r:id="rId6"/>
    <p:sldId id="281" r:id="rId7"/>
    <p:sldId id="282" r:id="rId8"/>
    <p:sldId id="283" r:id="rId9"/>
    <p:sldId id="276" r:id="rId10"/>
    <p:sldId id="284" r:id="rId11"/>
    <p:sldId id="285" r:id="rId12"/>
    <p:sldId id="286" r:id="rId13"/>
    <p:sldId id="288" r:id="rId14"/>
    <p:sldId id="27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FFFFFF"/>
    <a:srgbClr val="FDF7F6"/>
    <a:srgbClr val="A4804A"/>
    <a:srgbClr val="FDF9F6"/>
    <a:srgbClr val="FAF3F0"/>
    <a:srgbClr val="FBF3F1"/>
    <a:srgbClr val="FCF4F4"/>
    <a:srgbClr val="FDF9F9"/>
    <a:srgbClr val="FC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60A4B-1CE1-D148-AE6A-2E819DF31774}" v="22" dt="2024-04-16T18:56:08.184"/>
  </p1510:revLst>
</p1510:revInfo>
</file>

<file path=ppt/tableStyles.xml><?xml version="1.0" encoding="utf-8"?>
<a:tblStyleLst xmlns:a="http://schemas.openxmlformats.org/drawingml/2006/main" def="{BAF72052-078E-4B46-BEE9-A9746AAA2E32}">
  <a:tblStyle styleId="{BAF72052-078E-4B46-BEE9-A9746AAA2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8"/>
    <p:restoredTop sz="94668"/>
  </p:normalViewPr>
  <p:slideViewPr>
    <p:cSldViewPr snapToGrid="0">
      <p:cViewPr>
        <p:scale>
          <a:sx n="126" d="100"/>
          <a:sy n="126" d="100"/>
        </p:scale>
        <p:origin x="24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98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7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2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72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05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7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4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68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3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67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0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1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51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08134" y="729708"/>
            <a:ext cx="553809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Forecasting for Windfarms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D636B3-3D6A-F064-07CF-7674C4D7A71A}"/>
              </a:ext>
            </a:extLst>
          </p:cNvPr>
          <p:cNvSpPr/>
          <p:nvPr/>
        </p:nvSpPr>
        <p:spPr>
          <a:xfrm rot="5400000">
            <a:off x="7165588" y="3633946"/>
            <a:ext cx="361287" cy="122300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44390" y="2862387"/>
            <a:ext cx="2855220" cy="736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Pooja Kannan – 002845657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Mayank Chadha - 002697016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5A0EC4-42EF-0BB8-39B4-A027CC48DEB7}"/>
              </a:ext>
            </a:extLst>
          </p:cNvPr>
          <p:cNvSpPr/>
          <p:nvPr/>
        </p:nvSpPr>
        <p:spPr>
          <a:xfrm>
            <a:off x="-8" y="540726"/>
            <a:ext cx="311699" cy="4062047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7CF549-E8A7-5B95-6601-212CBB10D750}"/>
              </a:ext>
            </a:extLst>
          </p:cNvPr>
          <p:cNvSpPr/>
          <p:nvPr/>
        </p:nvSpPr>
        <p:spPr>
          <a:xfrm>
            <a:off x="77887" y="729708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8AD4D1-625A-16F0-5649-D3D309CCDD83}"/>
              </a:ext>
            </a:extLst>
          </p:cNvPr>
          <p:cNvSpPr/>
          <p:nvPr/>
        </p:nvSpPr>
        <p:spPr>
          <a:xfrm>
            <a:off x="77889" y="1419257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E5992-A55B-E0BE-C154-9B7DA4D78169}"/>
              </a:ext>
            </a:extLst>
          </p:cNvPr>
          <p:cNvSpPr/>
          <p:nvPr/>
        </p:nvSpPr>
        <p:spPr>
          <a:xfrm>
            <a:off x="83380" y="2104358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2AFA58-2717-9DAB-246F-C50DDCC55752}"/>
              </a:ext>
            </a:extLst>
          </p:cNvPr>
          <p:cNvSpPr/>
          <p:nvPr/>
        </p:nvSpPr>
        <p:spPr>
          <a:xfrm>
            <a:off x="77889" y="2788045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C6F8B6-BD80-1A13-A992-72E49CDB65F3}"/>
              </a:ext>
            </a:extLst>
          </p:cNvPr>
          <p:cNvSpPr/>
          <p:nvPr/>
        </p:nvSpPr>
        <p:spPr>
          <a:xfrm>
            <a:off x="77889" y="3477594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4B6013-E273-2CBA-DAD8-1F0C36AEC7EF}"/>
              </a:ext>
            </a:extLst>
          </p:cNvPr>
          <p:cNvSpPr/>
          <p:nvPr/>
        </p:nvSpPr>
        <p:spPr>
          <a:xfrm>
            <a:off x="77888" y="4167143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DE2C67-EF45-29EF-D96F-3525367CE9BB}"/>
              </a:ext>
            </a:extLst>
          </p:cNvPr>
          <p:cNvSpPr/>
          <p:nvPr/>
        </p:nvSpPr>
        <p:spPr>
          <a:xfrm rot="5400000">
            <a:off x="7748677" y="3839040"/>
            <a:ext cx="361288" cy="1166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90" y="66736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90553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&amp; Training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6F5689-7444-7769-59F5-0CAB506D6071}"/>
              </a:ext>
            </a:extLst>
          </p:cNvPr>
          <p:cNvSpPr txBox="1"/>
          <p:nvPr/>
        </p:nvSpPr>
        <p:spPr>
          <a:xfrm>
            <a:off x="888036" y="1398255"/>
            <a:ext cx="4238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 set to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 –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 cycles (epochs) –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A201C-B52B-F056-3CEB-BB78A968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61" y="2496298"/>
            <a:ext cx="7145079" cy="18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345617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Calculation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72817F-131A-BF8D-1730-D22EAA7AFD14}"/>
              </a:ext>
            </a:extLst>
          </p:cNvPr>
          <p:cNvSpPr txBox="1"/>
          <p:nvPr/>
        </p:nvSpPr>
        <p:spPr>
          <a:xfrm>
            <a:off x="600075" y="1343831"/>
            <a:ext cx="5527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Reduces and then slowly converges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F53E8-6D1B-88D8-AE44-0FFD1929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55" y="1939253"/>
            <a:ext cx="4819544" cy="283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52CC29-20A3-49A9-5500-51F8065B1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49" y="2197279"/>
            <a:ext cx="3906061" cy="18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345617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164CA2-8E65-C9AD-5972-B765B724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65" y="1464138"/>
            <a:ext cx="3667704" cy="27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381300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AB59F7-871D-F0E7-94A4-C230AA8892CC}"/>
              </a:ext>
            </a:extLst>
          </p:cNvPr>
          <p:cNvSpPr txBox="1"/>
          <p:nvPr/>
        </p:nvSpPr>
        <p:spPr>
          <a:xfrm>
            <a:off x="600075" y="1543792"/>
            <a:ext cx="7225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Employ statistical methods to reduce dimensionality in your dataset, which could reveal underlying patterns that are not obvious with direct correlation.</a:t>
            </a: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additional features like the turbine capacity might additionally help.</a:t>
            </a:r>
          </a:p>
        </p:txBody>
      </p:sp>
    </p:spTree>
    <p:extLst>
      <p:ext uri="{BB962C8B-B14F-4D97-AF65-F5344CB8AC3E}">
        <p14:creationId xmlns:p14="http://schemas.microsoft.com/office/powerpoint/2010/main" val="33679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D636B3-3D6A-F064-07CF-7674C4D7A71A}"/>
              </a:ext>
            </a:extLst>
          </p:cNvPr>
          <p:cNvSpPr/>
          <p:nvPr/>
        </p:nvSpPr>
        <p:spPr>
          <a:xfrm rot="5400000">
            <a:off x="7165588" y="3633946"/>
            <a:ext cx="361287" cy="122300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5A0EC4-42EF-0BB8-39B4-A027CC48DEB7}"/>
              </a:ext>
            </a:extLst>
          </p:cNvPr>
          <p:cNvSpPr/>
          <p:nvPr/>
        </p:nvSpPr>
        <p:spPr>
          <a:xfrm>
            <a:off x="-8" y="540726"/>
            <a:ext cx="311699" cy="4062047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7CF549-E8A7-5B95-6601-212CBB10D750}"/>
              </a:ext>
            </a:extLst>
          </p:cNvPr>
          <p:cNvSpPr/>
          <p:nvPr/>
        </p:nvSpPr>
        <p:spPr>
          <a:xfrm>
            <a:off x="77887" y="729708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8AD4D1-625A-16F0-5649-D3D309CCDD83}"/>
              </a:ext>
            </a:extLst>
          </p:cNvPr>
          <p:cNvSpPr/>
          <p:nvPr/>
        </p:nvSpPr>
        <p:spPr>
          <a:xfrm>
            <a:off x="77889" y="1419257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E5992-A55B-E0BE-C154-9B7DA4D78169}"/>
              </a:ext>
            </a:extLst>
          </p:cNvPr>
          <p:cNvSpPr/>
          <p:nvPr/>
        </p:nvSpPr>
        <p:spPr>
          <a:xfrm>
            <a:off x="83380" y="2104358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2AFA58-2717-9DAB-246F-C50DDCC55752}"/>
              </a:ext>
            </a:extLst>
          </p:cNvPr>
          <p:cNvSpPr/>
          <p:nvPr/>
        </p:nvSpPr>
        <p:spPr>
          <a:xfrm>
            <a:off x="77889" y="2788045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C6F8B6-BD80-1A13-A992-72E49CDB65F3}"/>
              </a:ext>
            </a:extLst>
          </p:cNvPr>
          <p:cNvSpPr/>
          <p:nvPr/>
        </p:nvSpPr>
        <p:spPr>
          <a:xfrm>
            <a:off x="77889" y="3477594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4B6013-E273-2CBA-DAD8-1F0C36AEC7EF}"/>
              </a:ext>
            </a:extLst>
          </p:cNvPr>
          <p:cNvSpPr/>
          <p:nvPr/>
        </p:nvSpPr>
        <p:spPr>
          <a:xfrm>
            <a:off x="77888" y="4167143"/>
            <a:ext cx="148685" cy="1486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DE2C67-EF45-29EF-D96F-3525367CE9BB}"/>
              </a:ext>
            </a:extLst>
          </p:cNvPr>
          <p:cNvSpPr/>
          <p:nvPr/>
        </p:nvSpPr>
        <p:spPr>
          <a:xfrm rot="5400000">
            <a:off x="7748677" y="3839040"/>
            <a:ext cx="361288" cy="1166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90" y="66736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C876B52-AA1A-9398-A626-FC6648DE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221" y="2056382"/>
            <a:ext cx="3539558" cy="80600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787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3155035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74CDF5-1CD2-9406-5CD6-EBB9B5368D69}"/>
              </a:ext>
            </a:extLst>
          </p:cNvPr>
          <p:cNvSpPr txBox="1"/>
          <p:nvPr/>
        </p:nvSpPr>
        <p:spPr>
          <a:xfrm>
            <a:off x="600076" y="3134248"/>
            <a:ext cx="4993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is it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Production Planning – balance supply &amp;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Reduction – Manage maintenance schedules.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Sustainable environment.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8E839-3F6D-E043-65A1-7929C6CE65F8}"/>
              </a:ext>
            </a:extLst>
          </p:cNvPr>
          <p:cNvSpPr txBox="1"/>
          <p:nvPr/>
        </p:nvSpPr>
        <p:spPr>
          <a:xfrm>
            <a:off x="600076" y="1377231"/>
            <a:ext cx="5291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turbines converts kinetic energy and generate electricity using a generator.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5A148-2292-0E67-E5B3-9980BBC3910F}"/>
              </a:ext>
            </a:extLst>
          </p:cNvPr>
          <p:cNvSpPr txBox="1"/>
          <p:nvPr/>
        </p:nvSpPr>
        <p:spPr>
          <a:xfrm>
            <a:off x="600076" y="2040296"/>
            <a:ext cx="48625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effecting electricity generation: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wind turbine – Onshore, offshore, nearshore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turbine or capacity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 of the blades</a:t>
            </a:r>
          </a:p>
          <a:p>
            <a:endParaRPr lang="en-US" dirty="0"/>
          </a:p>
        </p:txBody>
      </p:sp>
      <p:pic>
        <p:nvPicPr>
          <p:cNvPr id="1028" name="Picture 4" descr="Wind Energy">
            <a:extLst>
              <a:ext uri="{FF2B5EF4-FFF2-40B4-BE49-F238E27FC236}">
                <a16:creationId xmlns:a16="http://schemas.microsoft.com/office/drawing/2014/main" id="{6AE7F8E0-A661-551B-CEE4-9379EF0E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21" y="1720609"/>
            <a:ext cx="2304797" cy="23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9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34739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AACBFC2-79C5-F916-7F1A-B4960B36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1" y="2620779"/>
            <a:ext cx="7510218" cy="166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3C67D-1C0D-7CD1-BE38-414B0DFAC6C7}"/>
              </a:ext>
            </a:extLst>
          </p:cNvPr>
          <p:cNvSpPr txBox="1"/>
          <p:nvPr/>
        </p:nvSpPr>
        <p:spPr>
          <a:xfrm>
            <a:off x="600076" y="1392278"/>
            <a:ext cx="5444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few datapoints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WS - wind speed at positions 10, 30, 50 and hub in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WD – Wind Direction at positions 10, 30, 50 and hub in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– Temperature, Pressure,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interval – Every 15 seconds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DE7A7E-80EF-34FB-EA61-BC2EFF4D9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2304" y="624949"/>
            <a:ext cx="1767648" cy="2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34739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power&#10;&#10;Description automatically generated">
            <a:extLst>
              <a:ext uri="{FF2B5EF4-FFF2-40B4-BE49-F238E27FC236}">
                <a16:creationId xmlns:a16="http://schemas.microsoft.com/office/drawing/2014/main" id="{CC96E1C0-B2C7-88D8-320C-1B9A1D49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9" y="2008525"/>
            <a:ext cx="5783204" cy="2341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6519E-6181-A1AB-3E86-94852D292D6C}"/>
              </a:ext>
            </a:extLst>
          </p:cNvPr>
          <p:cNvSpPr txBox="1"/>
          <p:nvPr/>
        </p:nvSpPr>
        <p:spPr>
          <a:xfrm>
            <a:off x="600076" y="1346219"/>
            <a:ext cx="228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Describing the data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41C2F-12EB-4893-22BD-491423B90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61" y="2009227"/>
            <a:ext cx="1346423" cy="2195442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DF5F24-8C5C-4727-D131-39C556CD2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684" y="2009227"/>
            <a:ext cx="857594" cy="21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9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34739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96519E-6181-A1AB-3E86-94852D292D6C}"/>
              </a:ext>
            </a:extLst>
          </p:cNvPr>
          <p:cNvSpPr txBox="1"/>
          <p:nvPr/>
        </p:nvSpPr>
        <p:spPr>
          <a:xfrm>
            <a:off x="600076" y="1340989"/>
            <a:ext cx="3814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Explaining Trend &amp;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 speed has some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 direction looks like white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also has some trend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FC0BC-E3CF-8395-3134-D99FDB15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9" y="2295096"/>
            <a:ext cx="7830126" cy="930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F767D-F435-160F-9F40-E57F19882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9" y="3219232"/>
            <a:ext cx="7830126" cy="8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34739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96519E-6181-A1AB-3E86-94852D292D6C}"/>
              </a:ext>
            </a:extLst>
          </p:cNvPr>
          <p:cNvSpPr txBox="1"/>
          <p:nvPr/>
        </p:nvSpPr>
        <p:spPr>
          <a:xfrm>
            <a:off x="600075" y="1340989"/>
            <a:ext cx="4446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Explaining Trend &amp;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Decomposing the signal to see the trend for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blue line graph with numbers and text&#10;&#10;Description automatically generated">
            <a:extLst>
              <a:ext uri="{FF2B5EF4-FFF2-40B4-BE49-F238E27FC236}">
                <a16:creationId xmlns:a16="http://schemas.microsoft.com/office/drawing/2014/main" id="{A13729AA-C32E-DFB1-CED1-DADF6129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2087314"/>
            <a:ext cx="7772400" cy="1406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07C5E-C592-536A-E038-8A14AA340364}"/>
              </a:ext>
            </a:extLst>
          </p:cNvPr>
          <p:cNvSpPr txBox="1"/>
          <p:nvPr/>
        </p:nvSpPr>
        <p:spPr>
          <a:xfrm>
            <a:off x="2013527" y="22444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34739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96519E-6181-A1AB-3E86-94852D292D6C}"/>
              </a:ext>
            </a:extLst>
          </p:cNvPr>
          <p:cNvSpPr txBox="1"/>
          <p:nvPr/>
        </p:nvSpPr>
        <p:spPr>
          <a:xfrm>
            <a:off x="1893167" y="1534933"/>
            <a:ext cx="122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ACF (Power)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07C5E-C592-536A-E038-8A14AA340364}"/>
              </a:ext>
            </a:extLst>
          </p:cNvPr>
          <p:cNvSpPr txBox="1"/>
          <p:nvPr/>
        </p:nvSpPr>
        <p:spPr>
          <a:xfrm>
            <a:off x="2013527" y="22444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52A3C-9430-37D3-C859-0D08BF7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8" y="1871870"/>
            <a:ext cx="3305682" cy="2195602"/>
          </a:xfrm>
          <a:prstGeom prst="rect">
            <a:avLst/>
          </a:prstGeom>
        </p:spPr>
      </p:pic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9F7EFF37-FED1-1E7A-8DAE-2E6C1EC9F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47" y="1871870"/>
            <a:ext cx="3305671" cy="2195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BC15A-DD94-DB7C-2144-397639D0043A}"/>
              </a:ext>
            </a:extLst>
          </p:cNvPr>
          <p:cNvSpPr txBox="1"/>
          <p:nvPr/>
        </p:nvSpPr>
        <p:spPr>
          <a:xfrm>
            <a:off x="5928820" y="1534894"/>
            <a:ext cx="143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PACF (Power)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434739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interesting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307C5E-C592-536A-E038-8A14AA340364}"/>
              </a:ext>
            </a:extLst>
          </p:cNvPr>
          <p:cNvSpPr txBox="1"/>
          <p:nvPr/>
        </p:nvSpPr>
        <p:spPr>
          <a:xfrm>
            <a:off x="2013527" y="22444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FB2D-064F-AF66-593A-68364EBA875B}"/>
              </a:ext>
            </a:extLst>
          </p:cNvPr>
          <p:cNvSpPr txBox="1"/>
          <p:nvPr/>
        </p:nvSpPr>
        <p:spPr>
          <a:xfrm>
            <a:off x="668215" y="1433146"/>
            <a:ext cx="3024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has strong correlation to wind speed at different heights.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increases slightly as the distance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correlation between wind direction and Air 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8" name="Picture 7" descr="A colorful grid with numbers&#10;&#10;Description automatically generated with medium confidence">
            <a:extLst>
              <a:ext uri="{FF2B5EF4-FFF2-40B4-BE49-F238E27FC236}">
                <a16:creationId xmlns:a16="http://schemas.microsoft.com/office/drawing/2014/main" id="{FA7FF1A5-BDAC-9FEC-4D60-0A32AFEC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32" y="1499630"/>
            <a:ext cx="4530246" cy="31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850443-11AB-24BA-A806-6C13E963E213}"/>
              </a:ext>
            </a:extLst>
          </p:cNvPr>
          <p:cNvSpPr/>
          <p:nvPr/>
        </p:nvSpPr>
        <p:spPr>
          <a:xfrm rot="5400000">
            <a:off x="8585789" y="6673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FE42F-B3C4-1814-D81C-65611A119E95}"/>
              </a:ext>
            </a:extLst>
          </p:cNvPr>
          <p:cNvSpPr/>
          <p:nvPr/>
        </p:nvSpPr>
        <p:spPr>
          <a:xfrm rot="5400000">
            <a:off x="389770" y="4064798"/>
            <a:ext cx="168440" cy="947981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DD9468AF-7FBA-2B05-6F47-E177D14026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3990" y="540728"/>
            <a:ext cx="3456172" cy="792600"/>
          </a:xfrm>
          <a:prstGeom prst="rect">
            <a:avLst/>
          </a:prstGeom>
          <a:noFill/>
          <a:ln cap="flat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55035"/>
                      <a:gd name="connsiteY0" fmla="*/ 0 h 792600"/>
                      <a:gd name="connsiteX1" fmla="*/ 494289 w 3155035"/>
                      <a:gd name="connsiteY1" fmla="*/ 0 h 792600"/>
                      <a:gd name="connsiteX2" fmla="*/ 925477 w 3155035"/>
                      <a:gd name="connsiteY2" fmla="*/ 0 h 792600"/>
                      <a:gd name="connsiteX3" fmla="*/ 1514417 w 3155035"/>
                      <a:gd name="connsiteY3" fmla="*/ 0 h 792600"/>
                      <a:gd name="connsiteX4" fmla="*/ 2008706 w 3155035"/>
                      <a:gd name="connsiteY4" fmla="*/ 0 h 792600"/>
                      <a:gd name="connsiteX5" fmla="*/ 2502994 w 3155035"/>
                      <a:gd name="connsiteY5" fmla="*/ 0 h 792600"/>
                      <a:gd name="connsiteX6" fmla="*/ 3155035 w 3155035"/>
                      <a:gd name="connsiteY6" fmla="*/ 0 h 792600"/>
                      <a:gd name="connsiteX7" fmla="*/ 3155035 w 3155035"/>
                      <a:gd name="connsiteY7" fmla="*/ 380448 h 792600"/>
                      <a:gd name="connsiteX8" fmla="*/ 3155035 w 3155035"/>
                      <a:gd name="connsiteY8" fmla="*/ 792600 h 792600"/>
                      <a:gd name="connsiteX9" fmla="*/ 2692297 w 3155035"/>
                      <a:gd name="connsiteY9" fmla="*/ 792600 h 792600"/>
                      <a:gd name="connsiteX10" fmla="*/ 2166457 w 3155035"/>
                      <a:gd name="connsiteY10" fmla="*/ 792600 h 792600"/>
                      <a:gd name="connsiteX11" fmla="*/ 1640618 w 3155035"/>
                      <a:gd name="connsiteY11" fmla="*/ 792600 h 792600"/>
                      <a:gd name="connsiteX12" fmla="*/ 1146329 w 3155035"/>
                      <a:gd name="connsiteY12" fmla="*/ 792600 h 792600"/>
                      <a:gd name="connsiteX13" fmla="*/ 557390 w 3155035"/>
                      <a:gd name="connsiteY13" fmla="*/ 792600 h 792600"/>
                      <a:gd name="connsiteX14" fmla="*/ 0 w 3155035"/>
                      <a:gd name="connsiteY14" fmla="*/ 792600 h 792600"/>
                      <a:gd name="connsiteX15" fmla="*/ 0 w 3155035"/>
                      <a:gd name="connsiteY15" fmla="*/ 412152 h 792600"/>
                      <a:gd name="connsiteX16" fmla="*/ 0 w 3155035"/>
                      <a:gd name="connsiteY16" fmla="*/ 0 h 79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55035" h="792600" extrusionOk="0">
                        <a:moveTo>
                          <a:pt x="0" y="0"/>
                        </a:moveTo>
                        <a:cubicBezTo>
                          <a:pt x="154795" y="-23729"/>
                          <a:pt x="329486" y="26180"/>
                          <a:pt x="494289" y="0"/>
                        </a:cubicBezTo>
                        <a:cubicBezTo>
                          <a:pt x="659092" y="-26180"/>
                          <a:pt x="753920" y="47652"/>
                          <a:pt x="925477" y="0"/>
                        </a:cubicBezTo>
                        <a:cubicBezTo>
                          <a:pt x="1097034" y="-47652"/>
                          <a:pt x="1330518" y="51127"/>
                          <a:pt x="1514417" y="0"/>
                        </a:cubicBezTo>
                        <a:cubicBezTo>
                          <a:pt x="1698316" y="-51127"/>
                          <a:pt x="1871339" y="13171"/>
                          <a:pt x="2008706" y="0"/>
                        </a:cubicBezTo>
                        <a:cubicBezTo>
                          <a:pt x="2146073" y="-13171"/>
                          <a:pt x="2378046" y="42452"/>
                          <a:pt x="2502994" y="0"/>
                        </a:cubicBezTo>
                        <a:cubicBezTo>
                          <a:pt x="2627942" y="-42452"/>
                          <a:pt x="2914000" y="21509"/>
                          <a:pt x="3155035" y="0"/>
                        </a:cubicBezTo>
                        <a:cubicBezTo>
                          <a:pt x="3186579" y="97141"/>
                          <a:pt x="3147502" y="302886"/>
                          <a:pt x="3155035" y="380448"/>
                        </a:cubicBezTo>
                        <a:cubicBezTo>
                          <a:pt x="3162568" y="458010"/>
                          <a:pt x="3149216" y="588831"/>
                          <a:pt x="3155035" y="792600"/>
                        </a:cubicBezTo>
                        <a:cubicBezTo>
                          <a:pt x="2926524" y="794556"/>
                          <a:pt x="2845051" y="771834"/>
                          <a:pt x="2692297" y="792600"/>
                        </a:cubicBezTo>
                        <a:cubicBezTo>
                          <a:pt x="2539543" y="813366"/>
                          <a:pt x="2280402" y="786778"/>
                          <a:pt x="2166457" y="792600"/>
                        </a:cubicBezTo>
                        <a:cubicBezTo>
                          <a:pt x="2052512" y="798422"/>
                          <a:pt x="1872981" y="752696"/>
                          <a:pt x="1640618" y="792600"/>
                        </a:cubicBezTo>
                        <a:cubicBezTo>
                          <a:pt x="1408255" y="832504"/>
                          <a:pt x="1303588" y="733939"/>
                          <a:pt x="1146329" y="792600"/>
                        </a:cubicBezTo>
                        <a:cubicBezTo>
                          <a:pt x="989070" y="851261"/>
                          <a:pt x="740577" y="741839"/>
                          <a:pt x="557390" y="792600"/>
                        </a:cubicBezTo>
                        <a:cubicBezTo>
                          <a:pt x="374203" y="843361"/>
                          <a:pt x="225056" y="783261"/>
                          <a:pt x="0" y="792600"/>
                        </a:cubicBezTo>
                        <a:cubicBezTo>
                          <a:pt x="-12059" y="710105"/>
                          <a:pt x="14921" y="510996"/>
                          <a:pt x="0" y="412152"/>
                        </a:cubicBezTo>
                        <a:cubicBezTo>
                          <a:pt x="-14921" y="313308"/>
                          <a:pt x="17911" y="1878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424B3-49F1-24E6-CD4B-CB5A72299471}"/>
              </a:ext>
            </a:extLst>
          </p:cNvPr>
          <p:cNvCxnSpPr>
            <a:cxnSpLocks/>
          </p:cNvCxnSpPr>
          <p:nvPr/>
        </p:nvCxnSpPr>
        <p:spPr>
          <a:xfrm>
            <a:off x="600076" y="1228725"/>
            <a:ext cx="2886075" cy="0"/>
          </a:xfrm>
          <a:prstGeom prst="line">
            <a:avLst/>
          </a:prstGeom>
          <a:ln w="19050" cmpd="sng">
            <a:solidFill>
              <a:srgbClr val="C81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yellow light bulb with blue and pink squares and stars&#10;&#10;Description automatically generated">
            <a:extLst>
              <a:ext uri="{FF2B5EF4-FFF2-40B4-BE49-F238E27FC236}">
                <a16:creationId xmlns:a16="http://schemas.microsoft.com/office/drawing/2014/main" id="{2C7AA221-4300-C70D-60AA-C41A3B88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54" y="2066102"/>
            <a:ext cx="1655692" cy="165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C7011-F3BC-AE3B-5EAB-1E00ACCAB3E4}"/>
              </a:ext>
            </a:extLst>
          </p:cNvPr>
          <p:cNvSpPr txBox="1"/>
          <p:nvPr/>
        </p:nvSpPr>
        <p:spPr>
          <a:xfrm>
            <a:off x="947981" y="2021325"/>
            <a:ext cx="266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Wind direction as there is no significant relation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55361D-7B06-8D45-CE97-6CFE3A629ED4}"/>
              </a:ext>
            </a:extLst>
          </p:cNvPr>
          <p:cNvCxnSpPr/>
          <p:nvPr/>
        </p:nvCxnSpPr>
        <p:spPr>
          <a:xfrm>
            <a:off x="3367454" y="2171700"/>
            <a:ext cx="633046" cy="184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5DC599-D0AD-1427-4161-F7647AAC5D07}"/>
              </a:ext>
            </a:extLst>
          </p:cNvPr>
          <p:cNvSpPr txBox="1"/>
          <p:nvPr/>
        </p:nvSpPr>
        <p:spPr>
          <a:xfrm>
            <a:off x="867843" y="3194710"/>
            <a:ext cx="2668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Air Temperature, Pressure and Humidity as there is no significant relation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435C76-DB51-E66C-021B-6D5E1C328FE1}"/>
              </a:ext>
            </a:extLst>
          </p:cNvPr>
          <p:cNvCxnSpPr>
            <a:cxnSpLocks/>
          </p:cNvCxnSpPr>
          <p:nvPr/>
        </p:nvCxnSpPr>
        <p:spPr>
          <a:xfrm flipV="1">
            <a:off x="3253154" y="3180694"/>
            <a:ext cx="606669" cy="230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0DD79-3B81-FA3C-9064-14D9B2A5AE72}"/>
              </a:ext>
            </a:extLst>
          </p:cNvPr>
          <p:cNvSpPr txBox="1"/>
          <p:nvPr/>
        </p:nvSpPr>
        <p:spPr>
          <a:xfrm>
            <a:off x="5527552" y="1542882"/>
            <a:ext cx="2668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Dividing the data into test and training set without shuffling the data to persist the trend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5A68A5-6D95-748F-AEE2-5CFDAFA39C6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60365" y="1912214"/>
            <a:ext cx="367187" cy="15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D97271-1417-CD0A-0124-72F97B389A84}"/>
              </a:ext>
            </a:extLst>
          </p:cNvPr>
          <p:cNvSpPr txBox="1"/>
          <p:nvPr/>
        </p:nvSpPr>
        <p:spPr>
          <a:xfrm>
            <a:off x="6304206" y="2544545"/>
            <a:ext cx="266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data for testing</a:t>
            </a:r>
          </a:p>
        </p:txBody>
      </p:sp>
    </p:spTree>
    <p:extLst>
      <p:ext uri="{BB962C8B-B14F-4D97-AF65-F5344CB8AC3E}">
        <p14:creationId xmlns:p14="http://schemas.microsoft.com/office/powerpoint/2010/main" val="1714294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333</Words>
  <Application>Microsoft Office PowerPoint</Application>
  <PresentationFormat>On-screen Show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Energy Forecasting for Windfarms</vt:lpstr>
      <vt:lpstr>Introduction</vt:lpstr>
      <vt:lpstr>Understanding the data</vt:lpstr>
      <vt:lpstr>Understanding the data</vt:lpstr>
      <vt:lpstr>Understanding the data</vt:lpstr>
      <vt:lpstr>Understanding the data</vt:lpstr>
      <vt:lpstr>Understanding the data</vt:lpstr>
      <vt:lpstr>What is interesting</vt:lpstr>
      <vt:lpstr>Data preprocessing</vt:lpstr>
      <vt:lpstr>Model Selection &amp; Training</vt:lpstr>
      <vt:lpstr>Loss Calculation</vt:lpstr>
      <vt:lpstr>Model Performance</vt:lpstr>
      <vt:lpstr>Future Improvements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Foxconn admits employing under-age interns</dc:title>
  <cp:lastModifiedBy>Pooja Kannan</cp:lastModifiedBy>
  <cp:revision>13</cp:revision>
  <cp:lastPrinted>2024-04-16T18:21:27Z</cp:lastPrinted>
  <dcterms:modified xsi:type="dcterms:W3CDTF">2024-04-26T22:04:36Z</dcterms:modified>
</cp:coreProperties>
</file>