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8" r:id="rId2"/>
  </p:sldIdLst>
  <p:sldSz cx="256000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67"/>
  </p:normalViewPr>
  <p:slideViewPr>
    <p:cSldViewPr snapToGrid="0">
      <p:cViewPr>
        <p:scale>
          <a:sx n="46" d="100"/>
          <a:sy n="46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C6F61-441F-0442-910C-7D5151BD701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1635F-02B2-F34E-A92F-72D36DE6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1pPr>
    <a:lvl2pPr marL="315909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2pPr>
    <a:lvl3pPr marL="631819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3pPr>
    <a:lvl4pPr marL="947729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4pPr>
    <a:lvl5pPr marL="1263638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5pPr>
    <a:lvl6pPr marL="1579547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6pPr>
    <a:lvl7pPr marL="1895457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7pPr>
    <a:lvl8pPr marL="2211366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8pPr>
    <a:lvl9pPr marL="2527276" algn="l" defTabSz="631819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635F-02B2-F34E-A92F-72D36DE6E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82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82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9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0171BA42-185A-12B2-0B48-9173D18F7D68}"/>
              </a:ext>
            </a:extLst>
          </p:cNvPr>
          <p:cNvGrpSpPr/>
          <p:nvPr/>
        </p:nvGrpSpPr>
        <p:grpSpPr>
          <a:xfrm>
            <a:off x="7654701" y="1802655"/>
            <a:ext cx="10290624" cy="1961391"/>
            <a:chOff x="11004902" y="2244498"/>
            <a:chExt cx="16314052" cy="310945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A9EB1E3-5304-8086-100B-2C24949EAA2D}"/>
                </a:ext>
              </a:extLst>
            </p:cNvPr>
            <p:cNvSpPr/>
            <p:nvPr/>
          </p:nvSpPr>
          <p:spPr>
            <a:xfrm>
              <a:off x="11004902" y="4404061"/>
              <a:ext cx="2781829" cy="94989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alpha val="75000"/>
                    <a:lumMod val="86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prstDash val="lgDashDotDot"/>
            </a:ln>
            <a:effectLst>
              <a:glow rad="8001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sunset" dir="t"/>
            </a:scene3d>
            <a:sp3d contourW="12700" prstMaterial="metal">
              <a:bevelT w="234950" h="165100" prst="slope"/>
              <a:bevelB w="254000" h="88900" prst="softRound"/>
              <a:contourClr>
                <a:schemeClr val="accent5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30" b="1" dirty="0"/>
                <a:t>RAG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81DCDC44-BDB4-4D40-515F-6101970224AE}"/>
                </a:ext>
              </a:extLst>
            </p:cNvPr>
            <p:cNvSpPr/>
            <p:nvPr/>
          </p:nvSpPr>
          <p:spPr>
            <a:xfrm>
              <a:off x="14251179" y="4421132"/>
              <a:ext cx="1787048" cy="787707"/>
            </a:xfrm>
            <a:prstGeom prst="rect">
              <a:avLst/>
            </a:prstGeom>
            <a:noFill/>
          </p:spPr>
          <p:txBody>
            <a:bodyPr wrap="square" lIns="49218" tIns="24609" rIns="49218" bIns="24609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2906" b="1" dirty="0">
                  <a:ln/>
                  <a:solidFill>
                    <a:schemeClr val="accent3"/>
                  </a:solidFill>
                </a:rPr>
                <a:t>With </a:t>
              </a:r>
            </a:p>
          </p:txBody>
        </p:sp>
        <p:pic>
          <p:nvPicPr>
            <p:cNvPr id="1099" name="Picture 2" descr="ollama (@ollama) / X">
              <a:extLst>
                <a:ext uri="{FF2B5EF4-FFF2-40B4-BE49-F238E27FC236}">
                  <a16:creationId xmlns:a16="http://schemas.microsoft.com/office/drawing/2014/main" id="{72BF4CE9-CD41-FF7E-54BE-C912BC794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7330" y="2244498"/>
              <a:ext cx="2179160" cy="217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68EDD846-95A0-D610-BD46-A483AB58F208}"/>
                </a:ext>
              </a:extLst>
            </p:cNvPr>
            <p:cNvSpPr/>
            <p:nvPr/>
          </p:nvSpPr>
          <p:spPr>
            <a:xfrm>
              <a:off x="16038225" y="4342343"/>
              <a:ext cx="2734015" cy="957059"/>
            </a:xfrm>
            <a:prstGeom prst="rect">
              <a:avLst/>
            </a:prstGeom>
            <a:noFill/>
          </p:spPr>
          <p:txBody>
            <a:bodyPr wrap="square" lIns="49218" tIns="24609" rIns="49218" bIns="24609">
              <a:spAutoFit/>
            </a:bodyPr>
            <a:lstStyle/>
            <a:p>
              <a:pPr algn="ctr"/>
              <a:r>
                <a:rPr lang="en-GB" sz="3600" dirty="0" err="1"/>
                <a:t>Ollama</a:t>
              </a:r>
              <a:r>
                <a:rPr lang="en-GB" sz="3553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283BC1D-BEAC-A41E-45BB-5EEA86806E24}"/>
                </a:ext>
              </a:extLst>
            </p:cNvPr>
            <p:cNvSpPr/>
            <p:nvPr/>
          </p:nvSpPr>
          <p:spPr>
            <a:xfrm>
              <a:off x="19046142" y="4421132"/>
              <a:ext cx="1787048" cy="787707"/>
            </a:xfrm>
            <a:prstGeom prst="rect">
              <a:avLst/>
            </a:prstGeom>
            <a:noFill/>
          </p:spPr>
          <p:txBody>
            <a:bodyPr wrap="square" lIns="49218" tIns="24609" rIns="49218" bIns="24609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2906" b="1" dirty="0">
                  <a:ln/>
                  <a:solidFill>
                    <a:schemeClr val="accent3"/>
                  </a:solidFill>
                </a:rPr>
                <a:t>using  </a:t>
              </a:r>
            </a:p>
          </p:txBody>
        </p:sp>
        <p:pic>
          <p:nvPicPr>
            <p:cNvPr id="1104" name="Picture 6" descr="LangChain + Chroma">
              <a:extLst>
                <a:ext uri="{FF2B5EF4-FFF2-40B4-BE49-F238E27FC236}">
                  <a16:creationId xmlns:a16="http://schemas.microsoft.com/office/drawing/2014/main" id="{23F274BC-C38A-F3AD-111F-CB4FBA014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5" t="16103" r="16475" b="14724"/>
            <a:stretch/>
          </p:blipFill>
          <p:spPr bwMode="auto">
            <a:xfrm>
              <a:off x="21023736" y="2877364"/>
              <a:ext cx="6295218" cy="2274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05" name="Picture 8" descr="Url - Free web icons">
            <a:extLst>
              <a:ext uri="{FF2B5EF4-FFF2-40B4-BE49-F238E27FC236}">
                <a16:creationId xmlns:a16="http://schemas.microsoft.com/office/drawing/2014/main" id="{6E270F80-F73A-CF23-EBDF-8D53D17B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299" y="7317603"/>
            <a:ext cx="1538063" cy="153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2" name="Rectangle 1121">
            <a:extLst>
              <a:ext uri="{FF2B5EF4-FFF2-40B4-BE49-F238E27FC236}">
                <a16:creationId xmlns:a16="http://schemas.microsoft.com/office/drawing/2014/main" id="{8C80F802-6C4A-8097-B466-E441022CF2EE}"/>
              </a:ext>
            </a:extLst>
          </p:cNvPr>
          <p:cNvSpPr/>
          <p:nvPr/>
        </p:nvSpPr>
        <p:spPr>
          <a:xfrm>
            <a:off x="17907244" y="7056230"/>
            <a:ext cx="1348802" cy="314836"/>
          </a:xfrm>
          <a:prstGeom prst="rect">
            <a:avLst/>
          </a:prstGeom>
          <a:noFill/>
          <a:ln>
            <a:noFill/>
          </a:ln>
        </p:spPr>
        <p:txBody>
          <a:bodyPr wrap="square" lIns="49218" tIns="24609" rIns="49218" bIns="24609">
            <a:spAutoFit/>
          </a:bodyPr>
          <a:lstStyle/>
          <a:p>
            <a:pPr algn="ctr"/>
            <a:r>
              <a:rPr lang="en-GB" sz="172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43D166A4-1165-4B27-CC70-D15DFF7B27E9}"/>
              </a:ext>
            </a:extLst>
          </p:cNvPr>
          <p:cNvGrpSpPr/>
          <p:nvPr/>
        </p:nvGrpSpPr>
        <p:grpSpPr>
          <a:xfrm>
            <a:off x="14322547" y="6335702"/>
            <a:ext cx="2603762" cy="1007949"/>
            <a:chOff x="10073785" y="9632594"/>
            <a:chExt cx="4837413" cy="1872625"/>
          </a:xfrm>
        </p:grpSpPr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8548CC12-1B5E-FD57-7E55-BFA703BB49F0}"/>
                </a:ext>
              </a:extLst>
            </p:cNvPr>
            <p:cNvGrpSpPr/>
            <p:nvPr/>
          </p:nvGrpSpPr>
          <p:grpSpPr>
            <a:xfrm>
              <a:off x="10073785" y="9632594"/>
              <a:ext cx="4837413" cy="923164"/>
              <a:chOff x="9516532" y="9414933"/>
              <a:chExt cx="4837413" cy="923164"/>
            </a:xfrm>
          </p:grpSpPr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B243DD1F-8875-64B1-3ADB-B935A44068EB}"/>
                  </a:ext>
                </a:extLst>
              </p:cNvPr>
              <p:cNvSpPr/>
              <p:nvPr/>
            </p:nvSpPr>
            <p:spPr>
              <a:xfrm>
                <a:off x="9516532" y="9414933"/>
                <a:ext cx="1151467" cy="92316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9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5D3FB242-C3BC-19FD-917E-ADB6CCBDDE29}"/>
                  </a:ext>
                </a:extLst>
              </p:cNvPr>
              <p:cNvSpPr/>
              <p:nvPr/>
            </p:nvSpPr>
            <p:spPr>
              <a:xfrm>
                <a:off x="10420559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9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462A54C7-124C-6313-BCAD-22F865E8CD2A}"/>
                  </a:ext>
                </a:extLst>
              </p:cNvPr>
              <p:cNvSpPr/>
              <p:nvPr/>
            </p:nvSpPr>
            <p:spPr>
              <a:xfrm>
                <a:off x="11359505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9"/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A91E4E79-E339-8DC7-4FFB-EE0AC2B5EC2D}"/>
                  </a:ext>
                </a:extLst>
              </p:cNvPr>
              <p:cNvSpPr/>
              <p:nvPr/>
            </p:nvSpPr>
            <p:spPr>
              <a:xfrm>
                <a:off x="12263532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9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8463617E-8361-A3D3-26F4-D79D95C0BF4E}"/>
                  </a:ext>
                </a:extLst>
              </p:cNvPr>
              <p:cNvSpPr/>
              <p:nvPr/>
            </p:nvSpPr>
            <p:spPr>
              <a:xfrm>
                <a:off x="13202478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9"/>
              </a:p>
            </p:txBody>
          </p:sp>
        </p:grp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DBAF55BC-BB7B-41A0-A145-7A1A05C07E84}"/>
                </a:ext>
              </a:extLst>
            </p:cNvPr>
            <p:cNvSpPr/>
            <p:nvPr/>
          </p:nvSpPr>
          <p:spPr>
            <a:xfrm>
              <a:off x="11193249" y="10582102"/>
              <a:ext cx="2598159" cy="923117"/>
            </a:xfrm>
            <a:prstGeom prst="rect">
              <a:avLst/>
            </a:prstGeom>
            <a:noFill/>
          </p:spPr>
          <p:txBody>
            <a:bodyPr wrap="none" lIns="49218" tIns="24609" rIns="49218" bIns="24609">
              <a:spAutoFit/>
            </a:bodyPr>
            <a:lstStyle/>
            <a:p>
              <a:pPr algn="ctr"/>
              <a:r>
                <a:rPr lang="en-GB" sz="2906" b="1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Chunks</a:t>
              </a:r>
            </a:p>
          </p:txBody>
        </p:sp>
      </p:grpSp>
      <p:pic>
        <p:nvPicPr>
          <p:cNvPr id="1126" name="Picture 10" descr="ChromaDB is a powerful vector database ...">
            <a:extLst>
              <a:ext uri="{FF2B5EF4-FFF2-40B4-BE49-F238E27FC236}">
                <a16:creationId xmlns:a16="http://schemas.microsoft.com/office/drawing/2014/main" id="{863A931B-7A67-D8BA-98F0-F9C27EACD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9"/>
          <a:stretch/>
        </p:blipFill>
        <p:spPr bwMode="auto">
          <a:xfrm>
            <a:off x="18222549" y="9068901"/>
            <a:ext cx="1579078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6" descr="LangChain + Chroma">
            <a:extLst>
              <a:ext uri="{FF2B5EF4-FFF2-40B4-BE49-F238E27FC236}">
                <a16:creationId xmlns:a16="http://schemas.microsoft.com/office/drawing/2014/main" id="{A134CECF-1960-2217-9B75-A6CA3C5DC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6" t="16103" r="49016" b="14724"/>
          <a:stretch/>
        </p:blipFill>
        <p:spPr bwMode="auto">
          <a:xfrm>
            <a:off x="16308786" y="4093342"/>
            <a:ext cx="2047712" cy="14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5" name="Rounded Rectangle 1134">
            <a:extLst>
              <a:ext uri="{FF2B5EF4-FFF2-40B4-BE49-F238E27FC236}">
                <a16:creationId xmlns:a16="http://schemas.microsoft.com/office/drawing/2014/main" id="{54C57C43-642F-9322-A880-F5C90DA82FB9}"/>
              </a:ext>
            </a:extLst>
          </p:cNvPr>
          <p:cNvSpPr/>
          <p:nvPr/>
        </p:nvSpPr>
        <p:spPr>
          <a:xfrm>
            <a:off x="13594631" y="5045449"/>
            <a:ext cx="7231388" cy="60084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218" tIns="24609" rIns="49218" bIns="24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9" dirty="0"/>
          </a:p>
        </p:txBody>
      </p:sp>
      <p:cxnSp>
        <p:nvCxnSpPr>
          <p:cNvPr id="1136" name="Curved Connector 1135">
            <a:extLst>
              <a:ext uri="{FF2B5EF4-FFF2-40B4-BE49-F238E27FC236}">
                <a16:creationId xmlns:a16="http://schemas.microsoft.com/office/drawing/2014/main" id="{1D66E73C-390B-B457-62E4-7E26AE250DB4}"/>
              </a:ext>
            </a:extLst>
          </p:cNvPr>
          <p:cNvCxnSpPr>
            <a:cxnSpLocks/>
            <a:stCxn id="1105" idx="3"/>
            <a:endCxn id="1106" idx="1"/>
          </p:cNvCxnSpPr>
          <p:nvPr/>
        </p:nvCxnSpPr>
        <p:spPr>
          <a:xfrm flipV="1">
            <a:off x="12448363" y="6584157"/>
            <a:ext cx="1874185" cy="1502477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Curved Connector 1139">
            <a:extLst>
              <a:ext uri="{FF2B5EF4-FFF2-40B4-BE49-F238E27FC236}">
                <a16:creationId xmlns:a16="http://schemas.microsoft.com/office/drawing/2014/main" id="{A18BF5D0-53A8-FFE1-60EA-4559244EC1D5}"/>
              </a:ext>
            </a:extLst>
          </p:cNvPr>
          <p:cNvCxnSpPr>
            <a:cxnSpLocks/>
            <a:stCxn id="1112" idx="3"/>
            <a:endCxn id="1117" idx="1"/>
          </p:cNvCxnSpPr>
          <p:nvPr/>
        </p:nvCxnSpPr>
        <p:spPr>
          <a:xfrm>
            <a:off x="16926309" y="6584158"/>
            <a:ext cx="847913" cy="1161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4" name="Curved Connector 1143">
            <a:extLst>
              <a:ext uri="{FF2B5EF4-FFF2-40B4-BE49-F238E27FC236}">
                <a16:creationId xmlns:a16="http://schemas.microsoft.com/office/drawing/2014/main" id="{BD8BE0D4-269F-D020-8522-014EB2511987}"/>
              </a:ext>
            </a:extLst>
          </p:cNvPr>
          <p:cNvCxnSpPr>
            <a:cxnSpLocks/>
            <a:stCxn id="1123" idx="2"/>
            <a:endCxn id="1126" idx="0"/>
          </p:cNvCxnSpPr>
          <p:nvPr/>
        </p:nvCxnSpPr>
        <p:spPr>
          <a:xfrm rot="5400000">
            <a:off x="18155781" y="8201126"/>
            <a:ext cx="1724083" cy="11467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>
                <a:lumMod val="50000"/>
                <a:lumOff val="5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Curved Connector 1160">
            <a:extLst>
              <a:ext uri="{FF2B5EF4-FFF2-40B4-BE49-F238E27FC236}">
                <a16:creationId xmlns:a16="http://schemas.microsoft.com/office/drawing/2014/main" id="{8B052CF4-E334-281B-AB34-C81B44FF8416}"/>
              </a:ext>
            </a:extLst>
          </p:cNvPr>
          <p:cNvCxnSpPr>
            <a:cxnSpLocks/>
            <a:stCxn id="1126" idx="1"/>
            <a:endCxn id="1130" idx="3"/>
          </p:cNvCxnSpPr>
          <p:nvPr/>
        </p:nvCxnSpPr>
        <p:spPr>
          <a:xfrm rot="10800000">
            <a:off x="15803027" y="9555211"/>
            <a:ext cx="2419521" cy="25658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5" name="Curved Connector 1164">
            <a:extLst>
              <a:ext uri="{FF2B5EF4-FFF2-40B4-BE49-F238E27FC236}">
                <a16:creationId xmlns:a16="http://schemas.microsoft.com/office/drawing/2014/main" id="{310310DC-9952-BB36-901C-93EC4B95CAE5}"/>
              </a:ext>
            </a:extLst>
          </p:cNvPr>
          <p:cNvCxnSpPr>
            <a:cxnSpLocks/>
            <a:stCxn id="1130" idx="1"/>
            <a:endCxn id="1105" idx="3"/>
          </p:cNvCxnSpPr>
          <p:nvPr/>
        </p:nvCxnSpPr>
        <p:spPr>
          <a:xfrm rot="10800000">
            <a:off x="12448363" y="8086635"/>
            <a:ext cx="1980088" cy="1468578"/>
          </a:xfrm>
          <a:prstGeom prst="curvedConnector3">
            <a:avLst>
              <a:gd name="adj1" fmla="val 50000"/>
            </a:avLst>
          </a:prstGeom>
          <a:ln w="69850">
            <a:solidFill>
              <a:schemeClr val="accent3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8" name="Curved Connector 1177">
            <a:extLst>
              <a:ext uri="{FF2B5EF4-FFF2-40B4-BE49-F238E27FC236}">
                <a16:creationId xmlns:a16="http://schemas.microsoft.com/office/drawing/2014/main" id="{4258F46B-3048-EFE4-1767-1178A620CFF9}"/>
              </a:ext>
            </a:extLst>
          </p:cNvPr>
          <p:cNvCxnSpPr>
            <a:cxnSpLocks/>
            <a:endCxn id="1105" idx="1"/>
          </p:cNvCxnSpPr>
          <p:nvPr/>
        </p:nvCxnSpPr>
        <p:spPr>
          <a:xfrm>
            <a:off x="8595580" y="8074845"/>
            <a:ext cx="2314722" cy="11790"/>
          </a:xfrm>
          <a:prstGeom prst="curvedConnector3">
            <a:avLst>
              <a:gd name="adj1" fmla="val 50000"/>
            </a:avLst>
          </a:prstGeom>
          <a:ln w="698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0E8EA227-6A18-428D-AAB3-7C7F39491F0E}"/>
              </a:ext>
            </a:extLst>
          </p:cNvPr>
          <p:cNvGrpSpPr/>
          <p:nvPr/>
        </p:nvGrpSpPr>
        <p:grpSpPr>
          <a:xfrm>
            <a:off x="7083906" y="7294017"/>
            <a:ext cx="1561642" cy="1774762"/>
            <a:chOff x="4852689" y="10707336"/>
            <a:chExt cx="2901306" cy="3297253"/>
          </a:xfrm>
        </p:grpSpPr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2493A189-FFAC-3606-1123-64B80C00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52689" y="10707336"/>
              <a:ext cx="2901306" cy="2901306"/>
            </a:xfrm>
            <a:prstGeom prst="rect">
              <a:avLst/>
            </a:prstGeom>
          </p:spPr>
        </p:pic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D3FD7FA3-D20E-1110-75E5-95B88F71CF73}"/>
                </a:ext>
              </a:extLst>
            </p:cNvPr>
            <p:cNvSpPr/>
            <p:nvPr/>
          </p:nvSpPr>
          <p:spPr>
            <a:xfrm>
              <a:off x="5345855" y="13081472"/>
              <a:ext cx="1914970" cy="923117"/>
            </a:xfrm>
            <a:prstGeom prst="rect">
              <a:avLst/>
            </a:prstGeom>
            <a:noFill/>
          </p:spPr>
          <p:txBody>
            <a:bodyPr wrap="none" lIns="49218" tIns="24609" rIns="49218" bIns="24609">
              <a:spAutoFit/>
            </a:bodyPr>
            <a:lstStyle/>
            <a:p>
              <a:pPr algn="ctr"/>
              <a:r>
                <a:rPr lang="en-GB" sz="2906" b="1" dirty="0">
                  <a:ln w="0"/>
                  <a:solidFill>
                    <a:schemeClr val="tx2">
                      <a:lumMod val="75000"/>
                      <a:lumOff val="2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USER</a:t>
              </a:r>
            </a:p>
          </p:txBody>
        </p:sp>
      </p:grpSp>
      <p:sp>
        <p:nvSpPr>
          <p:cNvPr id="1186" name="TextBox 1185">
            <a:extLst>
              <a:ext uri="{FF2B5EF4-FFF2-40B4-BE49-F238E27FC236}">
                <a16:creationId xmlns:a16="http://schemas.microsoft.com/office/drawing/2014/main" id="{E930551E-E54C-33AB-CE4D-37FB0BA7552B}"/>
              </a:ext>
            </a:extLst>
          </p:cNvPr>
          <p:cNvSpPr txBox="1"/>
          <p:nvPr/>
        </p:nvSpPr>
        <p:spPr>
          <a:xfrm>
            <a:off x="9178399" y="7664196"/>
            <a:ext cx="1245305" cy="8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23" dirty="0"/>
              <a:t>request</a:t>
            </a:r>
          </a:p>
          <a:p>
            <a:endParaRPr lang="en-US" sz="1723" dirty="0"/>
          </a:p>
          <a:p>
            <a:r>
              <a:rPr lang="en-US" sz="1723" dirty="0"/>
              <a:t>response</a:t>
            </a:r>
          </a:p>
        </p:txBody>
      </p: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AF324555-BE96-11CA-284F-5E9B83D76B78}"/>
              </a:ext>
            </a:extLst>
          </p:cNvPr>
          <p:cNvGrpSpPr/>
          <p:nvPr/>
        </p:nvGrpSpPr>
        <p:grpSpPr>
          <a:xfrm>
            <a:off x="17774221" y="6257132"/>
            <a:ext cx="2603762" cy="1087686"/>
            <a:chOff x="24713753" y="8780943"/>
            <a:chExt cx="4837413" cy="2020764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6CE7417F-12BF-1D39-AE8E-5562089C7921}"/>
                </a:ext>
              </a:extLst>
            </p:cNvPr>
            <p:cNvGrpSpPr/>
            <p:nvPr/>
          </p:nvGrpSpPr>
          <p:grpSpPr>
            <a:xfrm>
              <a:off x="24713753" y="8929082"/>
              <a:ext cx="4837413" cy="1872625"/>
              <a:chOff x="16008421" y="9632594"/>
              <a:chExt cx="4837413" cy="1872625"/>
            </a:xfrm>
          </p:grpSpPr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6B9406E6-843A-CAED-6528-C5A0BAB070D0}"/>
                  </a:ext>
                </a:extLst>
              </p:cNvPr>
              <p:cNvGrpSpPr/>
              <p:nvPr/>
            </p:nvGrpSpPr>
            <p:grpSpPr>
              <a:xfrm>
                <a:off x="16008421" y="9632594"/>
                <a:ext cx="4837413" cy="923164"/>
                <a:chOff x="9516532" y="9414933"/>
                <a:chExt cx="4837413" cy="923164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70219E89-3B63-FBF5-6BF2-6B0EB5D5CD77}"/>
                    </a:ext>
                  </a:extLst>
                </p:cNvPr>
                <p:cNvSpPr/>
                <p:nvPr/>
              </p:nvSpPr>
              <p:spPr>
                <a:xfrm>
                  <a:off x="9516532" y="9414933"/>
                  <a:ext cx="1151467" cy="923164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0EA58B0B-670A-63C2-97A1-75E93B33CB27}"/>
                    </a:ext>
                  </a:extLst>
                </p:cNvPr>
                <p:cNvSpPr/>
                <p:nvPr/>
              </p:nvSpPr>
              <p:spPr>
                <a:xfrm>
                  <a:off x="10420559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9" dirty="0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988F2A4B-80A3-6074-EC61-92F77ABEAD2E}"/>
                    </a:ext>
                  </a:extLst>
                </p:cNvPr>
                <p:cNvSpPr/>
                <p:nvPr/>
              </p:nvSpPr>
              <p:spPr>
                <a:xfrm>
                  <a:off x="11359505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9"/>
                </a:p>
              </p:txBody>
            </p:sp>
            <p:sp>
              <p:nvSpPr>
                <p:cNvPr id="1120" name="Rectangle 1119">
                  <a:extLst>
                    <a:ext uri="{FF2B5EF4-FFF2-40B4-BE49-F238E27FC236}">
                      <a16:creationId xmlns:a16="http://schemas.microsoft.com/office/drawing/2014/main" id="{B6B8A21F-15C8-ABD5-8C3C-E5F5D0D32704}"/>
                    </a:ext>
                  </a:extLst>
                </p:cNvPr>
                <p:cNvSpPr/>
                <p:nvPr/>
              </p:nvSpPr>
              <p:spPr>
                <a:xfrm>
                  <a:off x="12263532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9"/>
                </a:p>
              </p:txBody>
            </p:sp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EF94C456-3E3E-0226-D9E9-3622B4ECD547}"/>
                    </a:ext>
                  </a:extLst>
                </p:cNvPr>
                <p:cNvSpPr/>
                <p:nvPr/>
              </p:nvSpPr>
              <p:spPr>
                <a:xfrm>
                  <a:off x="13202478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9"/>
                </a:p>
              </p:txBody>
            </p:sp>
          </p:grp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6C284832-5E99-8D3E-F762-B60E7E341297}"/>
                  </a:ext>
                </a:extLst>
              </p:cNvPr>
              <p:cNvSpPr/>
              <p:nvPr/>
            </p:nvSpPr>
            <p:spPr>
              <a:xfrm>
                <a:off x="16460705" y="10582102"/>
                <a:ext cx="3737596" cy="923117"/>
              </a:xfrm>
              <a:prstGeom prst="rect">
                <a:avLst/>
              </a:prstGeom>
              <a:noFill/>
            </p:spPr>
            <p:txBody>
              <a:bodyPr wrap="none" lIns="49218" tIns="24609" rIns="49218" bIns="24609">
                <a:spAutoFit/>
              </a:bodyPr>
              <a:lstStyle/>
              <a:p>
                <a:pPr algn="ctr"/>
                <a:r>
                  <a:rPr lang="en-GB" sz="2906" b="1" dirty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Embedding</a:t>
                </a:r>
              </a:p>
            </p:txBody>
          </p:sp>
        </p:grp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766087AD-C815-30FC-4250-6FE30B8B1EAA}"/>
                </a:ext>
              </a:extLst>
            </p:cNvPr>
            <p:cNvSpPr txBox="1"/>
            <p:nvPr/>
          </p:nvSpPr>
          <p:spPr>
            <a:xfrm>
              <a:off x="24713753" y="8780943"/>
              <a:ext cx="4837413" cy="1279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9" dirty="0"/>
                <a:t>1 0 0 11 0 0 1 1 0 0 1 1 0 0 1 1 0 0 1 1 0 0 11 0 0 1 1 0 0 1 1 0 0 1 1 0 0 1 1 0 0 11 0 0 1 1 0 0 1 1 0 0 1 1 0 0 1 1 0 0 11 0 0 1 1 0 0 1 1 0 0 1 1 0 0 11 0 0 11 0 0 1 1 0 0 1 1 0 0 1 1 0 0 1 1 0 0 11 0 0 1</a:t>
              </a:r>
            </a:p>
          </p:txBody>
        </p:sp>
      </p:grpSp>
      <p:sp>
        <p:nvSpPr>
          <p:cNvPr id="1189" name="Triangle 1188">
            <a:extLst>
              <a:ext uri="{FF2B5EF4-FFF2-40B4-BE49-F238E27FC236}">
                <a16:creationId xmlns:a16="http://schemas.microsoft.com/office/drawing/2014/main" id="{F5576401-2F9D-E4FF-7E7D-5ABBDF114183}"/>
              </a:ext>
            </a:extLst>
          </p:cNvPr>
          <p:cNvSpPr/>
          <p:nvPr/>
        </p:nvSpPr>
        <p:spPr>
          <a:xfrm rot="4889868">
            <a:off x="12438838" y="7987810"/>
            <a:ext cx="183631" cy="18585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9"/>
          </a:p>
        </p:txBody>
      </p:sp>
      <p:sp>
        <p:nvSpPr>
          <p:cNvPr id="1190" name="Triangle 1189">
            <a:extLst>
              <a:ext uri="{FF2B5EF4-FFF2-40B4-BE49-F238E27FC236}">
                <a16:creationId xmlns:a16="http://schemas.microsoft.com/office/drawing/2014/main" id="{AC37CCAB-26F1-B56D-9306-2A16A47A5E18}"/>
              </a:ext>
            </a:extLst>
          </p:cNvPr>
          <p:cNvSpPr/>
          <p:nvPr/>
        </p:nvSpPr>
        <p:spPr>
          <a:xfrm rot="5400000">
            <a:off x="16854165" y="6475801"/>
            <a:ext cx="183631" cy="18585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9"/>
          </a:p>
        </p:txBody>
      </p:sp>
      <p:sp>
        <p:nvSpPr>
          <p:cNvPr id="1191" name="Triangle 1190">
            <a:extLst>
              <a:ext uri="{FF2B5EF4-FFF2-40B4-BE49-F238E27FC236}">
                <a16:creationId xmlns:a16="http://schemas.microsoft.com/office/drawing/2014/main" id="{C9EA51AB-7730-B6BE-2BBE-944674FAD48E}"/>
              </a:ext>
            </a:extLst>
          </p:cNvPr>
          <p:cNvSpPr/>
          <p:nvPr/>
        </p:nvSpPr>
        <p:spPr>
          <a:xfrm rot="10800000">
            <a:off x="18931740" y="7220481"/>
            <a:ext cx="183631" cy="18585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9"/>
          </a:p>
        </p:txBody>
      </p:sp>
      <p:sp>
        <p:nvSpPr>
          <p:cNvPr id="1192" name="Triangle 1191">
            <a:extLst>
              <a:ext uri="{FF2B5EF4-FFF2-40B4-BE49-F238E27FC236}">
                <a16:creationId xmlns:a16="http://schemas.microsoft.com/office/drawing/2014/main" id="{C077F6D7-FE88-C933-BED6-698A87C71E03}"/>
              </a:ext>
            </a:extLst>
          </p:cNvPr>
          <p:cNvSpPr/>
          <p:nvPr/>
        </p:nvSpPr>
        <p:spPr>
          <a:xfrm rot="16200000">
            <a:off x="18278680" y="9487940"/>
            <a:ext cx="183631" cy="18585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9"/>
          </a:p>
        </p:txBody>
      </p:sp>
      <p:sp>
        <p:nvSpPr>
          <p:cNvPr id="1193" name="Triangle 1192">
            <a:extLst>
              <a:ext uri="{FF2B5EF4-FFF2-40B4-BE49-F238E27FC236}">
                <a16:creationId xmlns:a16="http://schemas.microsoft.com/office/drawing/2014/main" id="{7BF2A16A-6DA7-F1DB-9970-84ABD8161BBD}"/>
              </a:ext>
            </a:extLst>
          </p:cNvPr>
          <p:cNvSpPr/>
          <p:nvPr/>
        </p:nvSpPr>
        <p:spPr>
          <a:xfrm rot="16200000">
            <a:off x="14445736" y="9462282"/>
            <a:ext cx="183631" cy="18585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9"/>
          </a:p>
        </p:txBody>
      </p:sp>
      <p:pic>
        <p:nvPicPr>
          <p:cNvPr id="1197" name="Picture 12" descr="A faster way to build and share data apps">
            <a:extLst>
              <a:ext uri="{FF2B5EF4-FFF2-40B4-BE49-F238E27FC236}">
                <a16:creationId xmlns:a16="http://schemas.microsoft.com/office/drawing/2014/main" id="{4974F700-282B-6BCA-E22E-1C19DD14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684" y="8674780"/>
            <a:ext cx="2232148" cy="130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A77EED35-1C92-3EE5-CBC6-099629118F28}"/>
              </a:ext>
            </a:extLst>
          </p:cNvPr>
          <p:cNvGrpSpPr/>
          <p:nvPr/>
        </p:nvGrpSpPr>
        <p:grpSpPr>
          <a:xfrm>
            <a:off x="12264773" y="8630095"/>
            <a:ext cx="1437063" cy="850826"/>
            <a:chOff x="12837403" y="8683740"/>
            <a:chExt cx="1518870" cy="899261"/>
          </a:xfrm>
        </p:grpSpPr>
        <p:pic>
          <p:nvPicPr>
            <p:cNvPr id="1198" name="Picture 14" descr="Red response icon - Free red forum icons">
              <a:extLst>
                <a:ext uri="{FF2B5EF4-FFF2-40B4-BE49-F238E27FC236}">
                  <a16:creationId xmlns:a16="http://schemas.microsoft.com/office/drawing/2014/main" id="{AF41F525-7A05-4DA0-3057-54C1D0A40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3129" y="8683740"/>
              <a:ext cx="507417" cy="50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4F536A8F-3999-1970-DFF7-FC0F4CBCB9B4}"/>
                </a:ext>
              </a:extLst>
            </p:cNvPr>
            <p:cNvSpPr txBox="1"/>
            <p:nvPr/>
          </p:nvSpPr>
          <p:spPr>
            <a:xfrm>
              <a:off x="12837403" y="9116064"/>
              <a:ext cx="1518870" cy="466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71" dirty="0">
                  <a:solidFill>
                    <a:srgbClr val="FF0000"/>
                  </a:solidFill>
                </a:rPr>
                <a:t>response</a:t>
              </a:r>
            </a:p>
          </p:txBody>
        </p:sp>
      </p:grpSp>
      <p:sp>
        <p:nvSpPr>
          <p:cNvPr id="1202" name="Rounded Rectangle 1201">
            <a:extLst>
              <a:ext uri="{FF2B5EF4-FFF2-40B4-BE49-F238E27FC236}">
                <a16:creationId xmlns:a16="http://schemas.microsoft.com/office/drawing/2014/main" id="{AD9FA4F8-5A6A-8DD1-7B1B-74D0EB6E0E69}"/>
              </a:ext>
            </a:extLst>
          </p:cNvPr>
          <p:cNvSpPr/>
          <p:nvPr/>
        </p:nvSpPr>
        <p:spPr>
          <a:xfrm>
            <a:off x="13974409" y="10326202"/>
            <a:ext cx="2419521" cy="36316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3" b="1" dirty="0"/>
              <a:t>Get Up and  running LLM models locally</a:t>
            </a:r>
          </a:p>
        </p:txBody>
      </p:sp>
      <p:sp>
        <p:nvSpPr>
          <p:cNvPr id="1203" name="Rounded Rectangle 1202">
            <a:extLst>
              <a:ext uri="{FF2B5EF4-FFF2-40B4-BE49-F238E27FC236}">
                <a16:creationId xmlns:a16="http://schemas.microsoft.com/office/drawing/2014/main" id="{8D233CBF-E50E-1D43-3C6A-53D9486105AE}"/>
              </a:ext>
            </a:extLst>
          </p:cNvPr>
          <p:cNvSpPr/>
          <p:nvPr/>
        </p:nvSpPr>
        <p:spPr>
          <a:xfrm>
            <a:off x="14838023" y="7685252"/>
            <a:ext cx="3510155" cy="12481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3" b="1" dirty="0" err="1"/>
              <a:t>LangChain</a:t>
            </a:r>
            <a:r>
              <a:rPr lang="en-US" sz="1703" b="1" dirty="0"/>
              <a:t>-Community tools for vector storage and text splitter</a:t>
            </a:r>
          </a:p>
        </p:txBody>
      </p:sp>
      <p:pic>
        <p:nvPicPr>
          <p:cNvPr id="1130" name="Picture 2" descr="ollama (@ollama) / X">
            <a:extLst>
              <a:ext uri="{FF2B5EF4-FFF2-40B4-BE49-F238E27FC236}">
                <a16:creationId xmlns:a16="http://schemas.microsoft.com/office/drawing/2014/main" id="{C42A4249-6B9A-A5FF-9BC7-00BF9CCB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452" y="8867924"/>
            <a:ext cx="1374576" cy="13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5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44915E-6 3.14273E-6 L 2.44915E-6 7.31427E-5 C 0.00103 0.00066 0.00215 0.00161 0.00339 0.00183 C 0.00438 0.00183 0.00773 0.00051 0.00918 3.14273E-6 L 0.01141 -0.00177 L 0.01261 -0.0025 C 0.01286 -0.00316 0.01302 -0.00397 0.01335 -0.00419 C 0.01335 -0.00419 0.01629 -0.00632 0.01682 -0.00684 L 0.01798 -0.00765 L 0.01914 -0.00853 C 0.01984 -0.01007 0.02013 -0.01088 0.02108 -0.01198 C 0.02145 -0.01228 0.02187 -0.0125 0.02228 -0.01272 C 0.02274 -0.01389 0.02336 -0.01485 0.02377 -0.0161 C 0.02406 -0.01705 0.02427 -0.01801 0.02456 -0.01867 C 0.02489 -0.01933 0.02534 -0.0197 0.02571 -0.02036 C 0.02642 -0.02168 0.02761 -0.0247 0.02761 -0.02462 C 0.0279 -0.02632 0.02795 -0.0283 0.02844 -0.02977 C 0.02869 -0.03065 0.02902 -0.03131 0.02919 -0.03227 C 0.02952 -0.03389 0.02935 -0.03609 0.02997 -0.03741 C 0.0303 -0.03815 0.03076 -0.03903 0.03113 -0.03999 C 0.03353 -0.04631 0.03038 -0.03918 0.03266 -0.04417 C 0.03278 -0.04498 0.03299 -0.04587 0.03307 -0.04675 C 0.03328 -0.04954 0.03332 -0.05233 0.03344 -0.05527 C 0.03357 -0.05895 0.03353 -0.0627 0.03377 -0.06622 C 0.03394 -0.06791 0.03448 -0.0696 0.03456 -0.07137 C 0.03468 -0.07284 0.03485 -0.07416 0.03497 -0.07563 C 0.03522 -0.07784 0.03551 -0.08011 0.03572 -0.08247 C 0.03584 -0.08379 0.03584 -0.08533 0.03613 -0.08673 C 0.03621 -0.08732 0.03659 -0.08783 0.03692 -0.08827 C 0.03721 -0.08879 0.03766 -0.08893 0.03803 -0.08923 C 0.03907 -0.08982 0.04014 -0.09018 0.04109 -0.09085 L 0.04345 -0.09261 L 0.04465 -0.09349 C 0.04498 -0.09401 0.04535 -0.09467 0.04572 -0.09511 C 0.04609 -0.09555 0.04667 -0.0954 0.04692 -0.09592 C 0.04903 -0.09974 0.04626 -0.09775 0.04886 -0.10025 C 0.04961 -0.10091 0.05035 -0.10143 0.0511 -0.10194 L 0.05465 -0.10459 L 0.05808 -0.10701 C 0.0585 -0.10738 0.05883 -0.10768 0.05928 -0.10782 C 0.0599 -0.10812 0.06056 -0.10848 0.06118 -0.10871 C 0.06338 -0.10966 0.06205 -0.10966 0.064 -0.10966 " pathEditMode="relative" rAng="0" ptsTypes="AAAAAAAAAAAAAAAAAAAAAAAAAAAAAAAAAAAAAAAAAA" p14:bounceEnd="50000">
                                          <p:cBhvr>
                                            <p:cTn id="6" dur="2000" fill="hold"/>
                                            <p:tgtEl>
                                              <p:spTgt spid="11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00" y="-5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7.47478E-7 -3.40144E-6 L 0.03502 0.0039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11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49" y="1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0714E-6 4.84051E-6 L -0.00071 0.14361 " pathEditMode="relative" rAng="0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11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" y="71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703 -0.0003 L 0.00703 -0.00022 C 0.00347 -0.00096 0.00265 -0.00074 -0.00021 -0.00199 C -0.00136 -0.0025 -0.0024 -0.00309 -0.0036 -0.00368 L -0.00686 -0.00537 C -0.0074 -0.00559 -0.00798 -0.00603 -0.00856 -0.00617 C -0.00959 -0.00647 -0.01071 -0.00676 -0.01182 -0.00706 C -0.01538 -0.00779 -0.01571 -0.00742 -0.01852 -0.00867 C -0.01959 -0.00919 -0.02179 -0.01029 -0.02179 -0.01022 C -0.02232 -0.01088 -0.02286 -0.01154 -0.02344 -0.01198 C -0.02398 -0.01235 -0.02468 -0.01228 -0.02505 -0.01279 C -0.02617 -0.01397 -0.02691 -0.01558 -0.02786 -0.01698 C -0.02824 -0.01749 -0.02857 -0.01823 -0.02894 -0.01867 C -0.03175 -0.02146 -0.03014 -0.01962 -0.03336 -0.02448 L -0.03452 -0.02617 C -0.0351 -0.02697 -0.03572 -0.02764 -0.03617 -0.02866 L -0.03841 -0.03359 C -0.03878 -0.03447 -0.03927 -0.03513 -0.03948 -0.03616 L -0.04002 -0.03866 C -0.04014 -0.03954 -0.04035 -0.04579 -0.04113 -0.04777 C -0.04138 -0.04844 -0.04188 -0.04895 -0.04229 -0.04946 C -0.04271 -0.05005 -0.04333 -0.05057 -0.0439 -0.05108 C -0.04461 -0.05277 -0.04572 -0.05424 -0.04605 -0.05608 L -0.04721 -0.061 C -0.04746 -0.06394 -0.04758 -0.07063 -0.04882 -0.0735 C -0.04924 -0.07438 -0.04953 -0.07526 -0.04998 -0.07607 C -0.05027 -0.07666 -0.05077 -0.07703 -0.05114 -0.07769 C -0.05188 -0.0793 -0.05259 -0.08099 -0.05333 -0.08269 C -0.05366 -0.08349 -0.05374 -0.08489 -0.05441 -0.08518 L -0.0561 -0.08599 C -0.05875 -0.09209 -0.0554 -0.0857 -0.05883 -0.08937 C -0.0597 -0.09026 -0.06011 -0.0918 -0.06102 -0.09268 C -0.06214 -0.09378 -0.06346 -0.09459 -0.06437 -0.09599 C -0.0647 -0.09658 -0.06499 -0.09724 -0.0654 -0.09768 C -0.06594 -0.09812 -0.0666 -0.09812 -0.0671 -0.09849 C -0.07136 -0.10172 -0.06631 -0.09893 -0.07049 -0.10099 C -0.07098 -0.1015 -0.07152 -0.10216 -0.0721 -0.1026 C -0.0726 -0.10304 -0.07326 -0.10297 -0.07375 -0.10348 C -0.07417 -0.10385 -0.07442 -0.10481 -0.07487 -0.10518 C -0.07694 -0.10672 -0.07872 -0.10694 -0.08091 -0.10767 C -0.08165 -0.10789 -0.08239 -0.10841 -0.08314 -0.10848 C -0.08479 -0.10863 -0.08645 -0.10848 -0.08806 -0.10848 " pathEditMode="relative" rAng="0" ptsTypes="AAAAAAAAAAAAAAAAAAAAAAAAAAAAAAAAAAAAAAAAAA" p14:bounceEnd="50000">
                                          <p:cBhvr>
                                            <p:cTn id="12" dur="2000" fill="hold"/>
                                            <p:tgtEl>
                                              <p:spTgt spid="11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54" y="-54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9" grpId="0" animBg="1"/>
          <p:bldP spid="1190" grpId="0" animBg="1"/>
          <p:bldP spid="1191" grpId="0" animBg="1"/>
          <p:bldP spid="119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44915E-6 3.14273E-6 L 2.44915E-6 7.31427E-5 C 0.00103 0.00066 0.00215 0.00161 0.00339 0.00183 C 0.00438 0.00183 0.00773 0.00051 0.00918 3.14273E-6 L 0.01141 -0.00177 L 0.01261 -0.0025 C 0.01286 -0.00316 0.01302 -0.00397 0.01335 -0.00419 C 0.01335 -0.00419 0.01629 -0.00632 0.01682 -0.00684 L 0.01798 -0.00765 L 0.01914 -0.00853 C 0.01984 -0.01007 0.02013 -0.01088 0.02108 -0.01198 C 0.02145 -0.01228 0.02187 -0.0125 0.02228 -0.01272 C 0.02274 -0.01389 0.02336 -0.01485 0.02377 -0.0161 C 0.02406 -0.01705 0.02427 -0.01801 0.02456 -0.01867 C 0.02489 -0.01933 0.02534 -0.0197 0.02571 -0.02036 C 0.02642 -0.02168 0.02761 -0.0247 0.02761 -0.02462 C 0.0279 -0.02632 0.02795 -0.0283 0.02844 -0.02977 C 0.02869 -0.03065 0.02902 -0.03131 0.02919 -0.03227 C 0.02952 -0.03389 0.02935 -0.03609 0.02997 -0.03741 C 0.0303 -0.03815 0.03076 -0.03903 0.03113 -0.03999 C 0.03353 -0.04631 0.03038 -0.03918 0.03266 -0.04417 C 0.03278 -0.04498 0.03299 -0.04587 0.03307 -0.04675 C 0.03328 -0.04954 0.03332 -0.05233 0.03344 -0.05527 C 0.03357 -0.05895 0.03353 -0.0627 0.03377 -0.06622 C 0.03394 -0.06791 0.03448 -0.0696 0.03456 -0.07137 C 0.03468 -0.07284 0.03485 -0.07416 0.03497 -0.07563 C 0.03522 -0.07784 0.03551 -0.08011 0.03572 -0.08247 C 0.03584 -0.08379 0.03584 -0.08533 0.03613 -0.08673 C 0.03621 -0.08732 0.03659 -0.08783 0.03692 -0.08827 C 0.03721 -0.08879 0.03766 -0.08893 0.03803 -0.08923 C 0.03907 -0.08982 0.04014 -0.09018 0.04109 -0.09085 L 0.04345 -0.09261 L 0.04465 -0.09349 C 0.04498 -0.09401 0.04535 -0.09467 0.04572 -0.09511 C 0.04609 -0.09555 0.04667 -0.0954 0.04692 -0.09592 C 0.04903 -0.09974 0.04626 -0.09775 0.04886 -0.10025 C 0.04961 -0.10091 0.05035 -0.10143 0.0511 -0.10194 L 0.05465 -0.10459 L 0.05808 -0.10701 C 0.0585 -0.10738 0.05883 -0.10768 0.05928 -0.10782 C 0.0599 -0.10812 0.06056 -0.10848 0.06118 -0.10871 C 0.06338 -0.10966 0.06205 -0.10966 0.064 -0.10966 " pathEditMode="relative" rAng="0" ptsTypes="AAAAAAAAAAAAAAAAAAAAAAAAAAAAAAAAAAAAAAAAAA">
                                          <p:cBhvr>
                                            <p:cTn id="6" dur="2000" fill="hold"/>
                                            <p:tgtEl>
                                              <p:spTgt spid="11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00" y="-5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7.47478E-7 -3.40144E-6 L 0.03502 0.0039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11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49" y="1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0714E-6 4.84051E-6 L -0.00071 0.1436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11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" y="71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703 -0.0003 L 0.00703 -0.00022 C 0.00347 -0.00096 0.00265 -0.00074 -0.00021 -0.00199 C -0.00136 -0.0025 -0.0024 -0.00309 -0.0036 -0.00368 L -0.00686 -0.00537 C -0.0074 -0.00559 -0.00798 -0.00603 -0.00856 -0.00617 C -0.00959 -0.00647 -0.01071 -0.00676 -0.01182 -0.00706 C -0.01538 -0.00779 -0.01571 -0.00742 -0.01852 -0.00867 C -0.01959 -0.00919 -0.02179 -0.01029 -0.02179 -0.01022 C -0.02232 -0.01088 -0.02286 -0.01154 -0.02344 -0.01198 C -0.02398 -0.01235 -0.02468 -0.01228 -0.02505 -0.01279 C -0.02617 -0.01397 -0.02691 -0.01558 -0.02786 -0.01698 C -0.02824 -0.01749 -0.02857 -0.01823 -0.02894 -0.01867 C -0.03175 -0.02146 -0.03014 -0.01962 -0.03336 -0.02448 L -0.03452 -0.02617 C -0.0351 -0.02697 -0.03572 -0.02764 -0.03617 -0.02866 L -0.03841 -0.03359 C -0.03878 -0.03447 -0.03927 -0.03513 -0.03948 -0.03616 L -0.04002 -0.03866 C -0.04014 -0.03954 -0.04035 -0.04579 -0.04113 -0.04777 C -0.04138 -0.04844 -0.04188 -0.04895 -0.04229 -0.04946 C -0.04271 -0.05005 -0.04333 -0.05057 -0.0439 -0.05108 C -0.04461 -0.05277 -0.04572 -0.05424 -0.04605 -0.05608 L -0.04721 -0.061 C -0.04746 -0.06394 -0.04758 -0.07063 -0.04882 -0.0735 C -0.04924 -0.07438 -0.04953 -0.07526 -0.04998 -0.07607 C -0.05027 -0.07666 -0.05077 -0.07703 -0.05114 -0.07769 C -0.05188 -0.0793 -0.05259 -0.08099 -0.05333 -0.08269 C -0.05366 -0.08349 -0.05374 -0.08489 -0.05441 -0.08518 L -0.0561 -0.08599 C -0.05875 -0.09209 -0.0554 -0.0857 -0.05883 -0.08937 C -0.0597 -0.09026 -0.06011 -0.0918 -0.06102 -0.09268 C -0.06214 -0.09378 -0.06346 -0.09459 -0.06437 -0.09599 C -0.0647 -0.09658 -0.06499 -0.09724 -0.0654 -0.09768 C -0.06594 -0.09812 -0.0666 -0.09812 -0.0671 -0.09849 C -0.07136 -0.10172 -0.06631 -0.09893 -0.07049 -0.10099 C -0.07098 -0.1015 -0.07152 -0.10216 -0.0721 -0.1026 C -0.0726 -0.10304 -0.07326 -0.10297 -0.07375 -0.10348 C -0.07417 -0.10385 -0.07442 -0.10481 -0.07487 -0.10518 C -0.07694 -0.10672 -0.07872 -0.10694 -0.08091 -0.10767 C -0.08165 -0.10789 -0.08239 -0.10841 -0.08314 -0.10848 C -0.08479 -0.10863 -0.08645 -0.10848 -0.08806 -0.10848 " pathEditMode="relative" rAng="0" ptsTypes="AAAAAAAAAAAAAAAAAAAAAAAAAAAAAAAAAAAAAAAAAA">
                                          <p:cBhvr>
                                            <p:cTn id="12" dur="2000" fill="hold"/>
                                            <p:tgtEl>
                                              <p:spTgt spid="11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54" y="-54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9" grpId="0" animBg="1"/>
          <p:bldP spid="1190" grpId="0" animBg="1"/>
          <p:bldP spid="1191" grpId="0" animBg="1"/>
          <p:bldP spid="1193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2471</TotalTime>
  <Words>128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15</cp:revision>
  <dcterms:created xsi:type="dcterms:W3CDTF">2024-04-05T11:01:18Z</dcterms:created>
  <dcterms:modified xsi:type="dcterms:W3CDTF">2024-04-11T13:18:58Z</dcterms:modified>
</cp:coreProperties>
</file>