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 SemiBold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Nunito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80F220-373D-44A0-B3AF-89EE6D211068}">
  <a:tblStyle styleId="{4D80F220-373D-44A0-B3AF-89EE6D2110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5B9BD5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5B9BD5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SemiBold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SemiBold-italic.fntdata"/><Relationship Id="rId25" Type="http://schemas.openxmlformats.org/officeDocument/2006/relationships/font" Target="fonts/NunitoSemiBold-bold.fntdata"/><Relationship Id="rId28" Type="http://schemas.openxmlformats.org/officeDocument/2006/relationships/font" Target="fonts/Nunito-regular.fntdata"/><Relationship Id="rId27" Type="http://schemas.openxmlformats.org/officeDocument/2006/relationships/font" Target="fonts/Nunito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NunitoExtraBold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Extra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2819e7d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2819e7d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517b2413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517b2413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517b2413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517b2413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17b2413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517b2413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517b2413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517b2413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517b2413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517b2413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517b24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517b24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517b2413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517b2413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517b2413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517b2413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517b24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517b24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17b24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17b24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517b241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517b241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517b2413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517b2413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517b2413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517b2413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17b2413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17b2413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517b2413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517b2413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517b2413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517b2413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p11"/>
          <p:cNvPicPr preferRelativeResize="0"/>
          <p:nvPr/>
        </p:nvPicPr>
        <p:blipFill rotWithShape="1">
          <a:blip r:embed="rId2">
            <a:alphaModFix/>
          </a:blip>
          <a:srcRect b="19152" l="42816" r="37297" t="1835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{4D80F220-373D-44A0-B3AF-89EE6D211068}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Marketing Team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sz="2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sz="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480050" y="1910850"/>
            <a:ext cx="6183900" cy="13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TechnoKart: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Project Report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fmla="val 16667" name="adj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stacked bar chart or use pandas crosstab function to group the column values and display the bar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18125" y="407275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Proportion of Customer Satisfaction for Married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People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fmla="val 16667" name="adj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stacked bar chart or use pandas crosstab function to group the column values and display the bar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18125" y="407275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Customer Satisfaction Across Order Type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fmla="val 16667" name="adj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stacked bar chart or use pandas crosstab function to group the column values and display the bar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18125" y="407275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Customer Satisfaction Across Order Payment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fmla="val 16667" name="adj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stacked bar chart or use pandas crosstab function to group the column values and display the bar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Age Level Customer Satisfaction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fmla="val 16667" name="adj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stacked bar chart or use pandas crosstab function to group the column values and display the bar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231175" y="344875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Customer Satisfaction Distribution across Different Coupon Discounts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ctrTitle"/>
          </p:nvPr>
        </p:nvSpPr>
        <p:spPr>
          <a:xfrm>
            <a:off x="1543350" y="1590625"/>
            <a:ext cx="6057300" cy="13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Insights</a:t>
            </a:r>
            <a:r>
              <a:rPr lang="en" sz="3200"/>
              <a:t> and Recommendations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218125" y="109900"/>
            <a:ext cx="7200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Insights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706500" y="881175"/>
            <a:ext cx="7731000" cy="359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t/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218125" y="109900"/>
            <a:ext cx="7200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Recommendations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706500" y="881175"/>
            <a:ext cx="7731000" cy="359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t/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18125" y="109900"/>
            <a:ext cx="6521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Business Overview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456375" y="1274125"/>
            <a:ext cx="1855500" cy="1151125"/>
            <a:chOff x="1197800" y="1126975"/>
            <a:chExt cx="1855500" cy="1151125"/>
          </a:xfrm>
        </p:grpSpPr>
        <p:sp>
          <p:nvSpPr>
            <p:cNvPr id="64" name="Google Shape;64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fmla="val 16667" name="adj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Nunito"/>
                  <a:ea typeface="Nunito"/>
                  <a:cs typeface="Nunito"/>
                  <a:sym typeface="Nunito"/>
                </a:rPr>
                <a:t>2</a:t>
              </a:r>
              <a:r>
                <a:rPr b="1" lang="en" sz="1800">
                  <a:latin typeface="Nunito"/>
                  <a:ea typeface="Nunito"/>
                  <a:cs typeface="Nunito"/>
                  <a:sym typeface="Nunito"/>
                </a:rPr>
                <a:t>.0 M</a:t>
              </a:r>
              <a:endParaRPr b="1" sz="18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fmla="val 16667" name="adj"/>
              </a:avLst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Total Bill</a:t>
              </a:r>
              <a:endParaRPr b="1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2581625" y="1274125"/>
            <a:ext cx="1855500" cy="1151125"/>
            <a:chOff x="1197800" y="1126975"/>
            <a:chExt cx="1855500" cy="1151125"/>
          </a:xfrm>
        </p:grpSpPr>
        <p:sp>
          <p:nvSpPr>
            <p:cNvPr id="67" name="Google Shape;67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fmla="val 16667" name="adj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Nunito"/>
                  <a:ea typeface="Nunito"/>
                  <a:cs typeface="Nunito"/>
                  <a:sym typeface="Nunito"/>
                </a:rPr>
                <a:t>456</a:t>
              </a:r>
              <a:endParaRPr b="1" sz="18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fmla="val 16667" name="adj"/>
              </a:avLst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Total Orders</a:t>
              </a:r>
              <a:endParaRPr b="1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4706875" y="1274125"/>
            <a:ext cx="1855500" cy="1151125"/>
            <a:chOff x="1197800" y="1126975"/>
            <a:chExt cx="1855500" cy="1151125"/>
          </a:xfrm>
        </p:grpSpPr>
        <p:sp>
          <p:nvSpPr>
            <p:cNvPr id="70" name="Google Shape;70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fmla="val 16667" name="adj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Nunito"/>
                  <a:ea typeface="Nunito"/>
                  <a:cs typeface="Nunito"/>
                  <a:sym typeface="Nunito"/>
                </a:rPr>
                <a:t>12.23</a:t>
              </a:r>
              <a:endParaRPr b="1" sz="18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fmla="val 16667" name="adj"/>
              </a:avLst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Avg Delivery </a:t>
              </a: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Charge</a:t>
              </a:r>
              <a:endParaRPr b="1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6832125" y="1274125"/>
            <a:ext cx="1855500" cy="1151125"/>
            <a:chOff x="1197800" y="1126975"/>
            <a:chExt cx="1855500" cy="1151125"/>
          </a:xfrm>
        </p:grpSpPr>
        <p:sp>
          <p:nvSpPr>
            <p:cNvPr id="73" name="Google Shape;73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fmla="val 16667" name="adj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Nunito"/>
                  <a:ea typeface="Nunito"/>
                  <a:cs typeface="Nunito"/>
                  <a:sym typeface="Nunito"/>
                </a:rPr>
                <a:t>2244.32</a:t>
              </a:r>
              <a:endParaRPr b="1" sz="18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fmla="val 16667" name="adj"/>
              </a:avLst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Avg Order Price</a:t>
              </a:r>
              <a:endParaRPr b="1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456375" y="2747500"/>
            <a:ext cx="1855500" cy="1151125"/>
            <a:chOff x="1197800" y="1126975"/>
            <a:chExt cx="1855500" cy="1151125"/>
          </a:xfrm>
        </p:grpSpPr>
        <p:sp>
          <p:nvSpPr>
            <p:cNvPr id="76" name="Google Shape;76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fmla="val 16667" name="adj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Nunito"/>
                  <a:ea typeface="Nunito"/>
                  <a:cs typeface="Nunito"/>
                  <a:sym typeface="Nunito"/>
                </a:rPr>
                <a:t>January</a:t>
              </a:r>
              <a:endParaRPr b="1" sz="18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fmla="val 16667" name="adj"/>
              </a:avLst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Month of high orders</a:t>
              </a:r>
              <a:endParaRPr b="1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2581625" y="2747500"/>
            <a:ext cx="1855500" cy="1151125"/>
            <a:chOff x="1197800" y="1126975"/>
            <a:chExt cx="1855500" cy="1151125"/>
          </a:xfrm>
        </p:grpSpPr>
        <p:sp>
          <p:nvSpPr>
            <p:cNvPr id="79" name="Google Shape;79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fmla="val 16667" name="adj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Nunito"/>
                  <a:ea typeface="Nunito"/>
                  <a:cs typeface="Nunito"/>
                  <a:sym typeface="Nunito"/>
                </a:rPr>
                <a:t>COD</a:t>
              </a:r>
              <a:endParaRPr b="1" sz="18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fmla="val 16667" name="adj"/>
              </a:avLst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Preferred</a:t>
              </a: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 Order Type</a:t>
              </a:r>
              <a:endParaRPr b="1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4706875" y="2747500"/>
            <a:ext cx="1855500" cy="1151125"/>
            <a:chOff x="1197800" y="1126975"/>
            <a:chExt cx="1855500" cy="1151125"/>
          </a:xfrm>
        </p:grpSpPr>
        <p:sp>
          <p:nvSpPr>
            <p:cNvPr id="82" name="Google Shape;82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fmla="val 16667" name="adj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Nunito"/>
                  <a:ea typeface="Nunito"/>
                  <a:cs typeface="Nunito"/>
                  <a:sym typeface="Nunito"/>
                </a:rPr>
                <a:t>11</a:t>
              </a:r>
              <a:endParaRPr b="1" sz="18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fmla="val 16667" name="adj"/>
              </a:avLst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Max Coupon Discount</a:t>
              </a:r>
              <a:endParaRPr b="1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84" name="Google Shape;84;p13"/>
          <p:cNvGrpSpPr/>
          <p:nvPr/>
        </p:nvGrpSpPr>
        <p:grpSpPr>
          <a:xfrm>
            <a:off x="6832125" y="2747500"/>
            <a:ext cx="1855500" cy="1151125"/>
            <a:chOff x="1197800" y="1126975"/>
            <a:chExt cx="1855500" cy="1151125"/>
          </a:xfrm>
        </p:grpSpPr>
        <p:sp>
          <p:nvSpPr>
            <p:cNvPr id="85" name="Google Shape;85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fmla="val 16667" name="adj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Nunito"/>
                  <a:ea typeface="Nunito"/>
                  <a:cs typeface="Nunito"/>
                  <a:sym typeface="Nunito"/>
                </a:rPr>
                <a:t>12.34</a:t>
              </a:r>
              <a:r>
                <a:rPr b="1" lang="en" sz="1800">
                  <a:latin typeface="Nunito"/>
                  <a:ea typeface="Nunito"/>
                  <a:cs typeface="Nunito"/>
                  <a:sym typeface="Nunito"/>
                </a:rPr>
                <a:t>%</a:t>
              </a:r>
              <a:endParaRPr b="1" sz="18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fmla="val 16667" name="adj"/>
              </a:avLst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% Customer Satisfaction</a:t>
              </a:r>
              <a:endParaRPr b="1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87" name="Google Shape;87;p13"/>
          <p:cNvSpPr txBox="1"/>
          <p:nvPr/>
        </p:nvSpPr>
        <p:spPr>
          <a:xfrm>
            <a:off x="456375" y="4220875"/>
            <a:ext cx="84600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Note: Above mentioned values are for sample purpose only, please update with proper values calculated from the 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dataset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438750" y="2241300"/>
            <a:ext cx="2266500" cy="6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Metrics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218125" y="109900"/>
            <a:ext cx="6521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Preferred</a:t>
            </a: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 Order Payment for Customers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fmla="val 16667" name="adj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bar chart. Order payment in the x-axis and count as the y-axis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Major Deliveries Done from which Warehouse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fmla="val 16667" name="adj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bar chart.  Warehouse name in the x-axis and count as the y-axis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Major Deliveries Made from which Warehouse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fmla="val 16667" name="adj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bar chart.  Warehouse area type in the x-axis and count as the y-axis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Customer Satisfaction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fmla="val 16667" name="adj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bar chart.  Customer satisfaction in the x-axis and count as the y-axis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Customer Occupation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fmla="val 16667" name="adj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bar chart.  Customer occupation in the x-axis and count as the y-axis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Customer Education</a:t>
            </a:r>
            <a:endParaRPr b="1" sz="24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fmla="val 16667" name="adj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bar chart.  Customer education in the x-axis and count as the y-axis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