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Nunito" pitchFamily="2" charset="77"/>
      <p:regular r:id="rId20"/>
      <p:bold r:id="rId21"/>
      <p:italic r:id="rId22"/>
      <p:boldItalic r:id="rId23"/>
    </p:embeddedFont>
    <p:embeddedFont>
      <p:font typeface="Nunito ExtraBold" panose="020F0502020204030204" pitchFamily="34" charset="0"/>
      <p:bold r:id="rId24"/>
      <p:italic r:id="rId25"/>
      <p:boldItalic r:id="rId26"/>
    </p:embeddedFont>
    <p:embeddedFont>
      <p:font typeface="Nunito SemiBold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80F220-373D-44A0-B3AF-89EE6D211068}">
  <a:tblStyle styleId="{4D80F220-373D-44A0-B3AF-89EE6D2110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03"/>
  </p:normalViewPr>
  <p:slideViewPr>
    <p:cSldViewPr snapToGrid="0">
      <p:cViewPr varScale="1">
        <p:scale>
          <a:sx n="129" d="100"/>
          <a:sy n="129" d="100"/>
        </p:scale>
        <p:origin x="200" y="8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2819e7df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2819e7df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517b2413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517b2413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517b2413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517b2413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17b2413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17b2413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517b2413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517b2413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517b2413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517b2413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517b241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517b241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517b2413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517b2413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517b2413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517b2413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517b24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517b24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17b241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17b241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517b2413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517b2413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517b241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517b241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517b2413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517b2413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17b241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17b241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517b2413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517b2413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517b2413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517b2413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{4D80F220-373D-44A0-B3AF-89EE6D211068}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0" y="20607"/>
            <a:ext cx="3501680" cy="767405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/>
            <a:r>
              <a:rPr lang="en-HK" b="1" i="0" u="none" strike="noStrike" cap="none" dirty="0">
                <a:latin typeface="Nunito"/>
                <a:ea typeface="Nunito"/>
                <a:cs typeface="Nunito"/>
                <a:sym typeface="Nunito"/>
              </a:rPr>
              <a:t>Project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D3CCD-5B51-7DB8-12A8-94B22AD0AEE9}"/>
              </a:ext>
            </a:extLst>
          </p:cNvPr>
          <p:cNvSpPr txBox="1"/>
          <p:nvPr/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0E39A9"/>
              </a:buClr>
              <a:buSzPts val="4800"/>
              <a:buFont typeface="Nunito"/>
              <a:buNone/>
              <a:defRPr sz="32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457200" indent="-323850" algn="l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500"/>
              <a:buFont typeface="Nunito"/>
              <a:buChar char="●"/>
            </a:pPr>
            <a:endParaRPr lang="en-US" sz="15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1D885BD0-DAAB-4125-06AB-2C4B2FA9D17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"/>
          </a:p>
        </p:txBody>
      </p:sp>
      <p:pic>
        <p:nvPicPr>
          <p:cNvPr id="14" name="Picture 13" descr="A diagram of a security governance&#10;&#10;Description automatically generated">
            <a:extLst>
              <a:ext uri="{FF2B5EF4-FFF2-40B4-BE49-F238E27FC236}">
                <a16:creationId xmlns:a16="http://schemas.microsoft.com/office/drawing/2014/main" id="{8BC6DCBA-8BB9-D113-02D2-4467DF42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17" y="20607"/>
            <a:ext cx="5433683" cy="5143500"/>
          </a:xfrm>
          <a:prstGeom prst="rect">
            <a:avLst/>
          </a:prstGeom>
        </p:spPr>
      </p:pic>
      <p:sp>
        <p:nvSpPr>
          <p:cNvPr id="15" name="Google Shape;57;p12">
            <a:extLst>
              <a:ext uri="{FF2B5EF4-FFF2-40B4-BE49-F238E27FC236}">
                <a16:creationId xmlns:a16="http://schemas.microsoft.com/office/drawing/2014/main" id="{A13C1C27-3B8D-BD6E-DF19-E0D035416624}"/>
              </a:ext>
            </a:extLst>
          </p:cNvPr>
          <p:cNvSpPr txBox="1">
            <a:spLocks/>
          </p:cNvSpPr>
          <p:nvPr/>
        </p:nvSpPr>
        <p:spPr>
          <a:xfrm>
            <a:off x="104319" y="2187922"/>
            <a:ext cx="3501680" cy="76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"/>
              <a:buNone/>
              <a:defRPr sz="4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 SemiBold"/>
              <a:buNone/>
              <a:defRPr sz="42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 SemiBold"/>
              <a:buNone/>
              <a:defRPr sz="42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 SemiBold"/>
              <a:buNone/>
              <a:defRPr sz="42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 SemiBold"/>
              <a:buNone/>
              <a:defRPr sz="42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 SemiBold"/>
              <a:buNone/>
              <a:defRPr sz="42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 SemiBold"/>
              <a:buNone/>
              <a:defRPr sz="42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 SemiBold"/>
              <a:buNone/>
              <a:defRPr sz="42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Nunito SemiBold"/>
              <a:buNone/>
              <a:defRPr sz="42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algn="l"/>
            <a:r>
              <a:rPr lang="en-HK" dirty="0"/>
              <a:t>Data Governance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en" b="1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18125" y="407275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Proportion of Customer Satisfaction for Married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People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en" b="1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18125" y="407275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Satisfaction Across Order Type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en" b="1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18125" y="407275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Satisfaction Across Order Payment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en" b="1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Age Level Customer Satisfaction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en" b="1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stacked bar chart or use pandas crosstab function to group the column values and display the bar chart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31175" y="344875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Customer Satisfaction Distribution across Different Coupon Discounts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ctrTitle"/>
          </p:nvPr>
        </p:nvSpPr>
        <p:spPr>
          <a:xfrm>
            <a:off x="1543350" y="1590625"/>
            <a:ext cx="6057300" cy="13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Insights and Recommendations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218125" y="109900"/>
            <a:ext cx="72009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Insights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706500" y="881175"/>
            <a:ext cx="7731000" cy="3593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18125" y="109900"/>
            <a:ext cx="72009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Recommendations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706500" y="881175"/>
            <a:ext cx="7731000" cy="3593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18125" y="109900"/>
            <a:ext cx="65214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Business Overview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456375" y="1274125"/>
            <a:ext cx="1855500" cy="1151125"/>
            <a:chOff x="1197800" y="1126975"/>
            <a:chExt cx="1855500" cy="1151125"/>
          </a:xfrm>
        </p:grpSpPr>
        <p:sp>
          <p:nvSpPr>
            <p:cNvPr id="64" name="Google Shape;64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name="adj" fmla="val 16667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Nunito"/>
                  <a:ea typeface="Nunito"/>
                  <a:cs typeface="Nunito"/>
                  <a:sym typeface="Nunito"/>
                </a:rPr>
                <a:t>11.0 M</a:t>
              </a:r>
              <a:endParaRPr sz="1800" b="1"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name="adj" fmla="val 16667"/>
              </a:avLst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Total Bill</a:t>
              </a:r>
              <a:endParaRPr sz="13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2581625" y="1274125"/>
            <a:ext cx="1855500" cy="1151125"/>
            <a:chOff x="1197800" y="1126975"/>
            <a:chExt cx="1855500" cy="1151125"/>
          </a:xfrm>
        </p:grpSpPr>
        <p:sp>
          <p:nvSpPr>
            <p:cNvPr id="67" name="Google Shape;67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name="adj" fmla="val 16667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Nunito"/>
                  <a:ea typeface="Nunito"/>
                  <a:cs typeface="Nunito"/>
                  <a:sym typeface="Nunito"/>
                </a:rPr>
                <a:t>500</a:t>
              </a:r>
              <a:endParaRPr sz="1800" b="1"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name="adj" fmla="val 16667"/>
              </a:avLst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Total Orders</a:t>
              </a:r>
              <a:endParaRPr sz="13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4706875" y="1274125"/>
            <a:ext cx="1855500" cy="1151125"/>
            <a:chOff x="1197800" y="1126975"/>
            <a:chExt cx="1855500" cy="1151125"/>
          </a:xfrm>
        </p:grpSpPr>
        <p:sp>
          <p:nvSpPr>
            <p:cNvPr id="70" name="Google Shape;70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name="adj" fmla="val 16667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Nunito"/>
                  <a:ea typeface="Nunito"/>
                  <a:cs typeface="Nunito"/>
                  <a:sym typeface="Nunito"/>
                </a:rPr>
                <a:t>76.13</a:t>
              </a:r>
              <a:endParaRPr sz="1800" b="1"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name="adj" fmla="val 16667"/>
              </a:avLst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Avg Delivery Charge</a:t>
              </a:r>
              <a:endParaRPr sz="13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6832125" y="1274125"/>
            <a:ext cx="1855500" cy="1151125"/>
            <a:chOff x="1197800" y="1126975"/>
            <a:chExt cx="1855500" cy="1151125"/>
          </a:xfrm>
        </p:grpSpPr>
        <p:sp>
          <p:nvSpPr>
            <p:cNvPr id="73" name="Google Shape;73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name="adj" fmla="val 16667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Nunito"/>
                  <a:ea typeface="Nunito"/>
                  <a:cs typeface="Nunito"/>
                  <a:sym typeface="Nunito"/>
                </a:rPr>
                <a:t>22053.44</a:t>
              </a:r>
              <a:endParaRPr sz="1800" b="1"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name="adj" fmla="val 16667"/>
              </a:avLst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Avg Order Price</a:t>
              </a:r>
              <a:endParaRPr sz="13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456375" y="2747500"/>
            <a:ext cx="1855500" cy="1151125"/>
            <a:chOff x="1197800" y="1126975"/>
            <a:chExt cx="1855500" cy="1151125"/>
          </a:xfrm>
        </p:grpSpPr>
        <p:sp>
          <p:nvSpPr>
            <p:cNvPr id="76" name="Google Shape;76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name="adj" fmla="val 16667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Nunito"/>
                  <a:ea typeface="Nunito"/>
                  <a:cs typeface="Nunito"/>
                  <a:sym typeface="Nunito"/>
                </a:rPr>
                <a:t>May</a:t>
              </a:r>
              <a:endParaRPr sz="1800" b="1"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name="adj" fmla="val 16667"/>
              </a:avLst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Month of high orders</a:t>
              </a:r>
              <a:endParaRPr sz="13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2581625" y="2747500"/>
            <a:ext cx="1855500" cy="1151125"/>
            <a:chOff x="1197800" y="1126975"/>
            <a:chExt cx="1855500" cy="1151125"/>
          </a:xfrm>
        </p:grpSpPr>
        <p:sp>
          <p:nvSpPr>
            <p:cNvPr id="79" name="Google Shape;79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name="adj" fmla="val 16667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Nunito"/>
                  <a:ea typeface="Nunito"/>
                  <a:cs typeface="Nunito"/>
                  <a:sym typeface="Nunito"/>
                </a:rPr>
                <a:t>Prepaid</a:t>
              </a:r>
              <a:endParaRPr sz="1800" b="1"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name="adj" fmla="val 16667"/>
              </a:avLst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Preferred Order Type</a:t>
              </a:r>
              <a:endParaRPr sz="13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4706875" y="2747500"/>
            <a:ext cx="1855500" cy="1151125"/>
            <a:chOff x="1197800" y="1126975"/>
            <a:chExt cx="1855500" cy="1151125"/>
          </a:xfrm>
        </p:grpSpPr>
        <p:sp>
          <p:nvSpPr>
            <p:cNvPr id="82" name="Google Shape;82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name="adj" fmla="val 16667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Nunito"/>
                  <a:ea typeface="Nunito"/>
                  <a:cs typeface="Nunito"/>
                  <a:sym typeface="Nunito"/>
                </a:rPr>
                <a:t>154</a:t>
              </a:r>
              <a:endParaRPr sz="1800" b="1"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name="adj" fmla="val 16667"/>
              </a:avLst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Max Coupon Discount</a:t>
              </a:r>
              <a:endParaRPr sz="13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4" name="Google Shape;84;p13"/>
          <p:cNvGrpSpPr/>
          <p:nvPr/>
        </p:nvGrpSpPr>
        <p:grpSpPr>
          <a:xfrm>
            <a:off x="6832125" y="2747500"/>
            <a:ext cx="1855500" cy="1151125"/>
            <a:chOff x="1197800" y="1126975"/>
            <a:chExt cx="1855500" cy="1151125"/>
          </a:xfrm>
        </p:grpSpPr>
        <p:sp>
          <p:nvSpPr>
            <p:cNvPr id="85" name="Google Shape;85;p13"/>
            <p:cNvSpPr/>
            <p:nvPr/>
          </p:nvSpPr>
          <p:spPr>
            <a:xfrm>
              <a:off x="1197800" y="1444400"/>
              <a:ext cx="1855500" cy="833700"/>
            </a:xfrm>
            <a:prstGeom prst="roundRect">
              <a:avLst>
                <a:gd name="adj" fmla="val 16667"/>
              </a:avLst>
            </a:prstGeom>
            <a:solidFill>
              <a:srgbClr val="5B9BD5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Nunito"/>
                  <a:ea typeface="Nunito"/>
                  <a:cs typeface="Nunito"/>
                  <a:sym typeface="Nunito"/>
                </a:rPr>
                <a:t>52.4%</a:t>
              </a:r>
              <a:endParaRPr sz="1800" b="1"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97800" y="1126975"/>
              <a:ext cx="1855500" cy="387900"/>
            </a:xfrm>
            <a:prstGeom prst="roundRect">
              <a:avLst>
                <a:gd name="adj" fmla="val 16667"/>
              </a:avLst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% Customer Satisfaction</a:t>
              </a:r>
              <a:endParaRPr sz="13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3438750" y="2241300"/>
            <a:ext cx="2266500" cy="6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Metrics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218125" y="109900"/>
            <a:ext cx="65214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Preferred Order Payment for Customers</a:t>
            </a:r>
            <a:endParaRPr lang="en-HK" sz="2400" b="1" dirty="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-HK" dirty="0">
                <a:latin typeface="Nunito"/>
              </a:rPr>
              <a:t>Preferred Order Payment: Digital Wallet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-HK" dirty="0">
                <a:latin typeface="Nunito"/>
              </a:rPr>
              <a:t>Percentage of Order Payment done through Digital Wallet: 24.67</a:t>
            </a:r>
            <a:endParaRPr lang="en-HK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EFA06E3-26F6-D1AD-6EFC-8017AEB35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4" b="5842"/>
          <a:stretch/>
        </p:blipFill>
        <p:spPr bwMode="auto">
          <a:xfrm>
            <a:off x="2403974" y="525081"/>
            <a:ext cx="4175730" cy="306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Major Deliveries Done from which Warehouse</a:t>
            </a:r>
            <a:endParaRPr sz="2400" b="1" dirty="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-HK" sz="1600" dirty="0">
                <a:latin typeface="Nunito"/>
              </a:rPr>
              <a:t>Major Deliveries from Warehouse: Thompson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-HK" sz="1600" dirty="0">
                <a:latin typeface="Nunito"/>
              </a:rPr>
              <a:t>Percentage of Major Deliveries from Warehouse: 38.8560157790927</a:t>
            </a:r>
            <a:endParaRPr sz="1600" dirty="0">
              <a:latin typeface="Nunito"/>
              <a:sym typeface="Nuni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E7AED53-8D08-A1D5-AB64-DB7BE328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5" y="464931"/>
            <a:ext cx="4625707" cy="31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CE26C8C-F466-3669-C3C6-9FBAC1A25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 r="6400" b="10414"/>
          <a:stretch/>
        </p:blipFill>
        <p:spPr bwMode="auto">
          <a:xfrm>
            <a:off x="4843832" y="605461"/>
            <a:ext cx="3502099" cy="29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Major Deliveries Made from which Warehouse</a:t>
            </a:r>
            <a:endParaRPr sz="2400" b="1" dirty="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-HK" dirty="0">
                <a:latin typeface="Nunito"/>
              </a:rPr>
              <a:t>Major Deliveries from Warehouse Area Type: Industrial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-HK" dirty="0">
                <a:latin typeface="Nunito"/>
              </a:rPr>
              <a:t>Percentage of Major Deliveries from Warehouse Area Type</a:t>
            </a:r>
            <a:r>
              <a:rPr lang="en-HK">
                <a:latin typeface="Nunito"/>
              </a:rPr>
              <a:t>: 38.86</a:t>
            </a:r>
            <a:endParaRPr dirty="0">
              <a:latin typeface="Nunito"/>
              <a:sym typeface="Nuni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E5F908-4B3C-0FAF-E3C1-2BC413DA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7" y="496957"/>
            <a:ext cx="7731000" cy="30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Satisfaction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en" b="1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bar chart.  Customer satisfaction in the x-axis and count as the y-axis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Occupation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en" b="1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bar chart.  Customer occupation in the x-axis and count as the y-axis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218125" y="109900"/>
            <a:ext cx="7040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Distribution of Customer Education</a:t>
            </a:r>
            <a:endParaRPr sz="2400" b="1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16850" y="3761500"/>
            <a:ext cx="7731000" cy="1005600"/>
          </a:xfrm>
          <a:prstGeom prst="roundRect">
            <a:avLst>
              <a:gd name="adj" fmla="val 16667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962800" y="3593050"/>
            <a:ext cx="2466300" cy="3204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Observations / Findings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723925" y="904675"/>
            <a:ext cx="7731000" cy="2391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en" b="1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You can use a bar chart.  Customer education in the x-axis and count as the y-axis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397</Words>
  <Application>Microsoft Macintosh PowerPoint</Application>
  <PresentationFormat>On-screen Show (16:9)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Nunito SemiBold</vt:lpstr>
      <vt:lpstr>Nunito ExtraBold</vt:lpstr>
      <vt:lpstr>Arial</vt:lpstr>
      <vt:lpstr>Nunito</vt:lpstr>
      <vt:lpstr>Calibri</vt:lpstr>
      <vt:lpstr>Just Logo</vt:lpstr>
      <vt:lpstr>Project Report</vt:lpstr>
      <vt:lpstr>PowerPoint Presentation</vt:lpstr>
      <vt:lpstr>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and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TechnoKart:  Project Report</dc:title>
  <cp:lastModifiedBy>Chugh, Mayank</cp:lastModifiedBy>
  <cp:revision>9</cp:revision>
  <dcterms:modified xsi:type="dcterms:W3CDTF">2024-04-05T11:01:05Z</dcterms:modified>
</cp:coreProperties>
</file>