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6"/>
    <p:restoredTop sz="55168"/>
  </p:normalViewPr>
  <p:slideViewPr>
    <p:cSldViewPr snapToGrid="0">
      <p:cViewPr>
        <p:scale>
          <a:sx n="74" d="100"/>
          <a:sy n="74" d="100"/>
        </p:scale>
        <p:origin x="144" y="8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62C58-48F0-7648-A941-D4051F89E3CD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285F7-750F-684C-9B39-7077A46B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85F7-750F-684C-9B39-7077A46B5C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85F7-750F-684C-9B39-7077A46B5C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9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85F7-750F-684C-9B39-7077A46B5C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6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85F7-750F-684C-9B39-7077A46B5C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85F7-750F-684C-9B39-7077A46B5C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0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85F7-750F-684C-9B39-7077A46B5C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40BF-97DE-3A73-8992-16E45779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65F12-C776-990C-4C27-645AD17C1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5F77-85B8-BF10-F338-448648EC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86C2-B450-2D45-390D-175BC48E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8BA2A-F612-5BEA-6DC9-784C6502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FA87-D0E1-8F59-030C-07E9FCF1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360FB-D70E-FC46-6525-26E27B088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D314-C6A9-83DA-BF28-D6E81784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6F2E-23D8-EEC2-764C-3F2BA76D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CAE1-070C-2FE1-FF03-5CB05EB5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3C39A-5F5C-8DA4-B9E4-380178CF7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6CED6-9EF2-968E-9E17-A3C1364B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5DF59-50D4-DF39-7F0A-B9FE416A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9A24D-B7FC-7EDC-4783-A05AACCA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CAC89-737C-D1EE-A502-E8CDD5AD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3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3AD9-2BC3-3E36-4810-B94BFE28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A0BF-6E30-9BF8-A0AD-C9755C36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6EEC-601F-579F-81C9-8CD09FBD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DC9AB-402B-AC6F-6DC9-C8D146A7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AD9F-30F4-DBBE-B31B-5DEB8823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173E-3DA6-C25B-1E9A-F719C956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83BDC-7F9F-3594-704B-F34AB42C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6B8A5-7C60-6B89-EF52-56B80F6E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4CA74-7865-4242-0FD2-8B7532FA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F05C3-52AD-D1A4-BB99-4A4A7E2E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A7D6-69EF-73D9-D428-7A66C535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C0B5-55AC-262B-49FC-7DEB09E93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83E60-4EFB-7977-C700-F64E79141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EB522-0282-2292-D670-9FE1E5F6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2924-ECBC-5DD0-F92F-C112A806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FB800-96CE-0692-E2D8-327DFDD4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4FDC-B214-E39B-29FC-D2D992E1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F230-6916-2F2C-6431-BF5E698E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F9D9D-D5CF-5CAB-F5C5-7103486D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E43F5-8E64-E017-A93E-69C5B4501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D4C81-4722-8CD5-C5DC-20638E430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1297E-DC42-3C26-3D68-A54F54DE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5F0FA-DB7E-B2C4-6AFE-5A66964A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ED072-8817-8187-397B-CAFDF229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6B94-A083-030F-6367-59A2DC51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E17A5-8149-3144-0A39-A057D810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92523-7904-CF0B-825B-C8A0BF04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A823-00EA-0DD3-0E51-8FDF7BDA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E9609-1BBA-8AC5-69BA-D0E0EC38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8F12D-9716-A7F1-9250-F5CEB544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C1FDE-A341-CF9D-BBE4-1C1941EA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D9B3-9164-B647-E464-5A3C06AF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C53D-3F62-2C76-A50C-41DBEF55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5145D-7ADD-D1D5-9CB6-6A35478FF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BA78-0422-FF74-1C3A-F2F27EDB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2D7D4-FC5C-4D95-3E05-503CB8C9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094EC-F105-A6D5-44A9-59841C6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EC60-AFD8-6B99-C8FF-34E19A70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F184E-8B9C-E3A0-CFD2-6A0A50D2F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6284F-0CC5-434A-57B1-158FAB416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287B5-3BC9-7BB6-568C-FA732C8C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98B3-A86F-F7B2-C164-6066CFF7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6D71E-47DC-033E-4765-C79A36F6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E4861-1BD5-3D7A-8DA7-7A134239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AEE6-F6AC-5DD8-9404-35351BEE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FEBF-7C42-29B4-336D-54C83C9D6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800F5-7B5A-4F4D-876D-3B8175E9E9C5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A8EA9-B915-7C11-C052-ABCFB34B4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DAEF-924C-8862-4A85-7D51A7037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4A4F4-CEBC-8E48-9436-D8683B2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7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17EBE-27DA-894F-C58D-4254770B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</a:rPr>
              <a:t>Generative AI - An Introduction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3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D64830-2A02-F30A-5960-650729A8701E}"/>
              </a:ext>
            </a:extLst>
          </p:cNvPr>
          <p:cNvSpPr/>
          <p:nvPr/>
        </p:nvSpPr>
        <p:spPr>
          <a:xfrm>
            <a:off x="1388679" y="643467"/>
            <a:ext cx="4268355" cy="5571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2C4142-D5D7-E590-DE9D-29CB13699549}"/>
              </a:ext>
            </a:extLst>
          </p:cNvPr>
          <p:cNvSpPr/>
          <p:nvPr/>
        </p:nvSpPr>
        <p:spPr>
          <a:xfrm>
            <a:off x="1641105" y="1486005"/>
            <a:ext cx="3731254" cy="46081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C4652A-3BA2-2435-5B09-DE382AF9C497}"/>
              </a:ext>
            </a:extLst>
          </p:cNvPr>
          <p:cNvSpPr/>
          <p:nvPr/>
        </p:nvSpPr>
        <p:spPr>
          <a:xfrm>
            <a:off x="1870129" y="3005581"/>
            <a:ext cx="3201267" cy="287150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BABDEC-641E-C9E4-D1F9-91446F044946}"/>
              </a:ext>
            </a:extLst>
          </p:cNvPr>
          <p:cNvSpPr/>
          <p:nvPr/>
        </p:nvSpPr>
        <p:spPr>
          <a:xfrm>
            <a:off x="2375964" y="4513722"/>
            <a:ext cx="2189595" cy="125316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B72ED-D52D-76C4-EED3-9DB939E86B39}"/>
              </a:ext>
            </a:extLst>
          </p:cNvPr>
          <p:cNvSpPr txBox="1"/>
          <p:nvPr/>
        </p:nvSpPr>
        <p:spPr>
          <a:xfrm>
            <a:off x="2615720" y="859195"/>
            <a:ext cx="2270631" cy="31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Artificial Intelligence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50C97-FD8C-DC24-87B2-728902F7334B}"/>
              </a:ext>
            </a:extLst>
          </p:cNvPr>
          <p:cNvSpPr txBox="1"/>
          <p:nvPr/>
        </p:nvSpPr>
        <p:spPr>
          <a:xfrm>
            <a:off x="2615720" y="2193612"/>
            <a:ext cx="1710082" cy="31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Machine Learning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1CE1C-C903-3785-FD0A-9B4F69AB50AA}"/>
              </a:ext>
            </a:extLst>
          </p:cNvPr>
          <p:cNvSpPr txBox="1"/>
          <p:nvPr/>
        </p:nvSpPr>
        <p:spPr>
          <a:xfrm>
            <a:off x="2766202" y="3490294"/>
            <a:ext cx="1409119" cy="3166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pPr defTabSz="740664">
              <a:spcAft>
                <a:spcPts val="600"/>
              </a:spcAft>
            </a:pPr>
            <a:r>
              <a:rPr lang="en-HK" sz="1458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Deep Learning </a:t>
            </a:r>
            <a:endParaRPr lang="en-H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4EFB1-64E1-92A9-91F2-23F79DE4046F}"/>
              </a:ext>
            </a:extLst>
          </p:cNvPr>
          <p:cNvSpPr txBox="1"/>
          <p:nvPr/>
        </p:nvSpPr>
        <p:spPr>
          <a:xfrm>
            <a:off x="2809599" y="5034734"/>
            <a:ext cx="1296391" cy="541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pPr defTabSz="740664">
              <a:spcAft>
                <a:spcPts val="600"/>
              </a:spcAft>
            </a:pPr>
            <a:r>
              <a:rPr lang="en-HK" sz="1458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Generative AI </a:t>
            </a:r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FDB1D-5843-42F4-21AA-325A41C4F434}"/>
              </a:ext>
            </a:extLst>
          </p:cNvPr>
          <p:cNvSpPr txBox="1"/>
          <p:nvPr/>
        </p:nvSpPr>
        <p:spPr>
          <a:xfrm>
            <a:off x="5848899" y="1051281"/>
            <a:ext cx="4954421" cy="541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pPr defTabSz="740664">
              <a:spcAft>
                <a:spcPts val="600"/>
              </a:spcAft>
            </a:pPr>
            <a:r>
              <a:rPr lang="en-HK" sz="145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and implement computer programs that can reason, learn and act in complex environments. </a:t>
            </a:r>
            <a:endParaRPr lang="en-HK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60A3F3-8CE6-6FCA-6999-CC53CD440E38}"/>
              </a:ext>
            </a:extLst>
          </p:cNvPr>
          <p:cNvSpPr txBox="1"/>
          <p:nvPr/>
        </p:nvSpPr>
        <p:spPr>
          <a:xfrm>
            <a:off x="5848899" y="2193612"/>
            <a:ext cx="4954421" cy="541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defTabSz="740664">
              <a:spcAft>
                <a:spcPts val="600"/>
              </a:spcAft>
            </a:pPr>
            <a:r>
              <a:rPr lang="en-HK" sz="145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of algorithms that enable computer systems to learn from data efficiently. </a:t>
            </a:r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4A477-0BFA-8D35-BA25-3B5A795D9E56}"/>
              </a:ext>
            </a:extLst>
          </p:cNvPr>
          <p:cNvSpPr txBox="1"/>
          <p:nvPr/>
        </p:nvSpPr>
        <p:spPr>
          <a:xfrm>
            <a:off x="5848899" y="3490294"/>
            <a:ext cx="4954421" cy="541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defTabSz="740664">
              <a:spcAft>
                <a:spcPts val="600"/>
              </a:spcAft>
            </a:pPr>
            <a:r>
              <a:rPr lang="en-HK" sz="145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subset of ML that uses neural network algorithms for predictive applications. </a:t>
            </a:r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E153CC-6B8E-6E17-4770-9C70E23FAF31}"/>
              </a:ext>
            </a:extLst>
          </p:cNvPr>
          <p:cNvSpPr txBox="1"/>
          <p:nvPr/>
        </p:nvSpPr>
        <p:spPr>
          <a:xfrm>
            <a:off x="5848899" y="5034734"/>
            <a:ext cx="4954421" cy="7654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defTabSz="740664">
              <a:spcAft>
                <a:spcPts val="600"/>
              </a:spcAft>
            </a:pPr>
            <a:r>
              <a:rPr lang="en-HK" sz="145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Algorithms that generate original content, such as images, text, voice, or music, by learning patterns from a dataset. </a:t>
            </a:r>
            <a:endParaRPr lang="en-HK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0C8BF-6080-E023-ABAC-4598581B4B32}"/>
              </a:ext>
            </a:extLst>
          </p:cNvPr>
          <p:cNvSpPr txBox="1"/>
          <p:nvPr/>
        </p:nvSpPr>
        <p:spPr>
          <a:xfrm>
            <a:off x="2881647" y="1215746"/>
            <a:ext cx="1178227" cy="3166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pPr defTabSz="740664">
              <a:spcAft>
                <a:spcPts val="600"/>
              </a:spcAft>
            </a:pPr>
            <a:r>
              <a:rPr lang="en-HK" sz="1458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Superset of </a:t>
            </a:r>
            <a:endParaRPr lang="en-HK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6B9DD4-48E4-497E-2286-7304D551962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470760" y="1429247"/>
            <a:ext cx="1" cy="764365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041B0B-896F-AA2C-B897-4C2C18A5C9E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470761" y="2493406"/>
            <a:ext cx="1" cy="996888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114A0F-8B64-F90B-BB6F-057F45CE405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3457795" y="3790088"/>
            <a:ext cx="12967" cy="1244646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D4D471-7F5E-B873-A2F7-0E83E9616952}"/>
              </a:ext>
            </a:extLst>
          </p:cNvPr>
          <p:cNvSpPr/>
          <p:nvPr/>
        </p:nvSpPr>
        <p:spPr>
          <a:xfrm>
            <a:off x="1051560" y="4444332"/>
            <a:ext cx="3558466" cy="1645920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Generative AI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53A395-F7F3-49F1-13FF-070DF65E9015}"/>
              </a:ext>
            </a:extLst>
          </p:cNvPr>
          <p:cNvSpPr/>
          <p:nvPr/>
        </p:nvSpPr>
        <p:spPr>
          <a:xfrm>
            <a:off x="1974832" y="374904"/>
            <a:ext cx="4072798" cy="360966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929B06-8189-F715-7DD0-348B90F5174A}"/>
              </a:ext>
            </a:extLst>
          </p:cNvPr>
          <p:cNvSpPr/>
          <p:nvPr/>
        </p:nvSpPr>
        <p:spPr>
          <a:xfrm>
            <a:off x="6076981" y="374905"/>
            <a:ext cx="4228579" cy="3609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ED592-3399-299C-05FD-7FD4CE967247}"/>
              </a:ext>
            </a:extLst>
          </p:cNvPr>
          <p:cNvSpPr txBox="1"/>
          <p:nvPr/>
        </p:nvSpPr>
        <p:spPr>
          <a:xfrm>
            <a:off x="2266068" y="1252973"/>
            <a:ext cx="3490327" cy="2556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58368">
              <a:spcAft>
                <a:spcPts val="600"/>
              </a:spcAft>
            </a:pPr>
            <a:r>
              <a:rPr lang="en-HK" sz="2016" kern="1200">
                <a:solidFill>
                  <a:srgbClr val="7C7C7C"/>
                </a:solidFill>
                <a:highlight>
                  <a:srgbClr val="FFFFFF"/>
                </a:highlight>
                <a:latin typeface="69"/>
                <a:ea typeface="+mn-ea"/>
                <a:cs typeface="+mn-cs"/>
              </a:rPr>
              <a:t>LLMs are trained using language modelling, which involves predicting the next word in a sentence. They have excellent reasoning capabilities and can be used for several natural language tasks (e.g., summarisation). </a:t>
            </a:r>
            <a:endParaRPr lang="en-HK" sz="2800">
              <a:effectLst/>
              <a:highlight>
                <a:srgbClr val="FF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C8324-4AFE-B15E-FDA0-C5A13E2CD3BC}"/>
              </a:ext>
            </a:extLst>
          </p:cNvPr>
          <p:cNvSpPr txBox="1"/>
          <p:nvPr/>
        </p:nvSpPr>
        <p:spPr>
          <a:xfrm>
            <a:off x="6354672" y="1252973"/>
            <a:ext cx="3673196" cy="22449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800">
                <a:solidFill>
                  <a:srgbClr val="7C7C7C"/>
                </a:solidFill>
                <a:effectLst/>
                <a:highlight>
                  <a:srgbClr val="FFFFFF"/>
                </a:highlight>
                <a:latin typeface="69"/>
              </a:defRPr>
            </a:lvl1pPr>
          </a:lstStyle>
          <a:p>
            <a:pPr defTabSz="658368">
              <a:spcAft>
                <a:spcPts val="600"/>
              </a:spcAft>
            </a:pPr>
            <a:r>
              <a:rPr lang="en-HK" sz="2016" kern="1200">
                <a:solidFill>
                  <a:srgbClr val="7C7C7C"/>
                </a:solidFill>
                <a:effectLst/>
                <a:highlight>
                  <a:srgbClr val="FFFFFF"/>
                </a:highlight>
                <a:latin typeface="69"/>
                <a:ea typeface="+mn-ea"/>
                <a:cs typeface="+mn-cs"/>
              </a:rPr>
              <a:t>Trained using a mixture of images, video and text. LMMs demonstrate a nuanced understanding of multimodal inputs and can be used for several mixed-input tasks (e.g., video summarization) </a:t>
            </a:r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7E871-E2B5-F35B-FC7F-0F4F27A3E489}"/>
              </a:ext>
            </a:extLst>
          </p:cNvPr>
          <p:cNvSpPr txBox="1"/>
          <p:nvPr/>
        </p:nvSpPr>
        <p:spPr>
          <a:xfrm>
            <a:off x="6507065" y="454811"/>
            <a:ext cx="3363602" cy="71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HK" sz="201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Large Multimodal Models (LMMs) </a:t>
            </a:r>
            <a:endParaRPr lang="en-HK" sz="28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8F66FD-23D2-BD51-AA5B-4395D1401937}"/>
              </a:ext>
            </a:extLst>
          </p:cNvPr>
          <p:cNvSpPr txBox="1"/>
          <p:nvPr/>
        </p:nvSpPr>
        <p:spPr>
          <a:xfrm>
            <a:off x="2273414" y="445497"/>
            <a:ext cx="3140956" cy="712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HK" sz="201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Large Language Models (LLMs) </a:t>
            </a:r>
            <a:endParaRPr lang="en-HK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ABEA-854D-83DE-51F2-DADF3C02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2B09-F0B6-BAF6-E73F-245F9AE54F58}"/>
              </a:ext>
            </a:extLst>
          </p:cNvPr>
          <p:cNvSpPr>
            <a:spLocks/>
          </p:cNvSpPr>
          <p:nvPr/>
        </p:nvSpPr>
        <p:spPr>
          <a:xfrm>
            <a:off x="644056" y="2202171"/>
            <a:ext cx="10762778" cy="85986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32688">
              <a:spcAft>
                <a:spcPts val="600"/>
              </a:spcAft>
            </a:pPr>
            <a:r>
              <a:rPr lang="en-HK" sz="2448" kern="120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LLMs are trained using language modeling, that is, predicting the next word in a sequence. They do so by assigning probabilities to a fixed vocabulary. </a:t>
            </a:r>
            <a:endParaRPr lang="en-HK" sz="2400">
              <a:effectLst/>
              <a:highlight>
                <a:srgbClr val="FFFFFF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BB36AA-E65B-27A0-DD1F-E047CD3635B7}"/>
              </a:ext>
            </a:extLst>
          </p:cNvPr>
          <p:cNvSpPr txBox="1">
            <a:spLocks/>
          </p:cNvSpPr>
          <p:nvPr/>
        </p:nvSpPr>
        <p:spPr>
          <a:xfrm>
            <a:off x="644056" y="3988826"/>
            <a:ext cx="7220339" cy="1659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688">
              <a:spcBef>
                <a:spcPts val="1020"/>
              </a:spcBef>
              <a:buNone/>
            </a:pPr>
            <a:r>
              <a:rPr lang="en-HK" sz="2448" kern="1200" dirty="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The movie is a </a:t>
            </a:r>
            <a:r>
              <a:rPr lang="en-HK" sz="2448" kern="1200" dirty="0">
                <a:solidFill>
                  <a:schemeClr val="tx1"/>
                </a:solidFill>
                <a:highlight>
                  <a:srgbClr val="FFFF00"/>
                </a:highlight>
                <a:latin typeface="75,Italic"/>
                <a:ea typeface="+mn-ea"/>
                <a:cs typeface="+mn-cs"/>
              </a:rPr>
              <a:t>visually</a:t>
            </a:r>
            <a:r>
              <a:rPr lang="en-HK" sz="2448" kern="1200" dirty="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 </a:t>
            </a:r>
            <a:r>
              <a:rPr lang="en-HK" sz="2448" kern="1200" dirty="0">
                <a:solidFill>
                  <a:schemeClr val="tx1"/>
                </a:solidFill>
                <a:highlight>
                  <a:srgbClr val="FFFF00"/>
                </a:highlight>
                <a:latin typeface="75,Italic"/>
                <a:ea typeface="+mn-ea"/>
                <a:cs typeface="+mn-cs"/>
              </a:rPr>
              <a:t>stunning</a:t>
            </a:r>
            <a:r>
              <a:rPr lang="en-HK" sz="2448" kern="1200" dirty="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, action-packed, and </a:t>
            </a:r>
            <a:r>
              <a:rPr lang="en-HK" sz="2448" kern="1200" dirty="0">
                <a:solidFill>
                  <a:schemeClr val="tx1"/>
                </a:solidFill>
                <a:highlight>
                  <a:srgbClr val="FFFF00"/>
                </a:highlight>
                <a:latin typeface="75,Italic"/>
                <a:ea typeface="+mn-ea"/>
                <a:cs typeface="+mn-cs"/>
              </a:rPr>
              <a:t>emotionally</a:t>
            </a:r>
            <a:r>
              <a:rPr lang="en-HK" sz="2448" kern="1200" dirty="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 resonant </a:t>
            </a:r>
            <a:r>
              <a:rPr lang="en-HK" sz="2448" kern="1200" dirty="0">
                <a:solidFill>
                  <a:schemeClr val="tx1"/>
                </a:solidFill>
                <a:highlight>
                  <a:srgbClr val="FFFF00"/>
                </a:highlight>
                <a:latin typeface="75,Italic"/>
                <a:ea typeface="+mn-ea"/>
                <a:cs typeface="+mn-cs"/>
              </a:rPr>
              <a:t>thrill ride </a:t>
            </a:r>
            <a:r>
              <a:rPr lang="en-HK" sz="2448" kern="1200" dirty="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that will leave you on the </a:t>
            </a:r>
            <a:r>
              <a:rPr lang="en-HK" sz="2448" kern="1200" dirty="0">
                <a:solidFill>
                  <a:schemeClr val="tx1"/>
                </a:solidFill>
                <a:highlight>
                  <a:srgbClr val="FFFF00"/>
                </a:highlight>
                <a:latin typeface="75,Italic"/>
                <a:ea typeface="+mn-ea"/>
                <a:cs typeface="+mn-cs"/>
              </a:rPr>
              <a:t>edge of your seat </a:t>
            </a:r>
            <a:r>
              <a:rPr lang="en-HK" sz="2448" kern="1200" dirty="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from beginning to end. Overall, the experience was </a:t>
            </a:r>
            <a:r>
              <a:rPr lang="en-HK" sz="2448" kern="1200" dirty="0">
                <a:solidFill>
                  <a:schemeClr val="bg1">
                    <a:lumMod val="95000"/>
                  </a:schemeClr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magical</a:t>
            </a:r>
            <a:r>
              <a:rPr lang="en-HK" sz="2448" kern="1200" dirty="0">
                <a:solidFill>
                  <a:srgbClr val="555555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.</a:t>
            </a:r>
            <a:endParaRPr lang="en-HK" sz="2400" dirty="0">
              <a:solidFill>
                <a:schemeClr val="bg1">
                  <a:lumMod val="95000"/>
                </a:schemeClr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498E3-BC59-0F1A-B562-95BD4AA5C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48465"/>
              </p:ext>
            </p:extLst>
          </p:nvPr>
        </p:nvGraphicFramePr>
        <p:xfrm>
          <a:off x="8513907" y="3558893"/>
          <a:ext cx="298774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874">
                  <a:extLst>
                    <a:ext uri="{9D8B030D-6E8A-4147-A177-3AD203B41FA5}">
                      <a16:colId xmlns:a16="http://schemas.microsoft.com/office/drawing/2014/main" val="1416294304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07020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highlight>
                            <a:srgbClr val="FF00FF"/>
                          </a:highlight>
                        </a:rPr>
                        <a:t>negative</a:t>
                      </a:r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FF00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.00001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2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3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8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9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5ABEA-854D-83DE-51F2-DADF3C02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2B09-F0B6-BAF6-E73F-245F9AE54F58}"/>
              </a:ext>
            </a:extLst>
          </p:cNvPr>
          <p:cNvSpPr>
            <a:spLocks/>
          </p:cNvSpPr>
          <p:nvPr/>
        </p:nvSpPr>
        <p:spPr>
          <a:xfrm>
            <a:off x="644056" y="2157976"/>
            <a:ext cx="10762778" cy="85986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32688">
              <a:spcAft>
                <a:spcPts val="600"/>
              </a:spcAft>
            </a:pPr>
            <a:r>
              <a:rPr lang="en-HK" sz="2448" kern="120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LLMs are trained using language </a:t>
            </a:r>
            <a:r>
              <a:rPr lang="en-HK" sz="2448" kern="1200" err="1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modeling</a:t>
            </a:r>
            <a:r>
              <a:rPr lang="en-HK" sz="2448" kern="120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, that is, predicting the next word in a sequence. They do so by assigning probabilities to a fixed vocabulary. </a:t>
            </a:r>
            <a:endParaRPr lang="en-HK" sz="2400">
              <a:effectLst/>
              <a:highlight>
                <a:srgbClr val="FFFFFF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BB36AA-E65B-27A0-DD1F-E047CD3635B7}"/>
              </a:ext>
            </a:extLst>
          </p:cNvPr>
          <p:cNvSpPr txBox="1">
            <a:spLocks/>
          </p:cNvSpPr>
          <p:nvPr/>
        </p:nvSpPr>
        <p:spPr>
          <a:xfrm>
            <a:off x="644056" y="3944631"/>
            <a:ext cx="7220339" cy="1659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688">
              <a:spcBef>
                <a:spcPts val="1020"/>
              </a:spcBef>
              <a:buNone/>
            </a:pPr>
            <a:r>
              <a:rPr lang="en-HK" sz="2448" kern="120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The movie is a </a:t>
            </a:r>
            <a:r>
              <a:rPr lang="en-HK" sz="2448" kern="1200">
                <a:solidFill>
                  <a:schemeClr val="tx1"/>
                </a:solidFill>
                <a:highlight>
                  <a:srgbClr val="FFFF00"/>
                </a:highlight>
                <a:latin typeface="75,Italic"/>
                <a:ea typeface="+mn-ea"/>
                <a:cs typeface="+mn-cs"/>
              </a:rPr>
              <a:t>visually</a:t>
            </a:r>
            <a:r>
              <a:rPr lang="en-HK" sz="2448" kern="120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 </a:t>
            </a:r>
            <a:r>
              <a:rPr lang="en-HK" sz="2448" kern="1200">
                <a:solidFill>
                  <a:schemeClr val="tx1"/>
                </a:solidFill>
                <a:highlight>
                  <a:srgbClr val="FFFF00"/>
                </a:highlight>
                <a:latin typeface="75,Italic"/>
                <a:ea typeface="+mn-ea"/>
                <a:cs typeface="+mn-cs"/>
              </a:rPr>
              <a:t>stunning</a:t>
            </a:r>
            <a:r>
              <a:rPr lang="en-HK" sz="2448" kern="120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, action-packed, and </a:t>
            </a:r>
            <a:r>
              <a:rPr lang="en-HK" sz="2448" kern="1200">
                <a:solidFill>
                  <a:schemeClr val="tx1"/>
                </a:solidFill>
                <a:highlight>
                  <a:srgbClr val="FFFF00"/>
                </a:highlight>
                <a:latin typeface="75,Italic"/>
                <a:ea typeface="+mn-ea"/>
                <a:cs typeface="+mn-cs"/>
              </a:rPr>
              <a:t>emotionally</a:t>
            </a:r>
            <a:r>
              <a:rPr lang="en-HK" sz="2448" kern="120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 resonant </a:t>
            </a:r>
            <a:r>
              <a:rPr lang="en-HK" sz="2448" kern="1200">
                <a:solidFill>
                  <a:schemeClr val="tx1"/>
                </a:solidFill>
                <a:highlight>
                  <a:srgbClr val="FFFF00"/>
                </a:highlight>
                <a:latin typeface="75,Italic"/>
                <a:ea typeface="+mn-ea"/>
                <a:cs typeface="+mn-cs"/>
              </a:rPr>
              <a:t>thrill ride </a:t>
            </a:r>
            <a:r>
              <a:rPr lang="en-HK" sz="2448" kern="120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that will leave you on the </a:t>
            </a:r>
            <a:r>
              <a:rPr lang="en-HK" sz="2448" kern="1200">
                <a:solidFill>
                  <a:schemeClr val="tx1"/>
                </a:solidFill>
                <a:highlight>
                  <a:srgbClr val="FFFF00"/>
                </a:highlight>
                <a:latin typeface="75,Italic"/>
                <a:ea typeface="+mn-ea"/>
                <a:cs typeface="+mn-cs"/>
              </a:rPr>
              <a:t>edge of your seat </a:t>
            </a:r>
            <a:r>
              <a:rPr lang="en-HK" sz="2448" kern="1200">
                <a:solidFill>
                  <a:schemeClr val="tx1"/>
                </a:solidFill>
                <a:highlight>
                  <a:srgbClr val="FFFFFF"/>
                </a:highlight>
                <a:latin typeface="75,Italic"/>
                <a:ea typeface="+mn-ea"/>
                <a:cs typeface="+mn-cs"/>
              </a:rPr>
              <a:t>from beginning to end. Overall, the experience was magical.</a:t>
            </a:r>
            <a:endParaRPr lang="en-HK" sz="2400">
              <a:highlight>
                <a:srgbClr val="FFFFFF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498E3-BC59-0F1A-B562-95BD4AA5C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75657"/>
              </p:ext>
            </p:extLst>
          </p:nvPr>
        </p:nvGraphicFramePr>
        <p:xfrm>
          <a:off x="8513907" y="3514698"/>
          <a:ext cx="2987748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874">
                  <a:extLst>
                    <a:ext uri="{9D8B030D-6E8A-4147-A177-3AD203B41FA5}">
                      <a16:colId xmlns:a16="http://schemas.microsoft.com/office/drawing/2014/main" val="1416294304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07020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highlight>
                            <a:srgbClr val="FF00FF"/>
                          </a:highlight>
                        </a:rPr>
                        <a:t>negative</a:t>
                      </a:r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FF00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.00001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22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3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0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= 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864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4E85C6D-AF33-B3CA-C0B4-4B23062A13A0}"/>
              </a:ext>
            </a:extLst>
          </p:cNvPr>
          <p:cNvSpPr/>
          <p:nvPr/>
        </p:nvSpPr>
        <p:spPr>
          <a:xfrm>
            <a:off x="4440327" y="5227779"/>
            <a:ext cx="1585118" cy="37608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CB81A-6CA7-C2CC-DFBA-1DBB7154398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25445" y="5415824"/>
            <a:ext cx="2866702" cy="5834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B98B89-FBD7-9704-267D-CBC3F0694795}"/>
              </a:ext>
            </a:extLst>
          </p:cNvPr>
          <p:cNvSpPr txBox="1"/>
          <p:nvPr/>
        </p:nvSpPr>
        <p:spPr>
          <a:xfrm>
            <a:off x="6862248" y="5496290"/>
            <a:ext cx="884602" cy="37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1836" kern="1200">
                <a:solidFill>
                  <a:schemeClr val="tx1"/>
                </a:solidFill>
                <a:highlight>
                  <a:srgbClr val="C0C0C0"/>
                </a:highlight>
                <a:latin typeface="+mn-lt"/>
                <a:ea typeface="+mn-ea"/>
                <a:cs typeface="+mn-cs"/>
              </a:rPr>
              <a:t>match</a:t>
            </a:r>
            <a:endParaRPr lang="en-US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563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F33BB5-6067-4EE4-83BA-5D56B8F7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"/>
                <a:cs typeface="Arial" panose="020B0604020202020204" pitchFamily="34" charset="0"/>
              </a:rPr>
              <a:t>Large Language Models (LLMs)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EDC79-C758-77DE-3829-C0D44B2BBA14}"/>
              </a:ext>
            </a:extLst>
          </p:cNvPr>
          <p:cNvSpPr txBox="1"/>
          <p:nvPr/>
        </p:nvSpPr>
        <p:spPr>
          <a:xfrm>
            <a:off x="1341421" y="2273574"/>
            <a:ext cx="6652500" cy="1640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512" kern="1200" dirty="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During inference, the LLM predicts the next word in the input sequence.</a:t>
            </a:r>
          </a:p>
          <a:p>
            <a:pPr defTabSz="576072">
              <a:spcAft>
                <a:spcPts val="600"/>
              </a:spcAft>
            </a:pPr>
            <a:endParaRPr lang="en-HK" sz="1512" kern="1200" dirty="0">
              <a:solidFill>
                <a:schemeClr val="tx1"/>
              </a:solidFill>
              <a:highlight>
                <a:srgbClr val="FFFFFF"/>
              </a:highlight>
              <a:latin typeface=""/>
              <a:ea typeface="+mn-ea"/>
              <a:cs typeface="Arial" panose="020B0604020202020204" pitchFamily="34" charset="0"/>
            </a:endParaRPr>
          </a:p>
          <a:p>
            <a:pPr defTabSz="576072">
              <a:spcAft>
                <a:spcPts val="600"/>
              </a:spcAft>
            </a:pPr>
            <a:r>
              <a:rPr lang="en-HK" sz="1134" kern="1200" dirty="0">
                <a:solidFill>
                  <a:srgbClr val="005E6C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Input word = prompt </a:t>
            </a:r>
            <a:endParaRPr lang="en-HK" sz="1134" kern="1200" dirty="0">
              <a:solidFill>
                <a:schemeClr val="tx1"/>
              </a:solidFill>
              <a:highlight>
                <a:srgbClr val="FFFFFF"/>
              </a:highlight>
              <a:latin typeface=""/>
              <a:ea typeface="+mn-ea"/>
              <a:cs typeface="Arial" panose="020B0604020202020204" pitchFamily="34" charset="0"/>
            </a:endParaRPr>
          </a:p>
          <a:p>
            <a:pPr defTabSz="576072">
              <a:spcAft>
                <a:spcPts val="600"/>
              </a:spcAft>
            </a:pPr>
            <a:r>
              <a:rPr lang="en-HK" sz="1134" kern="1200" dirty="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The </a:t>
            </a:r>
          </a:p>
          <a:p>
            <a:pPr defTabSz="576072">
              <a:spcAft>
                <a:spcPts val="600"/>
              </a:spcAft>
            </a:pPr>
            <a:endParaRPr lang="en-HK" sz="1134" kern="1200" dirty="0">
              <a:solidFill>
                <a:schemeClr val="tx1"/>
              </a:solidFill>
              <a:highlight>
                <a:srgbClr val="FFFFFF"/>
              </a:highlight>
              <a:latin typeface=""/>
              <a:ea typeface="+mn-ea"/>
              <a:cs typeface="Arial" panose="020B0604020202020204" pitchFamily="34" charset="0"/>
            </a:endParaRPr>
          </a:p>
          <a:p>
            <a:pPr defTabSz="576072">
              <a:spcAft>
                <a:spcPts val="600"/>
              </a:spcAft>
            </a:pPr>
            <a:r>
              <a:rPr lang="en-HK" sz="1134" kern="1200" dirty="0">
                <a:solidFill>
                  <a:srgbClr val="005E6C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Output, word-by-word </a:t>
            </a:r>
            <a:r>
              <a:rPr lang="en-HK" sz="1134" kern="1200" dirty="0">
                <a:solidFill>
                  <a:srgbClr val="555555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awesome. Overall, the experience was positive. </a:t>
            </a:r>
            <a:endParaRPr lang="en-HK" dirty="0">
              <a:effectLst/>
              <a:highlight>
                <a:srgbClr val="FFFFFF"/>
              </a:highlight>
              <a:latin typeface="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B83CC-91F3-CAC3-CEFC-6F3D66DEB329}"/>
              </a:ext>
            </a:extLst>
          </p:cNvPr>
          <p:cNvSpPr txBox="1"/>
          <p:nvPr/>
        </p:nvSpPr>
        <p:spPr>
          <a:xfrm>
            <a:off x="1361904" y="5576850"/>
            <a:ext cx="3852566" cy="26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134" kern="120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The movie was awesome. Overall, the </a:t>
            </a:r>
            <a:endParaRPr lang="en-HK">
              <a:effectLst/>
              <a:highlight>
                <a:srgbClr val="FFFFFF"/>
              </a:highlight>
              <a:latin typeface="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0E025-6535-2213-A1DC-73B5CBE8B4BA}"/>
              </a:ext>
            </a:extLst>
          </p:cNvPr>
          <p:cNvSpPr txBox="1"/>
          <p:nvPr/>
        </p:nvSpPr>
        <p:spPr>
          <a:xfrm>
            <a:off x="1347362" y="5256836"/>
            <a:ext cx="3852566" cy="26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134" kern="120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The movie was awesome. Overall, </a:t>
            </a:r>
            <a:endParaRPr lang="en-HK">
              <a:effectLst/>
              <a:highlight>
                <a:srgbClr val="FFFFFF"/>
              </a:highlight>
              <a:latin typeface="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EB817-B72E-7D66-D9BA-D7F388640BA2}"/>
              </a:ext>
            </a:extLst>
          </p:cNvPr>
          <p:cNvSpPr txBox="1"/>
          <p:nvPr/>
        </p:nvSpPr>
        <p:spPr>
          <a:xfrm>
            <a:off x="1361904" y="4936293"/>
            <a:ext cx="3852566" cy="26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134" kern="120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The movie was awesome. </a:t>
            </a:r>
            <a:endParaRPr lang="en-HK">
              <a:effectLst/>
              <a:highlight>
                <a:srgbClr val="FFFFFF"/>
              </a:highlight>
              <a:latin typeface="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DA826B-8DCF-AA45-7BF1-36A593E6FAD4}"/>
              </a:ext>
            </a:extLst>
          </p:cNvPr>
          <p:cNvSpPr txBox="1"/>
          <p:nvPr/>
        </p:nvSpPr>
        <p:spPr>
          <a:xfrm>
            <a:off x="1361904" y="4615750"/>
            <a:ext cx="3852566" cy="26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134" kern="120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The movie was</a:t>
            </a:r>
            <a:endParaRPr lang="en-HK">
              <a:effectLst/>
              <a:highlight>
                <a:srgbClr val="FFFFFF"/>
              </a:highlight>
              <a:latin typeface="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48374-0798-D578-4AD9-CA5F4FA3AD55}"/>
              </a:ext>
            </a:extLst>
          </p:cNvPr>
          <p:cNvSpPr txBox="1"/>
          <p:nvPr/>
        </p:nvSpPr>
        <p:spPr>
          <a:xfrm>
            <a:off x="1361904" y="4247059"/>
            <a:ext cx="3852566" cy="26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134" kern="120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The movie</a:t>
            </a:r>
            <a:endParaRPr lang="en-HK">
              <a:effectLst/>
              <a:highlight>
                <a:srgbClr val="FFFFFF"/>
              </a:highlight>
              <a:latin typeface="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C6976F-447A-F3D9-E81D-C5BF50C4186F}"/>
              </a:ext>
            </a:extLst>
          </p:cNvPr>
          <p:cNvSpPr txBox="1"/>
          <p:nvPr/>
        </p:nvSpPr>
        <p:spPr>
          <a:xfrm>
            <a:off x="1361904" y="3878003"/>
            <a:ext cx="3852566" cy="26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134" kern="1200" dirty="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The</a:t>
            </a:r>
            <a:endParaRPr lang="en-HK" dirty="0">
              <a:effectLst/>
              <a:highlight>
                <a:srgbClr val="FFFFFF"/>
              </a:highlight>
              <a:latin typeface="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D23B8-FB1F-086C-A631-E3795205D0F2}"/>
              </a:ext>
            </a:extLst>
          </p:cNvPr>
          <p:cNvSpPr/>
          <p:nvPr/>
        </p:nvSpPr>
        <p:spPr>
          <a:xfrm>
            <a:off x="1740575" y="3905103"/>
            <a:ext cx="469825" cy="180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0B9D48-7CC3-C5E9-4FB2-8AB15CAF7477}"/>
              </a:ext>
            </a:extLst>
          </p:cNvPr>
          <p:cNvSpPr/>
          <p:nvPr/>
        </p:nvSpPr>
        <p:spPr>
          <a:xfrm>
            <a:off x="2158941" y="4269776"/>
            <a:ext cx="469825" cy="180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61C9D-5853-5E4A-7140-3F1E9C8125D3}"/>
              </a:ext>
            </a:extLst>
          </p:cNvPr>
          <p:cNvSpPr/>
          <p:nvPr/>
        </p:nvSpPr>
        <p:spPr>
          <a:xfrm>
            <a:off x="2464054" y="4642221"/>
            <a:ext cx="469825" cy="180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2721F-F873-A440-7941-A525F2F5387F}"/>
              </a:ext>
            </a:extLst>
          </p:cNvPr>
          <p:cNvSpPr/>
          <p:nvPr/>
        </p:nvSpPr>
        <p:spPr>
          <a:xfrm>
            <a:off x="3128522" y="4942572"/>
            <a:ext cx="469825" cy="180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D5087-AAA3-4E77-9A11-2F83AA638DB1}"/>
              </a:ext>
            </a:extLst>
          </p:cNvPr>
          <p:cNvSpPr/>
          <p:nvPr/>
        </p:nvSpPr>
        <p:spPr>
          <a:xfrm>
            <a:off x="3680278" y="5266370"/>
            <a:ext cx="469825" cy="180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3917DB-61FD-313A-9A8B-2C5B4C113A76}"/>
              </a:ext>
            </a:extLst>
          </p:cNvPr>
          <p:cNvSpPr/>
          <p:nvPr/>
        </p:nvSpPr>
        <p:spPr>
          <a:xfrm>
            <a:off x="3935607" y="5601711"/>
            <a:ext cx="469825" cy="180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7CA314-D558-CE45-FCFA-3238CCBEA484}"/>
              </a:ext>
            </a:extLst>
          </p:cNvPr>
          <p:cNvSpPr/>
          <p:nvPr/>
        </p:nvSpPr>
        <p:spPr>
          <a:xfrm>
            <a:off x="7315531" y="3532068"/>
            <a:ext cx="2242857" cy="2016336"/>
          </a:xfrm>
          <a:prstGeom prst="ellips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7A473-F917-55D6-5183-37815D1487A6}"/>
              </a:ext>
            </a:extLst>
          </p:cNvPr>
          <p:cNvSpPr txBox="1"/>
          <p:nvPr/>
        </p:nvSpPr>
        <p:spPr>
          <a:xfrm>
            <a:off x="8325105" y="3697521"/>
            <a:ext cx="79647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260" kern="1200" dirty="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positive</a:t>
            </a:r>
            <a:r>
              <a:rPr lang="en-HK" sz="1134" kern="1200" dirty="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 </a:t>
            </a:r>
            <a:endParaRPr lang="en-HK" dirty="0">
              <a:effectLst/>
              <a:highlight>
                <a:srgbClr val="FFFFFF"/>
              </a:highlight>
              <a:latin typeface="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CF7E4-61FF-5D2F-E9BF-927B9E8EEADD}"/>
              </a:ext>
            </a:extLst>
          </p:cNvPr>
          <p:cNvSpPr txBox="1"/>
          <p:nvPr/>
        </p:nvSpPr>
        <p:spPr>
          <a:xfrm>
            <a:off x="7528633" y="4178503"/>
            <a:ext cx="79647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260" kern="120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negative</a:t>
            </a:r>
            <a:r>
              <a:rPr lang="en-HK" sz="1134" kern="120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 </a:t>
            </a:r>
            <a:endParaRPr lang="en-HK">
              <a:effectLst/>
              <a:highlight>
                <a:srgbClr val="FFFFFF"/>
              </a:highlight>
              <a:latin typeface="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2A7EB4-E767-25B8-8D13-2A31275A2F74}"/>
              </a:ext>
            </a:extLst>
          </p:cNvPr>
          <p:cNvSpPr txBox="1"/>
          <p:nvPr/>
        </p:nvSpPr>
        <p:spPr>
          <a:xfrm>
            <a:off x="8708791" y="4231445"/>
            <a:ext cx="457518" cy="36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76072">
              <a:spcAft>
                <a:spcPts val="600"/>
              </a:spcAft>
            </a:pPr>
            <a:r>
              <a:rPr lang="en-HK" sz="1764" b="1" kern="120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...</a:t>
            </a:r>
            <a:r>
              <a:rPr lang="en-HK" sz="1134" kern="120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Arial" panose="020B0604020202020204" pitchFamily="34" charset="0"/>
              </a:rPr>
              <a:t> </a:t>
            </a:r>
            <a:endParaRPr lang="en-HK">
              <a:effectLst/>
              <a:highlight>
                <a:srgbClr val="FFFFFF"/>
              </a:highlight>
              <a:latin typeface="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871773-7927-8862-EC17-7A2362DC6DC8}"/>
              </a:ext>
            </a:extLst>
          </p:cNvPr>
          <p:cNvSpPr txBox="1"/>
          <p:nvPr/>
        </p:nvSpPr>
        <p:spPr>
          <a:xfrm>
            <a:off x="8655652" y="4726511"/>
            <a:ext cx="897140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260" kern="1200">
                <a:solidFill>
                  <a:schemeClr val="tx1"/>
                </a:solidFill>
                <a:highlight>
                  <a:srgbClr val="FFFFFF"/>
                </a:highlight>
                <a:latin typeface="73"/>
                <a:ea typeface="+mn-ea"/>
                <a:cs typeface="+mn-cs"/>
              </a:rPr>
              <a:t>movie</a:t>
            </a:r>
            <a:r>
              <a:rPr lang="en-HK" sz="1134" kern="1200">
                <a:solidFill>
                  <a:schemeClr val="tx1"/>
                </a:solidFill>
                <a:highlight>
                  <a:srgbClr val="FFFFFF"/>
                </a:highlight>
                <a:latin typeface="73"/>
                <a:ea typeface="+mn-ea"/>
                <a:cs typeface="+mn-cs"/>
              </a:rPr>
              <a:t> </a:t>
            </a:r>
            <a:endParaRPr lang="en-HK">
              <a:effectLst/>
              <a:highlight>
                <a:srgbClr val="FFFFFF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F5F207-5C40-C01C-6104-E2832CB00FEA}"/>
              </a:ext>
            </a:extLst>
          </p:cNvPr>
          <p:cNvSpPr txBox="1"/>
          <p:nvPr/>
        </p:nvSpPr>
        <p:spPr>
          <a:xfrm>
            <a:off x="8057752" y="5250520"/>
            <a:ext cx="68236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260" kern="1200" dirty="0">
                <a:solidFill>
                  <a:schemeClr val="tx1"/>
                </a:solidFill>
                <a:highlight>
                  <a:srgbClr val="FFFFFF"/>
                </a:highlight>
                <a:latin typeface="73"/>
                <a:ea typeface="+mn-ea"/>
                <a:cs typeface="+mn-cs"/>
              </a:rPr>
              <a:t>magical</a:t>
            </a:r>
            <a:r>
              <a:rPr lang="en-HK" sz="1134" kern="1200" dirty="0">
                <a:solidFill>
                  <a:schemeClr val="tx1"/>
                </a:solidFill>
                <a:highlight>
                  <a:srgbClr val="FFFFFF"/>
                </a:highlight>
                <a:latin typeface="73"/>
                <a:ea typeface="+mn-ea"/>
                <a:cs typeface="+mn-cs"/>
              </a:rPr>
              <a:t> </a:t>
            </a:r>
            <a:endParaRPr lang="en-HK" dirty="0">
              <a:effectLst/>
              <a:highlight>
                <a:srgbClr val="FFFFFF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CB3163-3618-BC2C-4C7F-BC73C96451C7}"/>
              </a:ext>
            </a:extLst>
          </p:cNvPr>
          <p:cNvSpPr txBox="1"/>
          <p:nvPr/>
        </p:nvSpPr>
        <p:spPr>
          <a:xfrm>
            <a:off x="8057752" y="5655089"/>
            <a:ext cx="1252301" cy="32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HK" sz="1512" b="1" kern="1200" dirty="0">
                <a:solidFill>
                  <a:schemeClr val="tx1"/>
                </a:solidFill>
                <a:highlight>
                  <a:srgbClr val="FFFFFF"/>
                </a:highlight>
                <a:latin typeface=""/>
                <a:ea typeface="+mn-ea"/>
                <a:cs typeface="+mn-cs"/>
              </a:rPr>
              <a:t>Vocabulary </a:t>
            </a:r>
            <a:endParaRPr lang="en-HK" sz="2400" b="1" dirty="0">
              <a:effectLst/>
              <a:highlight>
                <a:srgbClr val="FFFFFF"/>
              </a:highlight>
              <a:latin typeface="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89333E-7257-533C-FA73-40642E2D6792}"/>
              </a:ext>
            </a:extLst>
          </p:cNvPr>
          <p:cNvSpPr txBox="1"/>
          <p:nvPr/>
        </p:nvSpPr>
        <p:spPr>
          <a:xfrm>
            <a:off x="1531936" y="5896863"/>
            <a:ext cx="369149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76072">
              <a:spcAft>
                <a:spcPts val="600"/>
              </a:spcAft>
            </a:pPr>
            <a:r>
              <a:rPr lang="en-HK" sz="2520" kern="120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+mn-ea"/>
                <a:cs typeface="+mn-cs"/>
              </a:rPr>
              <a:t>⁞ </a:t>
            </a:r>
            <a:endParaRPr lang="en-HK" sz="4000">
              <a:effectLst/>
              <a:highlight>
                <a:srgbClr val="FFFFFF"/>
              </a:highlight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B939BC24-5E89-CE2F-5C42-42DCFFAACF8E}"/>
              </a:ext>
            </a:extLst>
          </p:cNvPr>
          <p:cNvCxnSpPr>
            <a:stCxn id="27" idx="2"/>
            <a:endCxn id="21" idx="3"/>
          </p:cNvCxnSpPr>
          <p:nvPr/>
        </p:nvCxnSpPr>
        <p:spPr>
          <a:xfrm rot="10800000">
            <a:off x="2210401" y="3995204"/>
            <a:ext cx="5105131" cy="545033"/>
          </a:xfrm>
          <a:prstGeom prst="curvedConnector3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010857-18B2-1042-4332-9A7E9F71B5E5}"/>
              </a:ext>
            </a:extLst>
          </p:cNvPr>
          <p:cNvCxnSpPr>
            <a:cxnSpLocks/>
            <a:stCxn id="27" idx="2"/>
            <a:endCxn id="22" idx="3"/>
          </p:cNvCxnSpPr>
          <p:nvPr/>
        </p:nvCxnSpPr>
        <p:spPr>
          <a:xfrm rot="10800000">
            <a:off x="2628767" y="4359876"/>
            <a:ext cx="4686765" cy="180360"/>
          </a:xfrm>
          <a:prstGeom prst="curvedConnector3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F0DC4DB9-75A9-8D16-16B8-912FEB89F26D}"/>
              </a:ext>
            </a:extLst>
          </p:cNvPr>
          <p:cNvCxnSpPr>
            <a:cxnSpLocks/>
            <a:stCxn id="27" idx="2"/>
            <a:endCxn id="23" idx="3"/>
          </p:cNvCxnSpPr>
          <p:nvPr/>
        </p:nvCxnSpPr>
        <p:spPr>
          <a:xfrm rot="10800000" flipV="1">
            <a:off x="2933879" y="4540235"/>
            <a:ext cx="4381652" cy="192085"/>
          </a:xfrm>
          <a:prstGeom prst="curvedConnector3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E0101C3D-A166-2CB4-56CD-D1567860FABC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rot="10800000" flipV="1">
            <a:off x="3598347" y="4540236"/>
            <a:ext cx="3717184" cy="492436"/>
          </a:xfrm>
          <a:prstGeom prst="curvedConnector3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1D08997A-CF30-2E13-424E-9F6101B1FB8F}"/>
              </a:ext>
            </a:extLst>
          </p:cNvPr>
          <p:cNvCxnSpPr>
            <a:cxnSpLocks/>
            <a:stCxn id="27" idx="2"/>
            <a:endCxn id="25" idx="3"/>
          </p:cNvCxnSpPr>
          <p:nvPr/>
        </p:nvCxnSpPr>
        <p:spPr>
          <a:xfrm rot="10800000" flipV="1">
            <a:off x="4150103" y="4540236"/>
            <a:ext cx="3165428" cy="816234"/>
          </a:xfrm>
          <a:prstGeom prst="curvedConnector3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A9FB7D1-85E7-A554-3CFD-BE141FCF1596}"/>
              </a:ext>
            </a:extLst>
          </p:cNvPr>
          <p:cNvCxnSpPr>
            <a:cxnSpLocks/>
            <a:stCxn id="27" idx="2"/>
            <a:endCxn id="26" idx="3"/>
          </p:cNvCxnSpPr>
          <p:nvPr/>
        </p:nvCxnSpPr>
        <p:spPr>
          <a:xfrm rot="10800000" flipV="1">
            <a:off x="4405433" y="4540235"/>
            <a:ext cx="2910099" cy="1151575"/>
          </a:xfrm>
          <a:prstGeom prst="curvedConnector3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7D8B093A-1246-601A-5517-12111AEA91EC}"/>
              </a:ext>
            </a:extLst>
          </p:cNvPr>
          <p:cNvCxnSpPr>
            <a:stCxn id="20" idx="1"/>
            <a:endCxn id="18" idx="1"/>
          </p:cNvCxnSpPr>
          <p:nvPr/>
        </p:nvCxnSpPr>
        <p:spPr>
          <a:xfrm rot="10800000" flipV="1">
            <a:off x="1361904" y="4011437"/>
            <a:ext cx="12700" cy="36905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302789CB-351A-F3D4-DF08-D192944FAC1C}"/>
              </a:ext>
            </a:extLst>
          </p:cNvPr>
          <p:cNvCxnSpPr>
            <a:cxnSpLocks/>
            <a:stCxn id="18" idx="1"/>
            <a:endCxn id="16" idx="1"/>
          </p:cNvCxnSpPr>
          <p:nvPr/>
        </p:nvCxnSpPr>
        <p:spPr>
          <a:xfrm rot="10800000" flipV="1">
            <a:off x="1361904" y="4380492"/>
            <a:ext cx="12700" cy="3686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E409AA3A-97B9-190E-AC3B-4EC228A71F80}"/>
              </a:ext>
            </a:extLst>
          </p:cNvPr>
          <p:cNvCxnSpPr>
            <a:cxnSpLocks/>
            <a:stCxn id="16" idx="1"/>
            <a:endCxn id="14" idx="1"/>
          </p:cNvCxnSpPr>
          <p:nvPr/>
        </p:nvCxnSpPr>
        <p:spPr>
          <a:xfrm rot="10800000" flipV="1">
            <a:off x="1361904" y="4749183"/>
            <a:ext cx="12700" cy="320543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58885377-A260-2379-22BF-04ADD030B6FC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 flipV="1">
            <a:off x="1347362" y="5069726"/>
            <a:ext cx="14542" cy="320543"/>
          </a:xfrm>
          <a:prstGeom prst="curvedConnector3">
            <a:avLst>
              <a:gd name="adj1" fmla="val 167199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1A3E73B4-DE3C-A722-7A1F-BE936BE35FA5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 flipH="1" flipV="1">
            <a:off x="1347362" y="5390270"/>
            <a:ext cx="14542" cy="320014"/>
          </a:xfrm>
          <a:prstGeom prst="curvedConnector3">
            <a:avLst>
              <a:gd name="adj1" fmla="val -157199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1F88-EE82-23FF-D334-8ED27EE4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60"/>
            <a:ext cx="10515600" cy="841068"/>
          </a:xfrm>
        </p:spPr>
        <p:txBody>
          <a:bodyPr/>
          <a:lstStyle/>
          <a:p>
            <a:r>
              <a:rPr lang="en-US" sz="4400" dirty="0">
                <a:latin typeface=""/>
                <a:cs typeface="Arial" panose="020B0604020202020204" pitchFamily="34" charset="0"/>
              </a:rPr>
              <a:t>Large Language Models (LLMs)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68F5C-53EA-1E96-B689-BD50AF14A53B}"/>
              </a:ext>
            </a:extLst>
          </p:cNvPr>
          <p:cNvSpPr txBox="1"/>
          <p:nvPr/>
        </p:nvSpPr>
        <p:spPr>
          <a:xfrm>
            <a:off x="1693329" y="1587714"/>
            <a:ext cx="95927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HK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74,Bold"/>
              </a:rPr>
              <a:t>GPT (117M parameters): </a:t>
            </a:r>
            <a:r>
              <a:rPr lang="en-HK" sz="18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73"/>
              </a:rPr>
              <a:t>The first model is to be trained in a “generative” mode by masking portions of input text from left to right</a:t>
            </a:r>
            <a:endParaRPr lang="en-HK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C20A5-30B0-B80E-8307-5D622D23CAE6}"/>
              </a:ext>
            </a:extLst>
          </p:cNvPr>
          <p:cNvSpPr txBox="1"/>
          <p:nvPr/>
        </p:nvSpPr>
        <p:spPr>
          <a:xfrm>
            <a:off x="1693328" y="3921860"/>
            <a:ext cx="95927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74,Bold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HK" dirty="0" err="1"/>
              <a:t>InstructGPT</a:t>
            </a:r>
            <a:r>
              <a:rPr lang="en-HK" dirty="0"/>
              <a:t>: Instruction-tuned models understand human inputs as instructions; the path to ChatGPT is paved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B52F82-CD00-CC5D-18F3-92A5AEAF78FA}"/>
              </a:ext>
            </a:extLst>
          </p:cNvPr>
          <p:cNvSpPr/>
          <p:nvPr/>
        </p:nvSpPr>
        <p:spPr>
          <a:xfrm>
            <a:off x="838196" y="1547984"/>
            <a:ext cx="787400" cy="7016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464077-9C6E-A98F-59C5-7DC11D44F690}"/>
              </a:ext>
            </a:extLst>
          </p:cNvPr>
          <p:cNvSpPr/>
          <p:nvPr/>
        </p:nvSpPr>
        <p:spPr>
          <a:xfrm>
            <a:off x="838196" y="2320620"/>
            <a:ext cx="787400" cy="7016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2019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1B9E5BC-5216-68DA-5030-C2FA508CE260}"/>
              </a:ext>
            </a:extLst>
          </p:cNvPr>
          <p:cNvSpPr/>
          <p:nvPr/>
        </p:nvSpPr>
        <p:spPr>
          <a:xfrm>
            <a:off x="838196" y="3117199"/>
            <a:ext cx="787400" cy="7016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547E7C-7453-0502-8184-21E5923F77AD}"/>
              </a:ext>
            </a:extLst>
          </p:cNvPr>
          <p:cNvSpPr txBox="1"/>
          <p:nvPr/>
        </p:nvSpPr>
        <p:spPr>
          <a:xfrm>
            <a:off x="1693329" y="2363083"/>
            <a:ext cx="95927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dk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74,Bold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HK" dirty="0"/>
              <a:t>GPT-2 (1.5B parameters): The era of prompting begins. Models are relatively small, open-source and fine-tuning is possible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F744668-FAF3-B62E-2DB4-44CA44DF4CBD}"/>
              </a:ext>
            </a:extLst>
          </p:cNvPr>
          <p:cNvSpPr/>
          <p:nvPr/>
        </p:nvSpPr>
        <p:spPr>
          <a:xfrm>
            <a:off x="833961" y="4667878"/>
            <a:ext cx="787400" cy="7016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CF0CBB-1ED9-7679-3580-555B3CFC37D4}"/>
              </a:ext>
            </a:extLst>
          </p:cNvPr>
          <p:cNvSpPr txBox="1"/>
          <p:nvPr/>
        </p:nvSpPr>
        <p:spPr>
          <a:xfrm>
            <a:off x="1693329" y="3138453"/>
            <a:ext cx="95927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dk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74,Bold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HK" dirty="0"/>
              <a:t>GPT-3 (175B parameters): Large-scale foundation models are born. Prompting is shown to induce robust performance on natural language tasks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02B890A-51E2-44DB-1485-C22020D2C539}"/>
              </a:ext>
            </a:extLst>
          </p:cNvPr>
          <p:cNvSpPr/>
          <p:nvPr/>
        </p:nvSpPr>
        <p:spPr>
          <a:xfrm>
            <a:off x="833961" y="3895242"/>
            <a:ext cx="787400" cy="7016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F7DB7-F643-C7CD-EA76-81829808BB22}"/>
              </a:ext>
            </a:extLst>
          </p:cNvPr>
          <p:cNvSpPr txBox="1"/>
          <p:nvPr/>
        </p:nvSpPr>
        <p:spPr>
          <a:xfrm>
            <a:off x="1693327" y="4695527"/>
            <a:ext cx="95927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dk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74,Bold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HK" dirty="0"/>
              <a:t>GPT-4 (1T parameters?): Era of completely closed models begins; API access only</a:t>
            </a:r>
          </a:p>
          <a:p>
            <a:endParaRPr lang="en-H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C4474-251D-D429-8AB9-2F9E9FB3363D}"/>
              </a:ext>
            </a:extLst>
          </p:cNvPr>
          <p:cNvSpPr txBox="1"/>
          <p:nvPr/>
        </p:nvSpPr>
        <p:spPr>
          <a:xfrm>
            <a:off x="833965" y="814837"/>
            <a:ext cx="10452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highlight>
                  <a:srgbClr val="FFFFFF"/>
                </a:highlight>
                <a:latin typeface="75,Italic"/>
              </a:rPr>
              <a:t>New Era of AI started in Nov 2022</a:t>
            </a:r>
            <a:r>
              <a:rPr lang="en-HK" sz="1800" dirty="0">
                <a:effectLst/>
                <a:highlight>
                  <a:srgbClr val="FFFFFF"/>
                </a:highlight>
                <a:latin typeface="75,Italic"/>
              </a:rPr>
              <a:t> with the Launch of Open AI GPT 3.5 since then AI has been evolving to be AI assistants </a:t>
            </a:r>
            <a:endParaRPr lang="en-HK" dirty="0">
              <a:effectLst/>
              <a:highlight>
                <a:srgbClr val="FFFFFF"/>
              </a:highlight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8B0C30-E4CD-87C0-D383-0B1B24041657}"/>
              </a:ext>
            </a:extLst>
          </p:cNvPr>
          <p:cNvSpPr/>
          <p:nvPr/>
        </p:nvSpPr>
        <p:spPr>
          <a:xfrm>
            <a:off x="833961" y="5440890"/>
            <a:ext cx="787400" cy="950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393E3-A8EA-48A3-1741-2BE5B826A553}"/>
              </a:ext>
            </a:extLst>
          </p:cNvPr>
          <p:cNvSpPr txBox="1"/>
          <p:nvPr/>
        </p:nvSpPr>
        <p:spPr>
          <a:xfrm>
            <a:off x="1693327" y="5468540"/>
            <a:ext cx="959273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n w="0"/>
                <a:solidFill>
                  <a:schemeClr val="dk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74,Bold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HK" dirty="0"/>
              <a:t>GPT-4O (SORA, GEMINI Pro 1.5): </a:t>
            </a:r>
            <a:r>
              <a:rPr lang="en-US" dirty="0"/>
              <a:t>(SORA, The era of multi-modal and highly </a:t>
            </a:r>
            <a:r>
              <a:rPr lang="en-US" dirty="0" err="1"/>
              <a:t>specialised</a:t>
            </a:r>
            <a:r>
              <a:rPr lang="en-US" dirty="0"/>
              <a:t> AI models. Enhanced integration with various data types (text, image, video, audio) and fine-tuned for specific applications and industries.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0970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10CC6B-3D4D-26F2-D184-58A5B753FDE6}"/>
              </a:ext>
            </a:extLst>
          </p:cNvPr>
          <p:cNvSpPr txBox="1"/>
          <p:nvPr/>
        </p:nvSpPr>
        <p:spPr>
          <a:xfrm>
            <a:off x="566467" y="1502688"/>
            <a:ext cx="1002389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GPT-1 (117M parameters): This model marks a significant milestone as the first to be trained in a 'generative' mode, a technique that involves masking portions of input text from left to right. This approach sets the foundation for the evolution of subsequent models.</a:t>
            </a:r>
          </a:p>
          <a:p>
            <a:endParaRPr lang="en-US" dirty="0"/>
          </a:p>
          <a:p>
            <a:r>
              <a:rPr lang="en-US" dirty="0"/>
              <a:t>GPT-2 (1.5B parameters): Th is model marks a transition to 'prompting,' a technique that allows for more interactive and specific responses. With relatively small and open-source models, fine-tuning becomes possible, opening up new possibilities in the field.</a:t>
            </a:r>
          </a:p>
          <a:p>
            <a:endParaRPr lang="en-US" dirty="0"/>
          </a:p>
          <a:p>
            <a:r>
              <a:rPr lang="en-US" dirty="0"/>
              <a:t>GPT-3 (175B parameters): Large-scale foundation models are born. Prompting is shown to induce robust performance on natural language tasks.</a:t>
            </a:r>
          </a:p>
          <a:p>
            <a:endParaRPr lang="en-US" dirty="0"/>
          </a:p>
          <a:p>
            <a:r>
              <a:rPr lang="en-US" dirty="0" err="1"/>
              <a:t>InstructGPT</a:t>
            </a:r>
            <a:r>
              <a:rPr lang="en-US" dirty="0"/>
              <a:t>: Instruction-tuned models understand human inputs as instructions; the path to ChatGPT is paved.</a:t>
            </a:r>
          </a:p>
          <a:p>
            <a:endParaRPr lang="en-US" dirty="0"/>
          </a:p>
          <a:p>
            <a:r>
              <a:rPr lang="en-US" dirty="0"/>
              <a:t>GPT-4 (1T parameters?): Era of completely closed models begins; API access only.</a:t>
            </a:r>
          </a:p>
          <a:p>
            <a:endParaRPr lang="en-US" dirty="0"/>
          </a:p>
          <a:p>
            <a:r>
              <a:rPr lang="en-US" dirty="0"/>
              <a:t>GPT-4O (SORA, GEMINI Pro 1.5): The era of multi-modal and highly </a:t>
            </a:r>
            <a:r>
              <a:rPr lang="en-US" dirty="0" err="1"/>
              <a:t>specialised</a:t>
            </a:r>
            <a:r>
              <a:rPr lang="en-US" dirty="0"/>
              <a:t> AI models. Enhanced integration with various data types (text, image, video, audio) and fine-tuned for specific applications and industries.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93D0E4-9B30-6F0B-D2A5-B1108438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67" y="0"/>
            <a:ext cx="10515600" cy="1142544"/>
          </a:xfrm>
        </p:spPr>
        <p:txBody>
          <a:bodyPr/>
          <a:lstStyle/>
          <a:p>
            <a:r>
              <a:rPr lang="en-US" sz="4400">
                <a:latin typeface=""/>
                <a:cs typeface="Arial" panose="020B0604020202020204" pitchFamily="34" charset="0"/>
              </a:rPr>
              <a:t>Large Language Models (LLMs)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FA722-1715-4D5F-9C06-88100D384D7F}"/>
              </a:ext>
            </a:extLst>
          </p:cNvPr>
          <p:cNvSpPr txBox="1"/>
          <p:nvPr/>
        </p:nvSpPr>
        <p:spPr>
          <a:xfrm>
            <a:off x="566467" y="942489"/>
            <a:ext cx="6098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Evolution of AI Assistants: From GPT-1 to GPT-4o</a:t>
            </a:r>
          </a:p>
        </p:txBody>
      </p:sp>
    </p:spTree>
    <p:extLst>
      <p:ext uri="{BB962C8B-B14F-4D97-AF65-F5344CB8AC3E}">
        <p14:creationId xmlns:p14="http://schemas.microsoft.com/office/powerpoint/2010/main" val="352817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811</Words>
  <Application>Microsoft Macintosh PowerPoint</Application>
  <PresentationFormat>Widescreen</PresentationFormat>
  <Paragraphs>91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69</vt:lpstr>
      <vt:lpstr>73</vt:lpstr>
      <vt:lpstr>74,Bold</vt:lpstr>
      <vt:lpstr>75,Italic</vt:lpstr>
      <vt:lpstr>Aptos</vt:lpstr>
      <vt:lpstr>Aptos Display</vt:lpstr>
      <vt:lpstr>Arial</vt:lpstr>
      <vt:lpstr>Calibri</vt:lpstr>
      <vt:lpstr>Times New Roman</vt:lpstr>
      <vt:lpstr>Office Theme</vt:lpstr>
      <vt:lpstr>Generative AI - An Introduction</vt:lpstr>
      <vt:lpstr>PowerPoint Presentation</vt:lpstr>
      <vt:lpstr>PowerPoint Presentation</vt:lpstr>
      <vt:lpstr>Large Language Models (LLMs)</vt:lpstr>
      <vt:lpstr>Large Language Models (LLMs)</vt:lpstr>
      <vt:lpstr>Large Language Models (LLMs)</vt:lpstr>
      <vt:lpstr>Large Language Models (LLMs)</vt:lpstr>
      <vt:lpstr>Large Language Models (LLMs)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Chugh, Mayank</dc:creator>
  <cp:lastModifiedBy>Chugh, Mayank</cp:lastModifiedBy>
  <cp:revision>11</cp:revision>
  <dcterms:created xsi:type="dcterms:W3CDTF">2024-06-25T03:56:13Z</dcterms:created>
  <dcterms:modified xsi:type="dcterms:W3CDTF">2024-06-28T15:01:57Z</dcterms:modified>
</cp:coreProperties>
</file>