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5"/>
    <p:restoredTop sz="55103"/>
  </p:normalViewPr>
  <p:slideViewPr>
    <p:cSldViewPr snapToGrid="0">
      <p:cViewPr>
        <p:scale>
          <a:sx n="64" d="100"/>
          <a:sy n="64" d="100"/>
        </p:scale>
        <p:origin x="156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62C58-48F0-7648-A941-D4051F89E3CD}" type="datetimeFigureOut">
              <a:rPr lang="en-US" smtClean="0"/>
              <a:t>6/25/24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285F7-750F-684C-9B39-7077A46B5CDE}" type="slidenum">
              <a:rPr lang="en-US" smtClean="0"/>
              <a:t>‹#›</a:t>
            </a:fld>
            <a:endParaRPr lang="en-US"/>
          </a:p>
        </p:txBody>
      </p:sp>
    </p:spTree>
    <p:extLst>
      <p:ext uri="{BB962C8B-B14F-4D97-AF65-F5344CB8AC3E}">
        <p14:creationId xmlns:p14="http://schemas.microsoft.com/office/powerpoint/2010/main" val="217920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F285F7-750F-684C-9B39-7077A46B5CDE}" type="slidenum">
              <a:rPr lang="en-US" smtClean="0"/>
              <a:t>1</a:t>
            </a:fld>
            <a:endParaRPr lang="en-US"/>
          </a:p>
        </p:txBody>
      </p:sp>
    </p:spTree>
    <p:extLst>
      <p:ext uri="{BB962C8B-B14F-4D97-AF65-F5344CB8AC3E}">
        <p14:creationId xmlns:p14="http://schemas.microsoft.com/office/powerpoint/2010/main" val="499705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Hello, my name is Deepa Narang, and I am an experienced educator with a strong commitment to learning and contributing to institutional development. I hold a diverse educational background, including a postgraduate teacher certification from the Hong Kong Council for Academic Accreditation.</a:t>
            </a:r>
          </a:p>
          <a:p>
            <a:endParaRPr lang="en-US" sz="2000" dirty="0"/>
          </a:p>
          <a:p>
            <a:r>
              <a:rPr lang="en-US" sz="2000" dirty="0"/>
              <a:t>My teaching journey spans over 4 years and 8 months, during which I have dedicated myself to nurturing young minds and fostering a love for learning. I have had the privilege of teaching at esteemed institutions such as Sun Island Kindergarten in Hong Kong, Delhi Public School in Gurgaon, Haryana, and Vishwa Bharti Public School in Dwarka, New Delhi.</a:t>
            </a:r>
          </a:p>
          <a:p>
            <a:endParaRPr lang="en-US" sz="2000" dirty="0"/>
          </a:p>
          <a:p>
            <a:r>
              <a:rPr lang="en-US" sz="2000" dirty="0"/>
              <a:t>Throughout my career, I have excelled in both academic and extracurricular domains. I have a proven track record of proficiency in teaching English and mathematics, which underscores my commitment to contributing my skills and expertise to any educational institution I am part of.</a:t>
            </a:r>
          </a:p>
          <a:p>
            <a:endParaRPr lang="en-US" sz="2000" dirty="0"/>
          </a:p>
          <a:p>
            <a:r>
              <a:rPr lang="en-US" sz="2000" dirty="0"/>
              <a:t>In terms of my education, I hold an MSc. in Mathematics and a B.Ed., along with other relevant qualifications from reputed institutions in India. My academic achievements are complemented by accolades in extracurricular activities, including winning the first prize in an Inter College Physics Quiz and a writing competition.</a:t>
            </a:r>
          </a:p>
          <a:p>
            <a:endParaRPr lang="en-US" sz="2000" dirty="0"/>
          </a:p>
          <a:p>
            <a:r>
              <a:rPr lang="en-US" sz="2000" dirty="0"/>
              <a:t>I am fluent in English and Hindi and am a permanent resident of Hong Kong, where I reside with my family. My background, skills, and dedication make me a valuable asset to any educational team.</a:t>
            </a:r>
          </a:p>
          <a:p>
            <a:endParaRPr lang="en-US" sz="2000" dirty="0"/>
          </a:p>
          <a:p>
            <a:r>
              <a:rPr lang="en-US" sz="2000" dirty="0"/>
              <a:t>Thank you for considering my application. I look forward to the opportunity to contribute to the growth and success of your esteemed institution.</a:t>
            </a:r>
          </a:p>
          <a:p>
            <a:endParaRPr lang="en-US" sz="2000" dirty="0"/>
          </a:p>
        </p:txBody>
      </p:sp>
      <p:sp>
        <p:nvSpPr>
          <p:cNvPr id="4" name="Slide Number Placeholder 3"/>
          <p:cNvSpPr>
            <a:spLocks noGrp="1"/>
          </p:cNvSpPr>
          <p:nvPr>
            <p:ph type="sldNum" sz="quarter" idx="5"/>
          </p:nvPr>
        </p:nvSpPr>
        <p:spPr/>
        <p:txBody>
          <a:bodyPr/>
          <a:lstStyle/>
          <a:p>
            <a:fld id="{A6F285F7-750F-684C-9B39-7077A46B5CDE}" type="slidenum">
              <a:rPr lang="en-US" smtClean="0"/>
              <a:t>2</a:t>
            </a:fld>
            <a:endParaRPr lang="en-US"/>
          </a:p>
        </p:txBody>
      </p:sp>
    </p:spTree>
    <p:extLst>
      <p:ext uri="{BB962C8B-B14F-4D97-AF65-F5344CB8AC3E}">
        <p14:creationId xmlns:p14="http://schemas.microsoft.com/office/powerpoint/2010/main" val="230339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840BF-97DE-3A73-8992-16E457797E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7065F12-C776-990C-4C27-645AD17C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3F65F77-85B8-BF10-F338-448648ECB736}"/>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5" name="Footer Placeholder 4">
            <a:extLst>
              <a:ext uri="{FF2B5EF4-FFF2-40B4-BE49-F238E27FC236}">
                <a16:creationId xmlns:a16="http://schemas.microsoft.com/office/drawing/2014/main" id="{325686C2-B450-2D45-390D-175BC48E6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8BA2A-F612-5BEA-6DC9-784C6502EFCD}"/>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161222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FA87-D0E1-8F59-030C-07E9FCF1997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FD360FB-D70E-FC46-6525-26E27B088FD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46D314-C6A9-83DA-BF28-D6E817842FBF}"/>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5" name="Footer Placeholder 4">
            <a:extLst>
              <a:ext uri="{FF2B5EF4-FFF2-40B4-BE49-F238E27FC236}">
                <a16:creationId xmlns:a16="http://schemas.microsoft.com/office/drawing/2014/main" id="{7D366F2E-23D8-EEC2-764C-3F2BA76DE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9CAE1-070C-2FE1-FF03-5CB05EB5102E}"/>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415420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3C39A-5F5C-8DA4-B9E4-380178CF74F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F6CED6-9EF2-968E-9E17-A3C1364B14C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805DF59-50D4-DF39-7F0A-B9FE416A2E0F}"/>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5" name="Footer Placeholder 4">
            <a:extLst>
              <a:ext uri="{FF2B5EF4-FFF2-40B4-BE49-F238E27FC236}">
                <a16:creationId xmlns:a16="http://schemas.microsoft.com/office/drawing/2014/main" id="{3D39A24D-B7FC-7EDC-4783-A05AACCA1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CAC89-737C-D1EE-A502-E8CDD5AD42FB}"/>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264803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3AD9-2BC3-3E36-4810-B94BFE28E8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22A0BF-6E30-9BF8-A0AD-C9755C3647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016EEC-601F-579F-81C9-8CD09FBDB9CB}"/>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5" name="Footer Placeholder 4">
            <a:extLst>
              <a:ext uri="{FF2B5EF4-FFF2-40B4-BE49-F238E27FC236}">
                <a16:creationId xmlns:a16="http://schemas.microsoft.com/office/drawing/2014/main" id="{6AFDC9AB-402B-AC6F-6DC9-C8D146A73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EAD9F-30F4-DBBE-B31B-5DEB8823B380}"/>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186521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173E-3DA6-C25B-1E9A-F719C9561E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D83BDC-7F9F-3594-704B-F34AB42CD7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56B8A5-7C60-6B89-EF52-56B80F6E43DB}"/>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5" name="Footer Placeholder 4">
            <a:extLst>
              <a:ext uri="{FF2B5EF4-FFF2-40B4-BE49-F238E27FC236}">
                <a16:creationId xmlns:a16="http://schemas.microsoft.com/office/drawing/2014/main" id="{8D34CA74-7865-4242-0FD2-8B7532FA7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F05C3-52AD-D1A4-BB99-4A4A7E2E51A4}"/>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3208824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A7D6-69EF-73D9-D428-7A66C53542B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E6C0B5-55AC-262B-49FC-7DEB09E93B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DF83E60-4EFB-7977-C700-F64E79141A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90EB522-0282-2292-D670-9FE1E5F6543A}"/>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6" name="Footer Placeholder 5">
            <a:extLst>
              <a:ext uri="{FF2B5EF4-FFF2-40B4-BE49-F238E27FC236}">
                <a16:creationId xmlns:a16="http://schemas.microsoft.com/office/drawing/2014/main" id="{20262924-ECBC-5DD0-F92F-C112A806C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FB800-96CE-0692-E2D8-327DFDD4C66F}"/>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176295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4FDC-B214-E39B-29FC-D2D992E1E85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A4F230-6916-2F2C-6431-BF5E698EE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9F9D9D-D5CF-5CAB-F5C5-7103486D3C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6E43F5-8E64-E017-A93E-69C5B4501B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DD4C81-4722-8CD5-C5DC-20638E430D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821297E-DC42-3C26-3D68-A54F54DE7A9E}"/>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8" name="Footer Placeholder 7">
            <a:extLst>
              <a:ext uri="{FF2B5EF4-FFF2-40B4-BE49-F238E27FC236}">
                <a16:creationId xmlns:a16="http://schemas.microsoft.com/office/drawing/2014/main" id="{B9F5F0FA-DB7E-B2C4-6AFE-5A66964ADA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6ED072-8817-8187-397B-CAFDF22980E0}"/>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111230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6B94-A083-030F-6367-59A2DC51A11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60E17A5-8149-3144-0A39-A057D810AE3D}"/>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4" name="Footer Placeholder 3">
            <a:extLst>
              <a:ext uri="{FF2B5EF4-FFF2-40B4-BE49-F238E27FC236}">
                <a16:creationId xmlns:a16="http://schemas.microsoft.com/office/drawing/2014/main" id="{34B92523-7904-CF0B-825B-C8A0BF049B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47A823-00EA-0DD3-0E51-8FDF7BDAC41E}"/>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63430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E9609-1BBA-8AC5-69BA-D0E0EC384508}"/>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3" name="Footer Placeholder 2">
            <a:extLst>
              <a:ext uri="{FF2B5EF4-FFF2-40B4-BE49-F238E27FC236}">
                <a16:creationId xmlns:a16="http://schemas.microsoft.com/office/drawing/2014/main" id="{E518F12D-9716-A7F1-9250-F5CEB5443C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8C1FDE-A341-CF9D-BBE4-1C1941EA3B81}"/>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183311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D9B3-9164-B647-E464-5A3C06AF8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65C53D-3F62-2C76-A50C-41DBEF5551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05145D-7ADD-D1D5-9CB6-6A35478FF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E8BA78-0422-FF74-1C3A-F2F27EDB3033}"/>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6" name="Footer Placeholder 5">
            <a:extLst>
              <a:ext uri="{FF2B5EF4-FFF2-40B4-BE49-F238E27FC236}">
                <a16:creationId xmlns:a16="http://schemas.microsoft.com/office/drawing/2014/main" id="{9692D7D4-FC5C-4D95-3E05-503CB8C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094EC-F105-A6D5-44A9-59841C60E4C3}"/>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3942189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EC60-AFD8-6B99-C8FF-34E19A70A9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D8F184E-8B9C-E3A0-CFD2-6A0A50D2F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96284F-0CC5-434A-57B1-158FAB416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F287B5-3BC9-7BB6-568C-FA732C8CAD8F}"/>
              </a:ext>
            </a:extLst>
          </p:cNvPr>
          <p:cNvSpPr>
            <a:spLocks noGrp="1"/>
          </p:cNvSpPr>
          <p:nvPr>
            <p:ph type="dt" sz="half" idx="10"/>
          </p:nvPr>
        </p:nvSpPr>
        <p:spPr/>
        <p:txBody>
          <a:bodyPr/>
          <a:lstStyle/>
          <a:p>
            <a:fld id="{E21800F5-7B5A-4F4D-876D-3B8175E9E9C5}" type="datetimeFigureOut">
              <a:rPr lang="en-US" smtClean="0"/>
              <a:t>6/25/24</a:t>
            </a:fld>
            <a:endParaRPr lang="en-US"/>
          </a:p>
        </p:txBody>
      </p:sp>
      <p:sp>
        <p:nvSpPr>
          <p:cNvPr id="6" name="Footer Placeholder 5">
            <a:extLst>
              <a:ext uri="{FF2B5EF4-FFF2-40B4-BE49-F238E27FC236}">
                <a16:creationId xmlns:a16="http://schemas.microsoft.com/office/drawing/2014/main" id="{306598B3-A86F-F7B2-C164-6066CFF79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6D71E-47DC-033E-4765-C79A36F65EEF}"/>
              </a:ext>
            </a:extLst>
          </p:cNvPr>
          <p:cNvSpPr>
            <a:spLocks noGrp="1"/>
          </p:cNvSpPr>
          <p:nvPr>
            <p:ph type="sldNum" sz="quarter" idx="12"/>
          </p:nvPr>
        </p:nvSpPr>
        <p:spPr/>
        <p:txBody>
          <a:bodyPr/>
          <a:lstStyle/>
          <a:p>
            <a:fld id="{C9E4A4F4-CEBC-8E48-9436-D8683B24354D}" type="slidenum">
              <a:rPr lang="en-US" smtClean="0"/>
              <a:t>‹#›</a:t>
            </a:fld>
            <a:endParaRPr lang="en-US"/>
          </a:p>
        </p:txBody>
      </p:sp>
    </p:spTree>
    <p:extLst>
      <p:ext uri="{BB962C8B-B14F-4D97-AF65-F5344CB8AC3E}">
        <p14:creationId xmlns:p14="http://schemas.microsoft.com/office/powerpoint/2010/main" val="118114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E4861-1BD5-3D7A-8DA7-7A1342397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53AEE6-F6AC-5DD8-9404-35351BEE6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9AFEBF-7C42-29B4-336D-54C83C9D6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1800F5-7B5A-4F4D-876D-3B8175E9E9C5}" type="datetimeFigureOut">
              <a:rPr lang="en-US" smtClean="0"/>
              <a:t>6/25/24</a:t>
            </a:fld>
            <a:endParaRPr lang="en-US"/>
          </a:p>
        </p:txBody>
      </p:sp>
      <p:sp>
        <p:nvSpPr>
          <p:cNvPr id="5" name="Footer Placeholder 4">
            <a:extLst>
              <a:ext uri="{FF2B5EF4-FFF2-40B4-BE49-F238E27FC236}">
                <a16:creationId xmlns:a16="http://schemas.microsoft.com/office/drawing/2014/main" id="{FABA8EA9-B915-7C11-C052-ABCFB34B49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07EDAEF-924C-8862-4A85-7D51A7037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E4A4F4-CEBC-8E48-9436-D8683B24354D}" type="slidenum">
              <a:rPr lang="en-US" smtClean="0"/>
              <a:t>‹#›</a:t>
            </a:fld>
            <a:endParaRPr lang="en-US"/>
          </a:p>
        </p:txBody>
      </p:sp>
    </p:spTree>
    <p:extLst>
      <p:ext uri="{BB962C8B-B14F-4D97-AF65-F5344CB8AC3E}">
        <p14:creationId xmlns:p14="http://schemas.microsoft.com/office/powerpoint/2010/main" val="232057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1D64830-2A02-F30A-5960-650729A8701E}"/>
              </a:ext>
            </a:extLst>
          </p:cNvPr>
          <p:cNvSpPr/>
          <p:nvPr/>
        </p:nvSpPr>
        <p:spPr>
          <a:xfrm>
            <a:off x="250841" y="-5299"/>
            <a:ext cx="5258419" cy="68632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62C4142-D5D7-E590-DE9D-29CB13699549}"/>
              </a:ext>
            </a:extLst>
          </p:cNvPr>
          <p:cNvSpPr/>
          <p:nvPr/>
        </p:nvSpPr>
        <p:spPr>
          <a:xfrm>
            <a:off x="561818" y="1032669"/>
            <a:ext cx="4596735" cy="567705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32C4652A-3BA2-2435-5B09-DE382AF9C497}"/>
              </a:ext>
            </a:extLst>
          </p:cNvPr>
          <p:cNvSpPr/>
          <p:nvPr/>
        </p:nvSpPr>
        <p:spPr>
          <a:xfrm>
            <a:off x="843965" y="2904718"/>
            <a:ext cx="3943815" cy="353756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5BABDEC-641E-C9E4-D1F9-91446F044946}"/>
              </a:ext>
            </a:extLst>
          </p:cNvPr>
          <p:cNvSpPr/>
          <p:nvPr/>
        </p:nvSpPr>
        <p:spPr>
          <a:xfrm>
            <a:off x="1467131" y="4762679"/>
            <a:ext cx="2697481" cy="1543842"/>
          </a:xfrm>
          <a:prstGeom prst="ellipse">
            <a:avLst/>
          </a:prstGeom>
          <a:solidFill>
            <a:schemeClr val="accent2">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4AB72ED-D52D-76C4-EED3-9DB939E86B39}"/>
              </a:ext>
            </a:extLst>
          </p:cNvPr>
          <p:cNvSpPr txBox="1"/>
          <p:nvPr/>
        </p:nvSpPr>
        <p:spPr>
          <a:xfrm>
            <a:off x="1762499" y="260468"/>
            <a:ext cx="2797314" cy="369332"/>
          </a:xfrm>
          <a:prstGeom prst="rect">
            <a:avLst/>
          </a:prstGeom>
          <a:noFill/>
        </p:spPr>
        <p:txBody>
          <a:bodyPr wrap="square">
            <a:spAutoFit/>
          </a:bodyPr>
          <a:lstStyle/>
          <a:p>
            <a:r>
              <a:rPr lang="en-US" b="1" dirty="0">
                <a:solidFill>
                  <a:schemeClr val="bg1"/>
                </a:solidFill>
              </a:rPr>
              <a:t>Artificial Intelligence </a:t>
            </a:r>
          </a:p>
        </p:txBody>
      </p:sp>
      <p:sp>
        <p:nvSpPr>
          <p:cNvPr id="13" name="TextBox 12">
            <a:extLst>
              <a:ext uri="{FF2B5EF4-FFF2-40B4-BE49-F238E27FC236}">
                <a16:creationId xmlns:a16="http://schemas.microsoft.com/office/drawing/2014/main" id="{00B50C97-FD8C-DC24-87B2-728902F7334B}"/>
              </a:ext>
            </a:extLst>
          </p:cNvPr>
          <p:cNvSpPr txBox="1"/>
          <p:nvPr/>
        </p:nvSpPr>
        <p:spPr>
          <a:xfrm>
            <a:off x="1762499" y="1904409"/>
            <a:ext cx="2106743" cy="369332"/>
          </a:xfrm>
          <a:prstGeom prst="rect">
            <a:avLst/>
          </a:prstGeom>
          <a:noFill/>
        </p:spPr>
        <p:txBody>
          <a:bodyPr wrap="square">
            <a:spAutoFit/>
          </a:bodyPr>
          <a:lstStyle/>
          <a:p>
            <a:r>
              <a:rPr lang="en-US" b="1" dirty="0">
                <a:solidFill>
                  <a:schemeClr val="bg1"/>
                </a:solidFill>
              </a:rPr>
              <a:t>Machine Learning</a:t>
            </a:r>
          </a:p>
        </p:txBody>
      </p:sp>
      <p:sp>
        <p:nvSpPr>
          <p:cNvPr id="15" name="TextBox 14">
            <a:extLst>
              <a:ext uri="{FF2B5EF4-FFF2-40B4-BE49-F238E27FC236}">
                <a16:creationId xmlns:a16="http://schemas.microsoft.com/office/drawing/2014/main" id="{FE71CE1C-C903-3785-FD0A-9B4F69AB50AA}"/>
              </a:ext>
            </a:extLst>
          </p:cNvPr>
          <p:cNvSpPr txBox="1"/>
          <p:nvPr/>
        </p:nvSpPr>
        <p:spPr>
          <a:xfrm>
            <a:off x="1947887" y="3501862"/>
            <a:ext cx="1735970" cy="369332"/>
          </a:xfrm>
          <a:prstGeom prst="rect">
            <a:avLst/>
          </a:prstGeom>
          <a:noFill/>
        </p:spPr>
        <p:txBody>
          <a:bodyPr wrap="square">
            <a:spAutoFit/>
          </a:bodyPr>
          <a:lstStyle>
            <a:defPPr>
              <a:defRPr lang="en-US"/>
            </a:defPPr>
            <a:lvl1pPr>
              <a:defRPr b="1">
                <a:solidFill>
                  <a:schemeClr val="bg1"/>
                </a:solidFill>
              </a:defRPr>
            </a:lvl1pPr>
          </a:lstStyle>
          <a:p>
            <a:r>
              <a:rPr lang="en-HK" dirty="0"/>
              <a:t>Deep Learning </a:t>
            </a:r>
          </a:p>
        </p:txBody>
      </p:sp>
      <p:sp>
        <p:nvSpPr>
          <p:cNvPr id="17" name="TextBox 16">
            <a:extLst>
              <a:ext uri="{FF2B5EF4-FFF2-40B4-BE49-F238E27FC236}">
                <a16:creationId xmlns:a16="http://schemas.microsoft.com/office/drawing/2014/main" id="{A354EFB1-64E1-92A9-91F2-23F79DE4046F}"/>
              </a:ext>
            </a:extLst>
          </p:cNvPr>
          <p:cNvSpPr txBox="1"/>
          <p:nvPr/>
        </p:nvSpPr>
        <p:spPr>
          <a:xfrm>
            <a:off x="2001350" y="5404541"/>
            <a:ext cx="1597094" cy="369332"/>
          </a:xfrm>
          <a:prstGeom prst="rect">
            <a:avLst/>
          </a:prstGeom>
          <a:noFill/>
        </p:spPr>
        <p:txBody>
          <a:bodyPr wrap="square">
            <a:spAutoFit/>
          </a:bodyPr>
          <a:lstStyle>
            <a:defPPr>
              <a:defRPr lang="en-US"/>
            </a:defPPr>
            <a:lvl1pPr>
              <a:defRPr b="1">
                <a:solidFill>
                  <a:schemeClr val="bg1"/>
                </a:solidFill>
              </a:defRPr>
            </a:lvl1pPr>
          </a:lstStyle>
          <a:p>
            <a:r>
              <a:rPr lang="en-HK" dirty="0"/>
              <a:t>Generative AI </a:t>
            </a:r>
          </a:p>
        </p:txBody>
      </p:sp>
      <p:sp>
        <p:nvSpPr>
          <p:cNvPr id="19" name="TextBox 18">
            <a:extLst>
              <a:ext uri="{FF2B5EF4-FFF2-40B4-BE49-F238E27FC236}">
                <a16:creationId xmlns:a16="http://schemas.microsoft.com/office/drawing/2014/main" id="{FE3FDB1D-5843-42F4-21AA-325A41C4F434}"/>
              </a:ext>
            </a:extLst>
          </p:cNvPr>
          <p:cNvSpPr txBox="1"/>
          <p:nvPr/>
        </p:nvSpPr>
        <p:spPr>
          <a:xfrm>
            <a:off x="5745629" y="497109"/>
            <a:ext cx="6103620" cy="646331"/>
          </a:xfrm>
          <a:prstGeom prst="rect">
            <a:avLst/>
          </a:prstGeom>
          <a:noFill/>
        </p:spPr>
        <p:txBody>
          <a:bodyPr wrap="square">
            <a:spAutoFit/>
          </a:bodyPr>
          <a:lstStyle>
            <a:defPPr>
              <a:defRPr lang="en-US"/>
            </a:defPPr>
            <a:lvl1pPr>
              <a:defRPr b="1">
                <a:solidFill>
                  <a:schemeClr val="bg1"/>
                </a:solidFill>
              </a:defRPr>
            </a:lvl1pPr>
          </a:lstStyle>
          <a:p>
            <a:r>
              <a:rPr lang="en-HK" dirty="0">
                <a:solidFill>
                  <a:schemeClr val="tx1"/>
                </a:solidFill>
              </a:rPr>
              <a:t>Design and implement computer programs that can reason, learn and act in complex environments. </a:t>
            </a:r>
          </a:p>
        </p:txBody>
      </p:sp>
      <p:sp>
        <p:nvSpPr>
          <p:cNvPr id="21" name="TextBox 20">
            <a:extLst>
              <a:ext uri="{FF2B5EF4-FFF2-40B4-BE49-F238E27FC236}">
                <a16:creationId xmlns:a16="http://schemas.microsoft.com/office/drawing/2014/main" id="{5860A3F3-8CE6-6FCA-6999-CC53CD440E38}"/>
              </a:ext>
            </a:extLst>
          </p:cNvPr>
          <p:cNvSpPr txBox="1"/>
          <p:nvPr/>
        </p:nvSpPr>
        <p:spPr>
          <a:xfrm>
            <a:off x="5745629" y="1904409"/>
            <a:ext cx="6103620" cy="646331"/>
          </a:xfrm>
          <a:prstGeom prst="rect">
            <a:avLst/>
          </a:prstGeom>
          <a:noFill/>
        </p:spPr>
        <p:txBody>
          <a:bodyPr wrap="square">
            <a:spAutoFit/>
          </a:bodyPr>
          <a:lstStyle>
            <a:defPPr>
              <a:defRPr lang="en-US"/>
            </a:defPPr>
            <a:lvl1pPr>
              <a:defRPr b="1"/>
            </a:lvl1pPr>
          </a:lstStyle>
          <a:p>
            <a:r>
              <a:rPr lang="en-HK" dirty="0"/>
              <a:t>Design of algorithms that enable computer systems to learn from data efficiently. </a:t>
            </a:r>
          </a:p>
        </p:txBody>
      </p:sp>
      <p:sp>
        <p:nvSpPr>
          <p:cNvPr id="23" name="TextBox 22">
            <a:extLst>
              <a:ext uri="{FF2B5EF4-FFF2-40B4-BE49-F238E27FC236}">
                <a16:creationId xmlns:a16="http://schemas.microsoft.com/office/drawing/2014/main" id="{9C44A477-0BFA-8D35-BA25-3B5A795D9E56}"/>
              </a:ext>
            </a:extLst>
          </p:cNvPr>
          <p:cNvSpPr txBox="1"/>
          <p:nvPr/>
        </p:nvSpPr>
        <p:spPr>
          <a:xfrm>
            <a:off x="5745629" y="3501862"/>
            <a:ext cx="6103620" cy="646331"/>
          </a:xfrm>
          <a:prstGeom prst="rect">
            <a:avLst/>
          </a:prstGeom>
          <a:noFill/>
        </p:spPr>
        <p:txBody>
          <a:bodyPr wrap="square">
            <a:spAutoFit/>
          </a:bodyPr>
          <a:lstStyle>
            <a:defPPr>
              <a:defRPr lang="en-US"/>
            </a:defPPr>
            <a:lvl1pPr>
              <a:defRPr b="1"/>
            </a:lvl1pPr>
          </a:lstStyle>
          <a:p>
            <a:r>
              <a:rPr lang="en-HK" dirty="0"/>
              <a:t>A subset of ML that uses neural network algorithms for predictive applications. </a:t>
            </a:r>
          </a:p>
        </p:txBody>
      </p:sp>
      <p:sp>
        <p:nvSpPr>
          <p:cNvPr id="25" name="TextBox 24">
            <a:extLst>
              <a:ext uri="{FF2B5EF4-FFF2-40B4-BE49-F238E27FC236}">
                <a16:creationId xmlns:a16="http://schemas.microsoft.com/office/drawing/2014/main" id="{AEE153CC-6B8E-6E17-4770-9C70E23FAF31}"/>
              </a:ext>
            </a:extLst>
          </p:cNvPr>
          <p:cNvSpPr txBox="1"/>
          <p:nvPr/>
        </p:nvSpPr>
        <p:spPr>
          <a:xfrm>
            <a:off x="5745629" y="5404541"/>
            <a:ext cx="6103620" cy="923330"/>
          </a:xfrm>
          <a:prstGeom prst="rect">
            <a:avLst/>
          </a:prstGeom>
          <a:noFill/>
        </p:spPr>
        <p:txBody>
          <a:bodyPr wrap="square">
            <a:spAutoFit/>
          </a:bodyPr>
          <a:lstStyle>
            <a:defPPr>
              <a:defRPr lang="en-US"/>
            </a:defPPr>
            <a:lvl1pPr>
              <a:defRPr b="1"/>
            </a:lvl1pPr>
          </a:lstStyle>
          <a:p>
            <a:r>
              <a:rPr lang="en-HK" dirty="0"/>
              <a:t>Algorithms that generate original content, such as images, text, voice, or music, by learning patterns from a dataset. </a:t>
            </a:r>
          </a:p>
        </p:txBody>
      </p:sp>
      <p:sp>
        <p:nvSpPr>
          <p:cNvPr id="27" name="TextBox 26">
            <a:extLst>
              <a:ext uri="{FF2B5EF4-FFF2-40B4-BE49-F238E27FC236}">
                <a16:creationId xmlns:a16="http://schemas.microsoft.com/office/drawing/2014/main" id="{FDF0C8BF-6080-E023-ABAC-4598581B4B32}"/>
              </a:ext>
            </a:extLst>
          </p:cNvPr>
          <p:cNvSpPr txBox="1"/>
          <p:nvPr/>
        </p:nvSpPr>
        <p:spPr>
          <a:xfrm>
            <a:off x="2090109" y="699723"/>
            <a:ext cx="1451522" cy="369332"/>
          </a:xfrm>
          <a:prstGeom prst="rect">
            <a:avLst/>
          </a:prstGeom>
          <a:noFill/>
        </p:spPr>
        <p:txBody>
          <a:bodyPr wrap="square">
            <a:spAutoFit/>
          </a:bodyPr>
          <a:lstStyle>
            <a:defPPr>
              <a:defRPr lang="en-US"/>
            </a:defPPr>
            <a:lvl1pPr>
              <a:defRPr b="1">
                <a:solidFill>
                  <a:schemeClr val="bg1"/>
                </a:solidFill>
              </a:defRPr>
            </a:lvl1pPr>
          </a:lstStyle>
          <a:p>
            <a:r>
              <a:rPr lang="en-HK" dirty="0"/>
              <a:t>Superset of </a:t>
            </a:r>
          </a:p>
        </p:txBody>
      </p:sp>
      <p:cxnSp>
        <p:nvCxnSpPr>
          <p:cNvPr id="29" name="Straight Arrow Connector 28">
            <a:extLst>
              <a:ext uri="{FF2B5EF4-FFF2-40B4-BE49-F238E27FC236}">
                <a16:creationId xmlns:a16="http://schemas.microsoft.com/office/drawing/2014/main" id="{256B9DD4-48E4-497E-2286-7304D5519625}"/>
              </a:ext>
            </a:extLst>
          </p:cNvPr>
          <p:cNvCxnSpPr>
            <a:cxnSpLocks/>
            <a:endCxn id="13" idx="0"/>
          </p:cNvCxnSpPr>
          <p:nvPr/>
        </p:nvCxnSpPr>
        <p:spPr>
          <a:xfrm>
            <a:off x="2815870" y="962746"/>
            <a:ext cx="1" cy="941663"/>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7B041B0B-896F-AA2C-B897-4C2C18A5C9E8}"/>
              </a:ext>
            </a:extLst>
          </p:cNvPr>
          <p:cNvCxnSpPr>
            <a:cxnSpLocks/>
            <a:stCxn id="13" idx="2"/>
            <a:endCxn id="15" idx="0"/>
          </p:cNvCxnSpPr>
          <p:nvPr/>
        </p:nvCxnSpPr>
        <p:spPr>
          <a:xfrm>
            <a:off x="2815871" y="2273741"/>
            <a:ext cx="1" cy="1228121"/>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5F114A0F-8B64-F90B-BB6F-057F45CE4059}"/>
              </a:ext>
            </a:extLst>
          </p:cNvPr>
          <p:cNvCxnSpPr>
            <a:cxnSpLocks/>
            <a:stCxn id="15" idx="2"/>
            <a:endCxn id="17" idx="0"/>
          </p:cNvCxnSpPr>
          <p:nvPr/>
        </p:nvCxnSpPr>
        <p:spPr>
          <a:xfrm flipH="1">
            <a:off x="2799897" y="3871194"/>
            <a:ext cx="15975" cy="1533347"/>
          </a:xfrm>
          <a:prstGeom prst="straightConnector1">
            <a:avLst/>
          </a:prstGeom>
          <a:ln w="381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6098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Video 4">
            <a:extLst>
              <a:ext uri="{FF2B5EF4-FFF2-40B4-BE49-F238E27FC236}">
                <a16:creationId xmlns:a16="http://schemas.microsoft.com/office/drawing/2014/main" id="{7E7C57CF-71B6-055D-01DC-E849397CC5EA}"/>
              </a:ext>
            </a:extLst>
          </p:cNvPr>
          <p:cNvPicPr>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a:stretch>
            <a:fillRect/>
          </a:stretch>
        </p:blipFill>
        <p:spPr>
          <a:xfrm>
            <a:off x="0" y="0"/>
            <a:ext cx="12192000" cy="6858000"/>
          </a:xfrm>
          <a:prstGeom prst="rect">
            <a:avLst/>
          </a:prstGeom>
          <a:ln w="19050" cap="rnd">
            <a:solidFill>
              <a:srgbClr val="404040"/>
            </a:solidFill>
          </a:ln>
          <a:effectLst/>
        </p:spPr>
      </p:pic>
      <p:sp>
        <p:nvSpPr>
          <p:cNvPr id="3" name="Content Placeholder 2">
            <a:extLst>
              <a:ext uri="{FF2B5EF4-FFF2-40B4-BE49-F238E27FC236}">
                <a16:creationId xmlns:a16="http://schemas.microsoft.com/office/drawing/2014/main" id="{FDACF4F8-5135-1EE9-3519-94EDC2E110EE}"/>
              </a:ext>
            </a:extLst>
          </p:cNvPr>
          <p:cNvSpPr>
            <a:spLocks noGrp="1"/>
          </p:cNvSpPr>
          <p:nvPr>
            <p:ph idx="1"/>
          </p:nvPr>
        </p:nvSpPr>
        <p:spPr>
          <a:xfrm>
            <a:off x="538369" y="238539"/>
            <a:ext cx="11115261" cy="755374"/>
          </a:xfrm>
        </p:spPr>
        <p:txBody>
          <a:bodyPr>
            <a:normAutofit/>
          </a:bodyPr>
          <a:lstStyle/>
          <a:p>
            <a:pPr marL="0" indent="0" algn="ctr">
              <a:buNone/>
            </a:pPr>
            <a:r>
              <a:rPr lang="en-US" sz="3600" dirty="0"/>
              <a:t>Deepa Narang</a:t>
            </a:r>
          </a:p>
        </p:txBody>
      </p:sp>
    </p:spTree>
    <p:extLst>
      <p:ext uri="{BB962C8B-B14F-4D97-AF65-F5344CB8AC3E}">
        <p14:creationId xmlns:p14="http://schemas.microsoft.com/office/powerpoint/2010/main" val="1369778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TotalTime>
  <Words>362</Words>
  <Application>Microsoft Macintosh PowerPoint</Application>
  <PresentationFormat>Widescreen</PresentationFormat>
  <Paragraphs>23</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Chugh, Mayank</dc:creator>
  <cp:lastModifiedBy>Chugh, Mayank</cp:lastModifiedBy>
  <cp:revision>1</cp:revision>
  <dcterms:created xsi:type="dcterms:W3CDTF">2024-06-25T03:56:13Z</dcterms:created>
  <dcterms:modified xsi:type="dcterms:W3CDTF">2024-06-25T08:56:39Z</dcterms:modified>
</cp:coreProperties>
</file>