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5" r:id="rId3"/>
    <p:sldId id="257" r:id="rId4"/>
    <p:sldId id="260" r:id="rId5"/>
    <p:sldId id="259" r:id="rId6"/>
    <p:sldId id="261" r:id="rId7"/>
    <p:sldId id="262" r:id="rId8"/>
    <p:sldId id="263" r:id="rId9"/>
    <p:sldId id="264" r:id="rId10"/>
    <p:sldId id="266" r:id="rId11"/>
    <p:sldId id="267" r:id="rId12"/>
    <p:sldId id="268" r:id="rId13"/>
    <p:sldId id="269" r:id="rId14"/>
    <p:sldId id="25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97"/>
    <p:restoredTop sz="94832"/>
  </p:normalViewPr>
  <p:slideViewPr>
    <p:cSldViewPr snapToGrid="0">
      <p:cViewPr varScale="1">
        <p:scale>
          <a:sx n="83" d="100"/>
          <a:sy n="83" d="100"/>
        </p:scale>
        <p:origin x="200"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0A5F6-7A5F-1248-B9F8-F8538F7BF8B5}" type="datetimeFigureOut">
              <a:rPr lang="en-US" smtClean="0"/>
              <a:t>6/21/24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DCAD9-E605-1D40-A78D-CEBD11BE45B9}" type="slidenum">
              <a:rPr lang="en-US" smtClean="0"/>
              <a:t>‹#›</a:t>
            </a:fld>
            <a:endParaRPr lang="en-US"/>
          </a:p>
        </p:txBody>
      </p:sp>
    </p:spTree>
    <p:extLst>
      <p:ext uri="{BB962C8B-B14F-4D97-AF65-F5344CB8AC3E}">
        <p14:creationId xmlns:p14="http://schemas.microsoft.com/office/powerpoint/2010/main" val="124251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2F276-B2B8-4143-A696-577286106996}" type="slidenum">
              <a:rPr lang="en-US" smtClean="0"/>
              <a:t>4</a:t>
            </a:fld>
            <a:endParaRPr lang="en-US"/>
          </a:p>
        </p:txBody>
      </p:sp>
    </p:spTree>
    <p:extLst>
      <p:ext uri="{BB962C8B-B14F-4D97-AF65-F5344CB8AC3E}">
        <p14:creationId xmlns:p14="http://schemas.microsoft.com/office/powerpoint/2010/main" val="20058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2F276-B2B8-4143-A696-577286106996}" type="slidenum">
              <a:rPr lang="en-US" smtClean="0"/>
              <a:t>9</a:t>
            </a:fld>
            <a:endParaRPr lang="en-US"/>
          </a:p>
        </p:txBody>
      </p:sp>
    </p:spTree>
    <p:extLst>
      <p:ext uri="{BB962C8B-B14F-4D97-AF65-F5344CB8AC3E}">
        <p14:creationId xmlns:p14="http://schemas.microsoft.com/office/powerpoint/2010/main" val="246997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FB01-7017-2936-48D8-951B848AF6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0CBE3E-E0AE-99FD-9CFF-25E2A4E35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D2B8F84-00ED-6E07-B9E7-91C542D45FCD}"/>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5" name="Footer Placeholder 4">
            <a:extLst>
              <a:ext uri="{FF2B5EF4-FFF2-40B4-BE49-F238E27FC236}">
                <a16:creationId xmlns:a16="http://schemas.microsoft.com/office/drawing/2014/main" id="{BC4A82C5-A729-85DB-226A-5FB0ADD19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F12A-8ADD-EF2F-A67B-9207729955EF}"/>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3419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FE3E-5E3C-7C88-76E3-1E9EA8A4D3E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4FC0BA9-DF8F-3146-044B-C8760B43A9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49E2A0-4539-DB84-3E98-E45D4FCA22BA}"/>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5" name="Footer Placeholder 4">
            <a:extLst>
              <a:ext uri="{FF2B5EF4-FFF2-40B4-BE49-F238E27FC236}">
                <a16:creationId xmlns:a16="http://schemas.microsoft.com/office/drawing/2014/main" id="{3517A600-B941-EAC5-BCC9-6E11A34F1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B83AA-4F39-69EA-FD08-907CCD1F4C63}"/>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323445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0D1E9-3BA0-E1D6-2356-4CFE7CA842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F876AF-61E1-87B3-C0BA-25BBA70173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8A5207-47AD-AB91-4ACA-B1FA237FDB48}"/>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5" name="Footer Placeholder 4">
            <a:extLst>
              <a:ext uri="{FF2B5EF4-FFF2-40B4-BE49-F238E27FC236}">
                <a16:creationId xmlns:a16="http://schemas.microsoft.com/office/drawing/2014/main" id="{C7D50A58-00B0-EFC9-00F9-6E5C00E49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EA244-9DD6-3F4C-F554-7CB6172321D5}"/>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278358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D60D-56A5-8D6D-3402-CE7B1B185A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03F006-8175-7D76-4506-4205C57BF6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3968F2-9E95-17BB-CCC3-2A21B2EF6F38}"/>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5" name="Footer Placeholder 4">
            <a:extLst>
              <a:ext uri="{FF2B5EF4-FFF2-40B4-BE49-F238E27FC236}">
                <a16:creationId xmlns:a16="http://schemas.microsoft.com/office/drawing/2014/main" id="{2DD5F5F3-6881-8590-C142-2D120EDA8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DE209-1A31-15B4-1424-B6E4A0287BF1}"/>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2352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02CD-41F1-EA4A-FDDD-164AC36952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EC35238-D2E3-733C-9230-5EA7B75FDB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D68E56-6D23-86D9-9DB6-5D5F56A9BF6F}"/>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5" name="Footer Placeholder 4">
            <a:extLst>
              <a:ext uri="{FF2B5EF4-FFF2-40B4-BE49-F238E27FC236}">
                <a16:creationId xmlns:a16="http://schemas.microsoft.com/office/drawing/2014/main" id="{1581B6B1-983C-7C54-E91A-1D3570C6C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4C034-5C15-CA37-2DEB-8D07F2A5B83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7991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F655-3114-2ABF-6F47-71CCF708576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BDFD0C-5511-6543-26C1-3ED6F4045C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2185C34-5690-C90E-179F-02007B744A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826E14A-2CB6-E4BB-195B-84439602953B}"/>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6" name="Footer Placeholder 5">
            <a:extLst>
              <a:ext uri="{FF2B5EF4-FFF2-40B4-BE49-F238E27FC236}">
                <a16:creationId xmlns:a16="http://schemas.microsoft.com/office/drawing/2014/main" id="{3CF4B81A-08FB-A449-0714-7FF8F5CF0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E72C6-4587-7D3F-1EEB-E9BF10A6D440}"/>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5126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14B8-843F-D3E2-9E06-E623193E1CA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D4B98C-C687-0720-5C75-D512AB9BC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86A4EC-55A6-AF89-8109-7B35C589C18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CB440D8-7328-995A-D176-6F8C9A64F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A9274A-8F89-0630-30E6-B30C0909879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0097F0F-0C25-3E8C-2693-B868A3153385}"/>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8" name="Footer Placeholder 7">
            <a:extLst>
              <a:ext uri="{FF2B5EF4-FFF2-40B4-BE49-F238E27FC236}">
                <a16:creationId xmlns:a16="http://schemas.microsoft.com/office/drawing/2014/main" id="{837ED9A5-B2B5-CD01-F4B6-0106CB7609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B4F90-77E7-06DD-372E-A54B03863CE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396083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4886-01A0-C8FB-F90F-F37F61B979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971F562-4F63-8492-E057-EA73D0FCAD9F}"/>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4" name="Footer Placeholder 3">
            <a:extLst>
              <a:ext uri="{FF2B5EF4-FFF2-40B4-BE49-F238E27FC236}">
                <a16:creationId xmlns:a16="http://schemas.microsoft.com/office/drawing/2014/main" id="{EF05E34C-E7AB-791F-8952-E33E2A0C2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24227-245C-1F67-0792-384A37D9D36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49173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2C531-395A-07AC-773B-80AD5BF2999F}"/>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3" name="Footer Placeholder 2">
            <a:extLst>
              <a:ext uri="{FF2B5EF4-FFF2-40B4-BE49-F238E27FC236}">
                <a16:creationId xmlns:a16="http://schemas.microsoft.com/office/drawing/2014/main" id="{261DEB39-2339-628A-AD80-F3000F88F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E5B6B-7462-9064-1D7B-28CE161AF509}"/>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279652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88C4-93C3-CDCF-1D29-F997AFFA64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5857D9-945F-DA98-95BB-877074B6D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EA64211-BCFC-74D0-7CD2-E1658B4B8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02C7D8-F02F-796F-A346-8B24D8CEFDE0}"/>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6" name="Footer Placeholder 5">
            <a:extLst>
              <a:ext uri="{FF2B5EF4-FFF2-40B4-BE49-F238E27FC236}">
                <a16:creationId xmlns:a16="http://schemas.microsoft.com/office/drawing/2014/main" id="{098D5ACB-473B-57A1-6A7B-53C8A4D03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1675E-1DE4-B1F1-6B0A-F5EB50F396F2}"/>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91359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C57B-0993-EA50-F766-7B07C41EF0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CECA78-1B1C-9FB4-A8AF-621F25FDC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B8512-AA21-F23B-5C2C-C31B272DE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78F488-8B0A-339A-7290-8475C4408E3C}"/>
              </a:ext>
            </a:extLst>
          </p:cNvPr>
          <p:cNvSpPr>
            <a:spLocks noGrp="1"/>
          </p:cNvSpPr>
          <p:nvPr>
            <p:ph type="dt" sz="half" idx="10"/>
          </p:nvPr>
        </p:nvSpPr>
        <p:spPr/>
        <p:txBody>
          <a:bodyPr/>
          <a:lstStyle/>
          <a:p>
            <a:fld id="{D0BE8B4F-B6FA-1B41-B431-5E1AD94871D9}" type="datetimeFigureOut">
              <a:rPr lang="en-US" smtClean="0"/>
              <a:t>6/21/24</a:t>
            </a:fld>
            <a:endParaRPr lang="en-US"/>
          </a:p>
        </p:txBody>
      </p:sp>
      <p:sp>
        <p:nvSpPr>
          <p:cNvPr id="6" name="Footer Placeholder 5">
            <a:extLst>
              <a:ext uri="{FF2B5EF4-FFF2-40B4-BE49-F238E27FC236}">
                <a16:creationId xmlns:a16="http://schemas.microsoft.com/office/drawing/2014/main" id="{2790B2B6-812D-4D59-89D5-9699EEE46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C49D0-7B98-D32F-AB0B-49381BF7D1FF}"/>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83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20EC1-253D-9F75-0C76-4BC73FE8A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295AC0-C22E-4560-CBB3-82E971BAB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554625-DCE9-2298-290C-B500C69D1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BE8B4F-B6FA-1B41-B431-5E1AD94871D9}" type="datetimeFigureOut">
              <a:rPr lang="en-US" smtClean="0"/>
              <a:t>6/21/24</a:t>
            </a:fld>
            <a:endParaRPr lang="en-US"/>
          </a:p>
        </p:txBody>
      </p:sp>
      <p:sp>
        <p:nvSpPr>
          <p:cNvPr id="5" name="Footer Placeholder 4">
            <a:extLst>
              <a:ext uri="{FF2B5EF4-FFF2-40B4-BE49-F238E27FC236}">
                <a16:creationId xmlns:a16="http://schemas.microsoft.com/office/drawing/2014/main" id="{4FF9D353-D5DF-4F68-4FC0-04E1DEB3D6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AA879F-78D6-18E2-06AF-4EB2A4CD8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A1F765-22D4-8047-AA17-A6FE97EBEC02}" type="slidenum">
              <a:rPr lang="en-US" smtClean="0"/>
              <a:t>‹#›</a:t>
            </a:fld>
            <a:endParaRPr lang="en-US"/>
          </a:p>
        </p:txBody>
      </p:sp>
    </p:spTree>
    <p:extLst>
      <p:ext uri="{BB962C8B-B14F-4D97-AF65-F5344CB8AC3E}">
        <p14:creationId xmlns:p14="http://schemas.microsoft.com/office/powerpoint/2010/main" val="121890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2.deloitte.com/content/dam/Deloitte/th/Documents/deloitte-consulting/generative-AI-dossier.pdf" TargetMode="External"/><Relationship Id="rId2" Type="http://schemas.openxmlformats.org/officeDocument/2006/relationships/hyperlink" Target="https://www.goldmansachs.com/intelligence/pages/how-generative-ai-tools-are-changing-systematic-investing.html" TargetMode="External"/><Relationship Id="rId1" Type="http://schemas.openxmlformats.org/officeDocument/2006/relationships/slideLayout" Target="../slideLayouts/slideLayout1.xml"/><Relationship Id="rId4" Type="http://schemas.openxmlformats.org/officeDocument/2006/relationships/hyperlink" Target="https://www.ey.com/en_us/insights/insurance/how-insurers-can-leverage-the-power-of-generative-a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2.deloitte.com/content/dam/Deloitte/th/Documents/deloitte-consulting/generative-AI-dossier.pdf" TargetMode="External"/><Relationship Id="rId2" Type="http://schemas.openxmlformats.org/officeDocument/2006/relationships/hyperlink" Target="https://www.goldmansachs.com/intelligence/pages/how-generative-ai-tools-are-changing-systematic-investing.html" TargetMode="External"/><Relationship Id="rId1" Type="http://schemas.openxmlformats.org/officeDocument/2006/relationships/slideLayout" Target="../slideLayouts/slideLayout1.xml"/><Relationship Id="rId4" Type="http://schemas.openxmlformats.org/officeDocument/2006/relationships/hyperlink" Target="https://www.ey.com/en_us/insights/insurance/how-insurers-can-leverage-the-power-of-generative-a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04F14AF9-2DC0-9F9F-B74D-8D04547CDE9F}"/>
              </a:ext>
            </a:extLst>
          </p:cNvPr>
          <p:cNvSpPr/>
          <p:nvPr/>
        </p:nvSpPr>
        <p:spPr>
          <a:xfrm>
            <a:off x="-7" y="4949739"/>
            <a:ext cx="12192000" cy="1863509"/>
          </a:xfrm>
          <a:prstGeom prst="roundRect">
            <a:avLst/>
          </a:prstGeom>
          <a:gradFill>
            <a:gsLst>
              <a:gs pos="0">
                <a:schemeClr val="accent6">
                  <a:lumMod val="20000"/>
                  <a:lumOff val="80000"/>
                </a:schemeClr>
              </a:gs>
              <a:gs pos="66000">
                <a:schemeClr val="accent2">
                  <a:lumMod val="75000"/>
                </a:schemeClr>
              </a:gs>
              <a:gs pos="99000">
                <a:schemeClr val="accent2">
                  <a:lumMod val="75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7BE1247B-5B16-B355-815D-EC40F2FFB0E7}"/>
              </a:ext>
            </a:extLst>
          </p:cNvPr>
          <p:cNvSpPr/>
          <p:nvPr/>
        </p:nvSpPr>
        <p:spPr>
          <a:xfrm>
            <a:off x="0" y="3273957"/>
            <a:ext cx="12192000" cy="1602377"/>
          </a:xfrm>
          <a:prstGeom prst="roundRect">
            <a:avLst/>
          </a:prstGeom>
          <a:gradFill>
            <a:gsLst>
              <a:gs pos="0">
                <a:srgbClr val="00B050"/>
              </a:gs>
              <a:gs pos="67000">
                <a:schemeClr val="accent6">
                  <a:lumMod val="105000"/>
                  <a:satMod val="103000"/>
                  <a:tint val="73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91AF766F-0511-45C2-0BA9-75190E4CE9B6}"/>
              </a:ext>
            </a:extLst>
          </p:cNvPr>
          <p:cNvSpPr/>
          <p:nvPr/>
        </p:nvSpPr>
        <p:spPr>
          <a:xfrm>
            <a:off x="0" y="1072317"/>
            <a:ext cx="12192000" cy="2144421"/>
          </a:xfrm>
          <a:prstGeom prst="roundRect">
            <a:avLst/>
          </a:prstGeom>
          <a:gradFill>
            <a:gsLst>
              <a:gs pos="0">
                <a:schemeClr val="tx2">
                  <a:lumMod val="10000"/>
                  <a:lumOff val="90000"/>
                </a:schemeClr>
              </a:gs>
              <a:gs pos="56000">
                <a:schemeClr val="accent5">
                  <a:lumMod val="60000"/>
                  <a:lumOff val="40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CC09CA5-67A3-2837-41B4-EF73D1938B13}"/>
              </a:ext>
            </a:extLst>
          </p:cNvPr>
          <p:cNvSpPr txBox="1"/>
          <p:nvPr/>
        </p:nvSpPr>
        <p:spPr>
          <a:xfrm>
            <a:off x="328337" y="278437"/>
            <a:ext cx="2203172" cy="461665"/>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Question</a:t>
            </a:r>
          </a:p>
        </p:txBody>
      </p:sp>
      <p:sp>
        <p:nvSpPr>
          <p:cNvPr id="5" name="TextBox 4">
            <a:extLst>
              <a:ext uri="{FF2B5EF4-FFF2-40B4-BE49-F238E27FC236}">
                <a16:creationId xmlns:a16="http://schemas.microsoft.com/office/drawing/2014/main" id="{7191220E-7E56-C34E-033A-542D6EE41998}"/>
              </a:ext>
            </a:extLst>
          </p:cNvPr>
          <p:cNvSpPr txBox="1"/>
          <p:nvPr/>
        </p:nvSpPr>
        <p:spPr>
          <a:xfrm>
            <a:off x="4494491" y="93773"/>
            <a:ext cx="2203172" cy="830997"/>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Document</a:t>
            </a:r>
          </a:p>
          <a:p>
            <a:pPr algn="ctr"/>
            <a:r>
              <a:rPr lang="en-US" sz="2400" dirty="0">
                <a:solidFill>
                  <a:schemeClr val="bg1"/>
                </a:solidFill>
              </a:rPr>
              <a:t>Store</a:t>
            </a:r>
          </a:p>
        </p:txBody>
      </p:sp>
      <p:sp>
        <p:nvSpPr>
          <p:cNvPr id="6" name="TextBox 5">
            <a:extLst>
              <a:ext uri="{FF2B5EF4-FFF2-40B4-BE49-F238E27FC236}">
                <a16:creationId xmlns:a16="http://schemas.microsoft.com/office/drawing/2014/main" id="{D61C4E54-D1CC-8AA6-65D5-A08B0B35F28F}"/>
              </a:ext>
            </a:extLst>
          </p:cNvPr>
          <p:cNvSpPr txBox="1"/>
          <p:nvPr/>
        </p:nvSpPr>
        <p:spPr>
          <a:xfrm>
            <a:off x="8793166" y="278438"/>
            <a:ext cx="2203172" cy="461665"/>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Answer</a:t>
            </a:r>
          </a:p>
        </p:txBody>
      </p:sp>
      <p:cxnSp>
        <p:nvCxnSpPr>
          <p:cNvPr id="8" name="Straight Arrow Connector 7">
            <a:extLst>
              <a:ext uri="{FF2B5EF4-FFF2-40B4-BE49-F238E27FC236}">
                <a16:creationId xmlns:a16="http://schemas.microsoft.com/office/drawing/2014/main" id="{0C96D4A0-B082-D35C-548E-C5F73D8BD74F}"/>
              </a:ext>
            </a:extLst>
          </p:cNvPr>
          <p:cNvCxnSpPr>
            <a:cxnSpLocks/>
            <a:stCxn id="4" idx="3"/>
            <a:endCxn id="5" idx="1"/>
          </p:cNvCxnSpPr>
          <p:nvPr/>
        </p:nvCxnSpPr>
        <p:spPr>
          <a:xfrm>
            <a:off x="2531509" y="509270"/>
            <a:ext cx="1962982" cy="2"/>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AF65F27-2C98-D8F3-AD43-86D43AD752FA}"/>
              </a:ext>
            </a:extLst>
          </p:cNvPr>
          <p:cNvCxnSpPr>
            <a:cxnSpLocks/>
            <a:stCxn id="5" idx="3"/>
            <a:endCxn id="6" idx="1"/>
          </p:cNvCxnSpPr>
          <p:nvPr/>
        </p:nvCxnSpPr>
        <p:spPr>
          <a:xfrm flipV="1">
            <a:off x="6697663" y="509271"/>
            <a:ext cx="2095503" cy="1"/>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928DD8C-5C6C-E234-4DA8-5C27ADD420DB}"/>
              </a:ext>
            </a:extLst>
          </p:cNvPr>
          <p:cNvSpPr txBox="1"/>
          <p:nvPr/>
        </p:nvSpPr>
        <p:spPr>
          <a:xfrm>
            <a:off x="184540" y="1073642"/>
            <a:ext cx="11822917" cy="369332"/>
          </a:xfrm>
          <a:prstGeom prst="rect">
            <a:avLst/>
          </a:prstGeom>
          <a:noFill/>
        </p:spPr>
        <p:txBody>
          <a:bodyPr wrap="none" rtlCol="0">
            <a:spAutoFit/>
          </a:bodyPr>
          <a:lstStyle/>
          <a:p>
            <a:r>
              <a:rPr lang="en-US" dirty="0">
                <a:hlinkClick r:id="rId2"/>
              </a:rPr>
              <a:t>https://www.goldmansachs.com/intelligence/pages/how-generative-ai-tools-are-changing-systematic-investing.html</a:t>
            </a:r>
            <a:endParaRPr lang="en-US" dirty="0"/>
          </a:p>
        </p:txBody>
      </p:sp>
      <p:sp>
        <p:nvSpPr>
          <p:cNvPr id="18" name="TextBox 17">
            <a:extLst>
              <a:ext uri="{FF2B5EF4-FFF2-40B4-BE49-F238E27FC236}">
                <a16:creationId xmlns:a16="http://schemas.microsoft.com/office/drawing/2014/main" id="{F60C188C-FB84-B666-56D1-38F51B6E8BE9}"/>
              </a:ext>
            </a:extLst>
          </p:cNvPr>
          <p:cNvSpPr txBox="1"/>
          <p:nvPr/>
        </p:nvSpPr>
        <p:spPr>
          <a:xfrm>
            <a:off x="0" y="1323914"/>
            <a:ext cx="12191994" cy="1477328"/>
          </a:xfrm>
          <a:prstGeom prst="rect">
            <a:avLst/>
          </a:prstGeom>
          <a:noFill/>
        </p:spPr>
        <p:txBody>
          <a:bodyPr wrap="square">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HK" dirty="0">
                <a:solidFill>
                  <a:schemeClr val="bg1"/>
                </a:solidFill>
              </a:rPr>
              <a:t>Our investment process and signal research has evolved closely alongside the latest in data and quantitative techniques. Many of the valuable data sets we leverage today are larger, less structured, and generally more complex in nature relative to what was previously available. This also means they require more robust tools and techniques to </a:t>
            </a:r>
            <a:r>
              <a:rPr lang="en-HK" dirty="0" err="1">
                <a:solidFill>
                  <a:schemeClr val="bg1"/>
                </a:solidFill>
              </a:rPr>
              <a:t>analyze</a:t>
            </a:r>
            <a:r>
              <a:rPr lang="en-HK" dirty="0">
                <a:solidFill>
                  <a:schemeClr val="bg1"/>
                </a:solidFill>
              </a:rPr>
              <a:t>. Think in terms of financial news articles, earnings call transcripts, analyst research reports, regulatory filings. As technologies progressed over the years, we were able to benefit from the exponential growth of data and start using more unstructured data. </a:t>
            </a:r>
            <a:endParaRPr lang="en-US" dirty="0">
              <a:solidFill>
                <a:schemeClr val="bg1"/>
              </a:solidFill>
            </a:endParaRPr>
          </a:p>
        </p:txBody>
      </p:sp>
      <p:sp>
        <p:nvSpPr>
          <p:cNvPr id="20" name="TextBox 19">
            <a:extLst>
              <a:ext uri="{FF2B5EF4-FFF2-40B4-BE49-F238E27FC236}">
                <a16:creationId xmlns:a16="http://schemas.microsoft.com/office/drawing/2014/main" id="{A23CE928-DEC8-871E-6C54-A4484866BDC2}"/>
              </a:ext>
            </a:extLst>
          </p:cNvPr>
          <p:cNvSpPr txBox="1"/>
          <p:nvPr/>
        </p:nvSpPr>
        <p:spPr>
          <a:xfrm>
            <a:off x="1882300" y="2847408"/>
            <a:ext cx="10480987" cy="369332"/>
          </a:xfrm>
          <a:prstGeom prst="rect">
            <a:avLst/>
          </a:prstGeom>
          <a:noFill/>
        </p:spPr>
        <p:txBody>
          <a:bodyPr wrap="square">
            <a:spAutoFit/>
          </a:bodyPr>
          <a:lstStyle>
            <a:defPPr>
              <a:defRPr lang="en-US"/>
            </a:defPPr>
          </a:lstStyle>
          <a:p>
            <a:r>
              <a:rPr lang="en-HK" dirty="0">
                <a:solidFill>
                  <a:schemeClr val="bg1"/>
                </a:solidFill>
              </a:rPr>
              <a:t>Dennis Walsh, global co-head, Quantitative Investment Strategies, Goldman Sachs Asset Management. </a:t>
            </a:r>
            <a:endParaRPr lang="en-US" dirty="0">
              <a:solidFill>
                <a:schemeClr val="bg1"/>
              </a:solidFill>
            </a:endParaRPr>
          </a:p>
        </p:txBody>
      </p:sp>
      <p:sp>
        <p:nvSpPr>
          <p:cNvPr id="22" name="TextBox 21">
            <a:extLst>
              <a:ext uri="{FF2B5EF4-FFF2-40B4-BE49-F238E27FC236}">
                <a16:creationId xmlns:a16="http://schemas.microsoft.com/office/drawing/2014/main" id="{C65A55AD-4703-331A-7C57-07B7616E93FE}"/>
              </a:ext>
            </a:extLst>
          </p:cNvPr>
          <p:cNvSpPr txBox="1"/>
          <p:nvPr/>
        </p:nvSpPr>
        <p:spPr>
          <a:xfrm>
            <a:off x="184540" y="3262233"/>
            <a:ext cx="11822917" cy="369332"/>
          </a:xfrm>
          <a:prstGeom prst="rect">
            <a:avLst/>
          </a:prstGeom>
          <a:noFill/>
        </p:spPr>
        <p:txBody>
          <a:bodyPr wrap="square">
            <a:spAutoFit/>
          </a:bodyPr>
          <a:lstStyle/>
          <a:p>
            <a:r>
              <a:rPr lang="en-US" dirty="0">
                <a:hlinkClick r:id="rId3"/>
              </a:rPr>
              <a:t>https://www2.deloitte.com/content/dam/Deloitte/th/Documents/deloitte-consulting/generative-AI-dossier.pdf</a:t>
            </a:r>
            <a:endParaRPr lang="en-US" dirty="0"/>
          </a:p>
        </p:txBody>
      </p:sp>
      <p:sp>
        <p:nvSpPr>
          <p:cNvPr id="24" name="TextBox 23">
            <a:extLst>
              <a:ext uri="{FF2B5EF4-FFF2-40B4-BE49-F238E27FC236}">
                <a16:creationId xmlns:a16="http://schemas.microsoft.com/office/drawing/2014/main" id="{D36838FE-985C-8211-A0F5-03AAD814CE9D}"/>
              </a:ext>
            </a:extLst>
          </p:cNvPr>
          <p:cNvSpPr txBox="1"/>
          <p:nvPr/>
        </p:nvSpPr>
        <p:spPr>
          <a:xfrm>
            <a:off x="0" y="3643628"/>
            <a:ext cx="12191993" cy="1200329"/>
          </a:xfrm>
          <a:prstGeom prst="rect">
            <a:avLst/>
          </a:prstGeom>
          <a:noFill/>
        </p:spPr>
        <p:txBody>
          <a:bodyPr wrap="square">
            <a:spAutoFit/>
          </a:bodyPr>
          <a:lstStyle>
            <a:defPPr>
              <a:defRPr lang="en-US"/>
            </a:defPPr>
            <a:lvl1pPr>
              <a:defRPr>
                <a:solidFill>
                  <a:schemeClr val="bg1"/>
                </a:solidFill>
              </a:defRPr>
            </a:lvl1pPr>
          </a:lstStyle>
          <a:p>
            <a:r>
              <a:rPr lang="en-HK" dirty="0"/>
              <a:t>A Generative-AI-enabled virtual field assistant can serve as a reference tool and provide quick access to a vast amount of technical information. In addition to delivering relevant information and directing engineers to appropriate resources, a virtual field assistant can help with problem-solving by responding to questions about specific engineering concepts, principles, or calculations. </a:t>
            </a:r>
            <a:endParaRPr lang="en-US" dirty="0"/>
          </a:p>
        </p:txBody>
      </p:sp>
      <p:sp>
        <p:nvSpPr>
          <p:cNvPr id="25" name="Oval 24">
            <a:extLst>
              <a:ext uri="{FF2B5EF4-FFF2-40B4-BE49-F238E27FC236}">
                <a16:creationId xmlns:a16="http://schemas.microsoft.com/office/drawing/2014/main" id="{0F6B038A-CB18-0F95-7766-ACD21464B845}"/>
              </a:ext>
            </a:extLst>
          </p:cNvPr>
          <p:cNvSpPr/>
          <p:nvPr/>
        </p:nvSpPr>
        <p:spPr>
          <a:xfrm>
            <a:off x="2531509" y="381664"/>
            <a:ext cx="171934" cy="228078"/>
          </a:xfrm>
          <a:prstGeom prst="ellipse">
            <a:avLst/>
          </a:prstGeom>
          <a:solidFill>
            <a:srgbClr val="FFFF00"/>
          </a:solidFill>
          <a:effectLst>
            <a:glow rad="228600">
              <a:schemeClr val="accent5">
                <a:satMod val="175000"/>
                <a:alpha val="40000"/>
              </a:schemeClr>
            </a:glo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FD3F7F2-CF31-5DEF-D809-F87694F17D97}"/>
              </a:ext>
            </a:extLst>
          </p:cNvPr>
          <p:cNvSpPr/>
          <p:nvPr/>
        </p:nvSpPr>
        <p:spPr>
          <a:xfrm>
            <a:off x="6697663" y="381805"/>
            <a:ext cx="171934" cy="228078"/>
          </a:xfrm>
          <a:prstGeom prst="ellipse">
            <a:avLst/>
          </a:prstGeom>
          <a:solidFill>
            <a:srgbClr val="FFFF00"/>
          </a:solidFill>
          <a:effectLst>
            <a:glow rad="228600">
              <a:schemeClr val="accent5">
                <a:satMod val="175000"/>
                <a:alpha val="40000"/>
              </a:schemeClr>
            </a:glo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91F5490-E126-61C2-4D22-F40F98BDD6F6}"/>
              </a:ext>
            </a:extLst>
          </p:cNvPr>
          <p:cNvSpPr txBox="1"/>
          <p:nvPr/>
        </p:nvSpPr>
        <p:spPr>
          <a:xfrm>
            <a:off x="0" y="5246005"/>
            <a:ext cx="12192000" cy="1477328"/>
          </a:xfrm>
          <a:prstGeom prst="rect">
            <a:avLst/>
          </a:prstGeom>
          <a:noFill/>
        </p:spPr>
        <p:txBody>
          <a:bodyPr wrap="square">
            <a:spAutoFit/>
          </a:bodyPr>
          <a:lstStyle>
            <a:defPPr>
              <a:defRPr lang="en-US"/>
            </a:defPPr>
            <a:lvl1pPr>
              <a:defRPr>
                <a:solidFill>
                  <a:schemeClr val="bg1"/>
                </a:solidFill>
              </a:defRPr>
            </a:lvl1pPr>
          </a:lstStyle>
          <a:p>
            <a:r>
              <a:rPr lang="en-HK" dirty="0"/>
              <a:t>Efficiency benefits include summarizing and synthesizing large volumes of content gathered during the claims lifecycle, including call transcripts, notes, and legal and medical paperwork, which is particularly useful in property and casualty insurance. Companies can compress the claims lifecycle dramatically. Particularly in the life insurance industry, there is significant interest in using generative AI for automation and decision-making in underwriting processes and policy issuance to a broader range of customers without the need for, say, in-person medical exams.</a:t>
            </a:r>
            <a:endParaRPr lang="en-US" dirty="0"/>
          </a:p>
        </p:txBody>
      </p:sp>
      <p:sp>
        <p:nvSpPr>
          <p:cNvPr id="34" name="TextBox 33">
            <a:extLst>
              <a:ext uri="{FF2B5EF4-FFF2-40B4-BE49-F238E27FC236}">
                <a16:creationId xmlns:a16="http://schemas.microsoft.com/office/drawing/2014/main" id="{307D0B50-B705-463E-1740-17F80F20F879}"/>
              </a:ext>
            </a:extLst>
          </p:cNvPr>
          <p:cNvSpPr txBox="1"/>
          <p:nvPr/>
        </p:nvSpPr>
        <p:spPr>
          <a:xfrm>
            <a:off x="291545" y="4966588"/>
            <a:ext cx="11715912" cy="369332"/>
          </a:xfrm>
          <a:prstGeom prst="rect">
            <a:avLst/>
          </a:prstGeom>
          <a:noFill/>
        </p:spPr>
        <p:txBody>
          <a:bodyPr wrap="square">
            <a:spAutoFit/>
          </a:bodyPr>
          <a:lstStyle/>
          <a:p>
            <a:r>
              <a:rPr lang="en-US" dirty="0">
                <a:hlinkClick r:id="rId4"/>
              </a:rPr>
              <a:t>https://www.ey.com/en_us/insights/insurance/how-insurers-can-leverage-the-power-of-generative-ai</a:t>
            </a:r>
            <a:endParaRPr lang="en-US" dirty="0"/>
          </a:p>
        </p:txBody>
      </p:sp>
      <p:sp>
        <p:nvSpPr>
          <p:cNvPr id="40" name="TextBox 39">
            <a:extLst>
              <a:ext uri="{FF2B5EF4-FFF2-40B4-BE49-F238E27FC236}">
                <a16:creationId xmlns:a16="http://schemas.microsoft.com/office/drawing/2014/main" id="{D893F275-2D08-B46D-B258-EE180F02EAAA}"/>
              </a:ext>
            </a:extLst>
          </p:cNvPr>
          <p:cNvSpPr txBox="1"/>
          <p:nvPr/>
        </p:nvSpPr>
        <p:spPr>
          <a:xfrm>
            <a:off x="10389704" y="6424669"/>
            <a:ext cx="1617752" cy="369332"/>
          </a:xfrm>
          <a:prstGeom prst="rect">
            <a:avLst/>
          </a:prstGeom>
          <a:noFill/>
        </p:spPr>
        <p:txBody>
          <a:bodyPr wrap="square">
            <a:spAutoFit/>
          </a:bodyPr>
          <a:lstStyle>
            <a:defPPr>
              <a:defRPr lang="en-US"/>
            </a:defPPr>
          </a:lstStyle>
          <a:p>
            <a:pPr algn="r"/>
            <a:r>
              <a:rPr lang="en-HK" dirty="0">
                <a:solidFill>
                  <a:schemeClr val="bg1"/>
                </a:solidFill>
              </a:rPr>
              <a:t>Ernst &amp; Young</a:t>
            </a:r>
            <a:endParaRPr lang="en-US" dirty="0">
              <a:solidFill>
                <a:schemeClr val="bg1"/>
              </a:solidFill>
            </a:endParaRPr>
          </a:p>
        </p:txBody>
      </p:sp>
    </p:spTree>
    <p:extLst>
      <p:ext uri="{BB962C8B-B14F-4D97-AF65-F5344CB8AC3E}">
        <p14:creationId xmlns:p14="http://schemas.microsoft.com/office/powerpoint/2010/main" val="26440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0.00157 0.00209 L 0.15391 0.00417 " pathEditMode="relative" ptsTypes="AA">
                                      <p:cBhvr>
                                        <p:cTn id="6" dur="5000" fill="hold"/>
                                        <p:tgtEl>
                                          <p:spTgt spid="25"/>
                                        </p:tgtEl>
                                        <p:attrNameLst>
                                          <p:attrName>ppt_x</p:attrName>
                                          <p:attrName>ppt_y</p:attrName>
                                        </p:attrNameLst>
                                      </p:cBhvr>
                                    </p:animMotion>
                                  </p:childTnLst>
                                </p:cTn>
                              </p:par>
                              <p:par>
                                <p:cTn id="7" presetID="0" presetClass="path" presetSubtype="0" repeatCount="indefinite" accel="50000" decel="50000" autoRev="1" fill="hold" grpId="0" nodeType="withEffect">
                                  <p:stCondLst>
                                    <p:cond delay="0"/>
                                  </p:stCondLst>
                                  <p:childTnLst>
                                    <p:animMotion origin="layout" path="M -2.08333E-7 -2.22222E-6 L 0.17188 0.00209 " pathEditMode="relative" rAng="0" ptsTypes="AA">
                                      <p:cBhvr>
                                        <p:cTn id="8" dur="5000" fill="hold"/>
                                        <p:tgtEl>
                                          <p:spTgt spid="26"/>
                                        </p:tgtEl>
                                        <p:attrNameLst>
                                          <p:attrName>ppt_x</p:attrName>
                                          <p:attrName>ppt_y</p:attrName>
                                        </p:attrNameLst>
                                      </p:cBhvr>
                                      <p:rCtr x="8594" y="93"/>
                                    </p:animMotion>
                                  </p:childTnLst>
                                </p:cTn>
                              </p:par>
                              <p:par>
                                <p:cTn id="9" presetID="27" presetClass="emph" presetSubtype="0" repeatCount="indefinite" fill="remove" grpId="1" nodeType="withEffect">
                                  <p:stCondLst>
                                    <p:cond delay="0"/>
                                  </p:stCondLst>
                                  <p:childTnLst>
                                    <p:animClr clrSpc="rgb" dir="cw">
                                      <p:cBhvr override="childStyle">
                                        <p:cTn id="10" dur="2500" autoRev="1" fill="remove"/>
                                        <p:tgtEl>
                                          <p:spTgt spid="25"/>
                                        </p:tgtEl>
                                        <p:attrNameLst>
                                          <p:attrName>style.color</p:attrName>
                                        </p:attrNameLst>
                                      </p:cBhvr>
                                      <p:to>
                                        <a:schemeClr val="accent2"/>
                                      </p:to>
                                    </p:animClr>
                                    <p:animClr clrSpc="rgb" dir="cw">
                                      <p:cBhvr>
                                        <p:cTn id="11" dur="2500" autoRev="1" fill="remove"/>
                                        <p:tgtEl>
                                          <p:spTgt spid="25"/>
                                        </p:tgtEl>
                                        <p:attrNameLst>
                                          <p:attrName>fillcolor</p:attrName>
                                        </p:attrNameLst>
                                      </p:cBhvr>
                                      <p:to>
                                        <a:schemeClr val="accent2"/>
                                      </p:to>
                                    </p:animClr>
                                    <p:set>
                                      <p:cBhvr>
                                        <p:cTn id="12" dur="2500" autoRev="1" fill="remove"/>
                                        <p:tgtEl>
                                          <p:spTgt spid="25"/>
                                        </p:tgtEl>
                                        <p:attrNameLst>
                                          <p:attrName>fill.type</p:attrName>
                                        </p:attrNameLst>
                                      </p:cBhvr>
                                      <p:to>
                                        <p:strVal val="solid"/>
                                      </p:to>
                                    </p:set>
                                    <p:set>
                                      <p:cBhvr>
                                        <p:cTn id="13" dur="2500" autoRev="1" fill="remove"/>
                                        <p:tgtEl>
                                          <p:spTgt spid="25"/>
                                        </p:tgtEl>
                                        <p:attrNameLst>
                                          <p:attrName>fill.on</p:attrName>
                                        </p:attrNameLst>
                                      </p:cBhvr>
                                      <p:to>
                                        <p:strVal val="true"/>
                                      </p:to>
                                    </p:set>
                                  </p:childTnLst>
                                </p:cTn>
                              </p:par>
                              <p:par>
                                <p:cTn id="14" presetID="27" presetClass="emph" presetSubtype="0" repeatCount="indefinite" fill="remove" grpId="1" nodeType="withEffect">
                                  <p:stCondLst>
                                    <p:cond delay="0"/>
                                  </p:stCondLst>
                                  <p:childTnLst>
                                    <p:animClr clrSpc="rgb" dir="cw">
                                      <p:cBhvr override="childStyle">
                                        <p:cTn id="15" dur="2500" autoRev="1" fill="remove"/>
                                        <p:tgtEl>
                                          <p:spTgt spid="26"/>
                                        </p:tgtEl>
                                        <p:attrNameLst>
                                          <p:attrName>style.color</p:attrName>
                                        </p:attrNameLst>
                                      </p:cBhvr>
                                      <p:to>
                                        <a:schemeClr val="accent2"/>
                                      </p:to>
                                    </p:animClr>
                                    <p:animClr clrSpc="rgb" dir="cw">
                                      <p:cBhvr>
                                        <p:cTn id="16" dur="2500" autoRev="1" fill="remove"/>
                                        <p:tgtEl>
                                          <p:spTgt spid="26"/>
                                        </p:tgtEl>
                                        <p:attrNameLst>
                                          <p:attrName>fillcolor</p:attrName>
                                        </p:attrNameLst>
                                      </p:cBhvr>
                                      <p:to>
                                        <a:schemeClr val="accent2"/>
                                      </p:to>
                                    </p:animClr>
                                    <p:set>
                                      <p:cBhvr>
                                        <p:cTn id="17" dur="2500" autoRev="1" fill="remove"/>
                                        <p:tgtEl>
                                          <p:spTgt spid="26"/>
                                        </p:tgtEl>
                                        <p:attrNameLst>
                                          <p:attrName>fill.type</p:attrName>
                                        </p:attrNameLst>
                                      </p:cBhvr>
                                      <p:to>
                                        <p:strVal val="solid"/>
                                      </p:to>
                                    </p:set>
                                    <p:set>
                                      <p:cBhvr>
                                        <p:cTn id="18" dur="2500" autoRev="1" fill="remove"/>
                                        <p:tgtEl>
                                          <p:spTgt spid="26"/>
                                        </p:tgtEl>
                                        <p:attrNameLst>
                                          <p:attrName>fill.on</p:attrName>
                                        </p:attrNameLst>
                                      </p:cBhvr>
                                      <p:to>
                                        <p:strVal val="true"/>
                                      </p:to>
                                    </p:set>
                                  </p:childTnLst>
                                </p:cTn>
                              </p:par>
                              <p:par>
                                <p:cTn id="19" presetID="32" presetClass="emph" presetSubtype="0" repeatCount="indefinite" fill="hold" grpId="0" nodeType="withEffect">
                                  <p:stCondLst>
                                    <p:cond delay="0"/>
                                  </p:stCondLst>
                                  <p:childTnLst>
                                    <p:animRot by="120000">
                                      <p:cBhvr>
                                        <p:cTn id="20" dur="500" fill="hold">
                                          <p:stCondLst>
                                            <p:cond delay="0"/>
                                          </p:stCondLst>
                                        </p:cTn>
                                        <p:tgtEl>
                                          <p:spTgt spid="16"/>
                                        </p:tgtEl>
                                        <p:attrNameLst>
                                          <p:attrName>r</p:attrName>
                                        </p:attrNameLst>
                                      </p:cBhvr>
                                    </p:animRot>
                                    <p:animRot by="-240000">
                                      <p:cBhvr>
                                        <p:cTn id="21" dur="1000" fill="hold">
                                          <p:stCondLst>
                                            <p:cond delay="1000"/>
                                          </p:stCondLst>
                                        </p:cTn>
                                        <p:tgtEl>
                                          <p:spTgt spid="16"/>
                                        </p:tgtEl>
                                        <p:attrNameLst>
                                          <p:attrName>r</p:attrName>
                                        </p:attrNameLst>
                                      </p:cBhvr>
                                    </p:animRot>
                                    <p:animRot by="240000">
                                      <p:cBhvr>
                                        <p:cTn id="22" dur="1000" fill="hold">
                                          <p:stCondLst>
                                            <p:cond delay="2000"/>
                                          </p:stCondLst>
                                        </p:cTn>
                                        <p:tgtEl>
                                          <p:spTgt spid="16"/>
                                        </p:tgtEl>
                                        <p:attrNameLst>
                                          <p:attrName>r</p:attrName>
                                        </p:attrNameLst>
                                      </p:cBhvr>
                                    </p:animRot>
                                    <p:animRot by="-240000">
                                      <p:cBhvr>
                                        <p:cTn id="23" dur="1000" fill="hold">
                                          <p:stCondLst>
                                            <p:cond delay="3000"/>
                                          </p:stCondLst>
                                        </p:cTn>
                                        <p:tgtEl>
                                          <p:spTgt spid="16"/>
                                        </p:tgtEl>
                                        <p:attrNameLst>
                                          <p:attrName>r</p:attrName>
                                        </p:attrNameLst>
                                      </p:cBhvr>
                                    </p:animRot>
                                    <p:animRot by="120000">
                                      <p:cBhvr>
                                        <p:cTn id="24" dur="1000" fill="hold">
                                          <p:stCondLst>
                                            <p:cond delay="4000"/>
                                          </p:stCondLst>
                                        </p:cTn>
                                        <p:tgtEl>
                                          <p:spTgt spid="16"/>
                                        </p:tgtEl>
                                        <p:attrNameLst>
                                          <p:attrName>r</p:attrName>
                                        </p:attrNameLst>
                                      </p:cBhvr>
                                    </p:animRot>
                                  </p:childTnLst>
                                </p:cTn>
                              </p:par>
                              <p:par>
                                <p:cTn id="25" presetID="32" presetClass="emph" presetSubtype="0" repeatCount="indefinite" fill="hold" grpId="0" nodeType="withEffect">
                                  <p:stCondLst>
                                    <p:cond delay="0"/>
                                  </p:stCondLst>
                                  <p:childTnLst>
                                    <p:animRot by="120000">
                                      <p:cBhvr>
                                        <p:cTn id="26" dur="500" fill="hold">
                                          <p:stCondLst>
                                            <p:cond delay="0"/>
                                          </p:stCondLst>
                                        </p:cTn>
                                        <p:tgtEl>
                                          <p:spTgt spid="18"/>
                                        </p:tgtEl>
                                        <p:attrNameLst>
                                          <p:attrName>r</p:attrName>
                                        </p:attrNameLst>
                                      </p:cBhvr>
                                    </p:animRot>
                                    <p:animRot by="-240000">
                                      <p:cBhvr>
                                        <p:cTn id="27" dur="1000" fill="hold">
                                          <p:stCondLst>
                                            <p:cond delay="1000"/>
                                          </p:stCondLst>
                                        </p:cTn>
                                        <p:tgtEl>
                                          <p:spTgt spid="18"/>
                                        </p:tgtEl>
                                        <p:attrNameLst>
                                          <p:attrName>r</p:attrName>
                                        </p:attrNameLst>
                                      </p:cBhvr>
                                    </p:animRot>
                                    <p:animRot by="240000">
                                      <p:cBhvr>
                                        <p:cTn id="28" dur="1000" fill="hold">
                                          <p:stCondLst>
                                            <p:cond delay="2000"/>
                                          </p:stCondLst>
                                        </p:cTn>
                                        <p:tgtEl>
                                          <p:spTgt spid="18"/>
                                        </p:tgtEl>
                                        <p:attrNameLst>
                                          <p:attrName>r</p:attrName>
                                        </p:attrNameLst>
                                      </p:cBhvr>
                                    </p:animRot>
                                    <p:animRot by="-240000">
                                      <p:cBhvr>
                                        <p:cTn id="29" dur="1000" fill="hold">
                                          <p:stCondLst>
                                            <p:cond delay="3000"/>
                                          </p:stCondLst>
                                        </p:cTn>
                                        <p:tgtEl>
                                          <p:spTgt spid="18"/>
                                        </p:tgtEl>
                                        <p:attrNameLst>
                                          <p:attrName>r</p:attrName>
                                        </p:attrNameLst>
                                      </p:cBhvr>
                                    </p:animRot>
                                    <p:animRot by="120000">
                                      <p:cBhvr>
                                        <p:cTn id="30" dur="1000" fill="hold">
                                          <p:stCondLst>
                                            <p:cond delay="4000"/>
                                          </p:stCondLst>
                                        </p:cTn>
                                        <p:tgtEl>
                                          <p:spTgt spid="18"/>
                                        </p:tgtEl>
                                        <p:attrNameLst>
                                          <p:attrName>r</p:attrName>
                                        </p:attrNameLst>
                                      </p:cBhvr>
                                    </p:animRot>
                                  </p:childTnLst>
                                </p:cTn>
                              </p:par>
                              <p:par>
                                <p:cTn id="31" presetID="32" presetClass="emph" presetSubtype="0" repeatCount="indefinite" fill="hold" grpId="0" nodeType="withEffect">
                                  <p:stCondLst>
                                    <p:cond delay="0"/>
                                  </p:stCondLst>
                                  <p:childTnLst>
                                    <p:animRot by="120000">
                                      <p:cBhvr>
                                        <p:cTn id="32" dur="500" fill="hold">
                                          <p:stCondLst>
                                            <p:cond delay="0"/>
                                          </p:stCondLst>
                                        </p:cTn>
                                        <p:tgtEl>
                                          <p:spTgt spid="27"/>
                                        </p:tgtEl>
                                        <p:attrNameLst>
                                          <p:attrName>r</p:attrName>
                                        </p:attrNameLst>
                                      </p:cBhvr>
                                    </p:animRot>
                                    <p:animRot by="-240000">
                                      <p:cBhvr>
                                        <p:cTn id="33" dur="1000" fill="hold">
                                          <p:stCondLst>
                                            <p:cond delay="1000"/>
                                          </p:stCondLst>
                                        </p:cTn>
                                        <p:tgtEl>
                                          <p:spTgt spid="27"/>
                                        </p:tgtEl>
                                        <p:attrNameLst>
                                          <p:attrName>r</p:attrName>
                                        </p:attrNameLst>
                                      </p:cBhvr>
                                    </p:animRot>
                                    <p:animRot by="240000">
                                      <p:cBhvr>
                                        <p:cTn id="34" dur="1000" fill="hold">
                                          <p:stCondLst>
                                            <p:cond delay="2000"/>
                                          </p:stCondLst>
                                        </p:cTn>
                                        <p:tgtEl>
                                          <p:spTgt spid="27"/>
                                        </p:tgtEl>
                                        <p:attrNameLst>
                                          <p:attrName>r</p:attrName>
                                        </p:attrNameLst>
                                      </p:cBhvr>
                                    </p:animRot>
                                    <p:animRot by="-240000">
                                      <p:cBhvr>
                                        <p:cTn id="35" dur="1000" fill="hold">
                                          <p:stCondLst>
                                            <p:cond delay="3000"/>
                                          </p:stCondLst>
                                        </p:cTn>
                                        <p:tgtEl>
                                          <p:spTgt spid="27"/>
                                        </p:tgtEl>
                                        <p:attrNameLst>
                                          <p:attrName>r</p:attrName>
                                        </p:attrNameLst>
                                      </p:cBhvr>
                                    </p:animRot>
                                    <p:animRot by="120000">
                                      <p:cBhvr>
                                        <p:cTn id="36" dur="1000" fill="hold">
                                          <p:stCondLst>
                                            <p:cond delay="4000"/>
                                          </p:stCondLst>
                                        </p:cTn>
                                        <p:tgtEl>
                                          <p:spTgt spid="27"/>
                                        </p:tgtEl>
                                        <p:attrNameLst>
                                          <p:attrName>r</p:attrName>
                                        </p:attrNameLst>
                                      </p:cBhvr>
                                    </p:animRot>
                                  </p:childTnLst>
                                </p:cTn>
                              </p:par>
                              <p:par>
                                <p:cTn id="37" presetID="32" presetClass="emph" presetSubtype="0" repeatCount="indefinite" fill="hold" grpId="0" nodeType="withEffect">
                                  <p:stCondLst>
                                    <p:cond delay="0"/>
                                  </p:stCondLst>
                                  <p:childTnLst>
                                    <p:animRot by="120000">
                                      <p:cBhvr>
                                        <p:cTn id="38" dur="500" fill="hold">
                                          <p:stCondLst>
                                            <p:cond delay="0"/>
                                          </p:stCondLst>
                                        </p:cTn>
                                        <p:tgtEl>
                                          <p:spTgt spid="20"/>
                                        </p:tgtEl>
                                        <p:attrNameLst>
                                          <p:attrName>r</p:attrName>
                                        </p:attrNameLst>
                                      </p:cBhvr>
                                    </p:animRot>
                                    <p:animRot by="-240000">
                                      <p:cBhvr>
                                        <p:cTn id="39" dur="1000" fill="hold">
                                          <p:stCondLst>
                                            <p:cond delay="1000"/>
                                          </p:stCondLst>
                                        </p:cTn>
                                        <p:tgtEl>
                                          <p:spTgt spid="20"/>
                                        </p:tgtEl>
                                        <p:attrNameLst>
                                          <p:attrName>r</p:attrName>
                                        </p:attrNameLst>
                                      </p:cBhvr>
                                    </p:animRot>
                                    <p:animRot by="240000">
                                      <p:cBhvr>
                                        <p:cTn id="40" dur="1000" fill="hold">
                                          <p:stCondLst>
                                            <p:cond delay="2000"/>
                                          </p:stCondLst>
                                        </p:cTn>
                                        <p:tgtEl>
                                          <p:spTgt spid="20"/>
                                        </p:tgtEl>
                                        <p:attrNameLst>
                                          <p:attrName>r</p:attrName>
                                        </p:attrNameLst>
                                      </p:cBhvr>
                                    </p:animRot>
                                    <p:animRot by="-240000">
                                      <p:cBhvr>
                                        <p:cTn id="41" dur="1000" fill="hold">
                                          <p:stCondLst>
                                            <p:cond delay="3000"/>
                                          </p:stCondLst>
                                        </p:cTn>
                                        <p:tgtEl>
                                          <p:spTgt spid="20"/>
                                        </p:tgtEl>
                                        <p:attrNameLst>
                                          <p:attrName>r</p:attrName>
                                        </p:attrNameLst>
                                      </p:cBhvr>
                                    </p:animRot>
                                    <p:animRot by="120000">
                                      <p:cBhvr>
                                        <p:cTn id="42" dur="1000" fill="hold">
                                          <p:stCondLst>
                                            <p:cond delay="4000"/>
                                          </p:stCondLst>
                                        </p:cTn>
                                        <p:tgtEl>
                                          <p:spTgt spid="20"/>
                                        </p:tgtEl>
                                        <p:attrNameLst>
                                          <p:attrName>r</p:attrName>
                                        </p:attrNameLst>
                                      </p:cBhvr>
                                    </p:animRot>
                                  </p:childTnLst>
                                </p:cTn>
                              </p:par>
                              <p:par>
                                <p:cTn id="43" presetID="32" presetClass="emph" presetSubtype="0" repeatCount="indefinite" fill="hold" grpId="0" nodeType="withEffect">
                                  <p:stCondLst>
                                    <p:cond delay="0"/>
                                  </p:stCondLst>
                                  <p:childTnLst>
                                    <p:animRot by="120000">
                                      <p:cBhvr>
                                        <p:cTn id="44" dur="500" fill="hold">
                                          <p:stCondLst>
                                            <p:cond delay="0"/>
                                          </p:stCondLst>
                                        </p:cTn>
                                        <p:tgtEl>
                                          <p:spTgt spid="22"/>
                                        </p:tgtEl>
                                        <p:attrNameLst>
                                          <p:attrName>r</p:attrName>
                                        </p:attrNameLst>
                                      </p:cBhvr>
                                    </p:animRot>
                                    <p:animRot by="-240000">
                                      <p:cBhvr>
                                        <p:cTn id="45" dur="1000" fill="hold">
                                          <p:stCondLst>
                                            <p:cond delay="1000"/>
                                          </p:stCondLst>
                                        </p:cTn>
                                        <p:tgtEl>
                                          <p:spTgt spid="22"/>
                                        </p:tgtEl>
                                        <p:attrNameLst>
                                          <p:attrName>r</p:attrName>
                                        </p:attrNameLst>
                                      </p:cBhvr>
                                    </p:animRot>
                                    <p:animRot by="240000">
                                      <p:cBhvr>
                                        <p:cTn id="46" dur="1000" fill="hold">
                                          <p:stCondLst>
                                            <p:cond delay="2000"/>
                                          </p:stCondLst>
                                        </p:cTn>
                                        <p:tgtEl>
                                          <p:spTgt spid="22"/>
                                        </p:tgtEl>
                                        <p:attrNameLst>
                                          <p:attrName>r</p:attrName>
                                        </p:attrNameLst>
                                      </p:cBhvr>
                                    </p:animRot>
                                    <p:animRot by="-240000">
                                      <p:cBhvr>
                                        <p:cTn id="47" dur="1000" fill="hold">
                                          <p:stCondLst>
                                            <p:cond delay="3000"/>
                                          </p:stCondLst>
                                        </p:cTn>
                                        <p:tgtEl>
                                          <p:spTgt spid="22"/>
                                        </p:tgtEl>
                                        <p:attrNameLst>
                                          <p:attrName>r</p:attrName>
                                        </p:attrNameLst>
                                      </p:cBhvr>
                                    </p:animRot>
                                    <p:animRot by="120000">
                                      <p:cBhvr>
                                        <p:cTn id="48" dur="1000" fill="hold">
                                          <p:stCondLst>
                                            <p:cond delay="4000"/>
                                          </p:stCondLst>
                                        </p:cTn>
                                        <p:tgtEl>
                                          <p:spTgt spid="22"/>
                                        </p:tgtEl>
                                        <p:attrNameLst>
                                          <p:attrName>r</p:attrName>
                                        </p:attrNameLst>
                                      </p:cBhvr>
                                    </p:animRot>
                                  </p:childTnLst>
                                </p:cTn>
                              </p:par>
                              <p:par>
                                <p:cTn id="49" presetID="32" presetClass="emph" presetSubtype="0" repeatCount="indefinite" fill="hold" grpId="0" nodeType="withEffect">
                                  <p:stCondLst>
                                    <p:cond delay="0"/>
                                  </p:stCondLst>
                                  <p:childTnLst>
                                    <p:animRot by="120000">
                                      <p:cBhvr>
                                        <p:cTn id="50" dur="500" fill="hold">
                                          <p:stCondLst>
                                            <p:cond delay="0"/>
                                          </p:stCondLst>
                                        </p:cTn>
                                        <p:tgtEl>
                                          <p:spTgt spid="28"/>
                                        </p:tgtEl>
                                        <p:attrNameLst>
                                          <p:attrName>r</p:attrName>
                                        </p:attrNameLst>
                                      </p:cBhvr>
                                    </p:animRot>
                                    <p:animRot by="-240000">
                                      <p:cBhvr>
                                        <p:cTn id="51" dur="1000" fill="hold">
                                          <p:stCondLst>
                                            <p:cond delay="1000"/>
                                          </p:stCondLst>
                                        </p:cTn>
                                        <p:tgtEl>
                                          <p:spTgt spid="28"/>
                                        </p:tgtEl>
                                        <p:attrNameLst>
                                          <p:attrName>r</p:attrName>
                                        </p:attrNameLst>
                                      </p:cBhvr>
                                    </p:animRot>
                                    <p:animRot by="240000">
                                      <p:cBhvr>
                                        <p:cTn id="52" dur="1000" fill="hold">
                                          <p:stCondLst>
                                            <p:cond delay="2000"/>
                                          </p:stCondLst>
                                        </p:cTn>
                                        <p:tgtEl>
                                          <p:spTgt spid="28"/>
                                        </p:tgtEl>
                                        <p:attrNameLst>
                                          <p:attrName>r</p:attrName>
                                        </p:attrNameLst>
                                      </p:cBhvr>
                                    </p:animRot>
                                    <p:animRot by="-240000">
                                      <p:cBhvr>
                                        <p:cTn id="53" dur="1000" fill="hold">
                                          <p:stCondLst>
                                            <p:cond delay="3000"/>
                                          </p:stCondLst>
                                        </p:cTn>
                                        <p:tgtEl>
                                          <p:spTgt spid="28"/>
                                        </p:tgtEl>
                                        <p:attrNameLst>
                                          <p:attrName>r</p:attrName>
                                        </p:attrNameLst>
                                      </p:cBhvr>
                                    </p:animRot>
                                    <p:animRot by="120000">
                                      <p:cBhvr>
                                        <p:cTn id="54" dur="1000" fill="hold">
                                          <p:stCondLst>
                                            <p:cond delay="4000"/>
                                          </p:stCondLst>
                                        </p:cTn>
                                        <p:tgtEl>
                                          <p:spTgt spid="28"/>
                                        </p:tgtEl>
                                        <p:attrNameLst>
                                          <p:attrName>r</p:attrName>
                                        </p:attrNameLst>
                                      </p:cBhvr>
                                    </p:animRot>
                                  </p:childTnLst>
                                </p:cTn>
                              </p:par>
                              <p:par>
                                <p:cTn id="55" presetID="32" presetClass="emph" presetSubtype="0" repeatCount="indefinite" fill="hold" grpId="0" nodeType="withEffect">
                                  <p:stCondLst>
                                    <p:cond delay="0"/>
                                  </p:stCondLst>
                                  <p:childTnLst>
                                    <p:animRot by="120000">
                                      <p:cBhvr>
                                        <p:cTn id="56" dur="500" fill="hold">
                                          <p:stCondLst>
                                            <p:cond delay="0"/>
                                          </p:stCondLst>
                                        </p:cTn>
                                        <p:tgtEl>
                                          <p:spTgt spid="32"/>
                                        </p:tgtEl>
                                        <p:attrNameLst>
                                          <p:attrName>r</p:attrName>
                                        </p:attrNameLst>
                                      </p:cBhvr>
                                    </p:animRot>
                                    <p:animRot by="-240000">
                                      <p:cBhvr>
                                        <p:cTn id="57" dur="1000" fill="hold">
                                          <p:stCondLst>
                                            <p:cond delay="1000"/>
                                          </p:stCondLst>
                                        </p:cTn>
                                        <p:tgtEl>
                                          <p:spTgt spid="32"/>
                                        </p:tgtEl>
                                        <p:attrNameLst>
                                          <p:attrName>r</p:attrName>
                                        </p:attrNameLst>
                                      </p:cBhvr>
                                    </p:animRot>
                                    <p:animRot by="240000">
                                      <p:cBhvr>
                                        <p:cTn id="58" dur="1000" fill="hold">
                                          <p:stCondLst>
                                            <p:cond delay="2000"/>
                                          </p:stCondLst>
                                        </p:cTn>
                                        <p:tgtEl>
                                          <p:spTgt spid="32"/>
                                        </p:tgtEl>
                                        <p:attrNameLst>
                                          <p:attrName>r</p:attrName>
                                        </p:attrNameLst>
                                      </p:cBhvr>
                                    </p:animRot>
                                    <p:animRot by="-240000">
                                      <p:cBhvr>
                                        <p:cTn id="59" dur="1000" fill="hold">
                                          <p:stCondLst>
                                            <p:cond delay="3000"/>
                                          </p:stCondLst>
                                        </p:cTn>
                                        <p:tgtEl>
                                          <p:spTgt spid="32"/>
                                        </p:tgtEl>
                                        <p:attrNameLst>
                                          <p:attrName>r</p:attrName>
                                        </p:attrNameLst>
                                      </p:cBhvr>
                                    </p:animRot>
                                    <p:animRot by="120000">
                                      <p:cBhvr>
                                        <p:cTn id="60" dur="1000" fill="hold">
                                          <p:stCondLst>
                                            <p:cond delay="4000"/>
                                          </p:stCondLst>
                                        </p:cTn>
                                        <p:tgtEl>
                                          <p:spTgt spid="32"/>
                                        </p:tgtEl>
                                        <p:attrNameLst>
                                          <p:attrName>r</p:attrName>
                                        </p:attrNameLst>
                                      </p:cBhvr>
                                    </p:animRot>
                                  </p:childTnLst>
                                </p:cTn>
                              </p:par>
                              <p:par>
                                <p:cTn id="61" presetID="32" presetClass="emph" presetSubtype="0" repeatCount="indefinite" fill="hold" grpId="0" nodeType="withEffect">
                                  <p:stCondLst>
                                    <p:cond delay="0"/>
                                  </p:stCondLst>
                                  <p:childTnLst>
                                    <p:animRot by="120000">
                                      <p:cBhvr>
                                        <p:cTn id="62" dur="500" fill="hold">
                                          <p:stCondLst>
                                            <p:cond delay="0"/>
                                          </p:stCondLst>
                                        </p:cTn>
                                        <p:tgtEl>
                                          <p:spTgt spid="24"/>
                                        </p:tgtEl>
                                        <p:attrNameLst>
                                          <p:attrName>r</p:attrName>
                                        </p:attrNameLst>
                                      </p:cBhvr>
                                    </p:animRot>
                                    <p:animRot by="-240000">
                                      <p:cBhvr>
                                        <p:cTn id="63" dur="1000" fill="hold">
                                          <p:stCondLst>
                                            <p:cond delay="1000"/>
                                          </p:stCondLst>
                                        </p:cTn>
                                        <p:tgtEl>
                                          <p:spTgt spid="24"/>
                                        </p:tgtEl>
                                        <p:attrNameLst>
                                          <p:attrName>r</p:attrName>
                                        </p:attrNameLst>
                                      </p:cBhvr>
                                    </p:animRot>
                                    <p:animRot by="240000">
                                      <p:cBhvr>
                                        <p:cTn id="64" dur="1000" fill="hold">
                                          <p:stCondLst>
                                            <p:cond delay="2000"/>
                                          </p:stCondLst>
                                        </p:cTn>
                                        <p:tgtEl>
                                          <p:spTgt spid="24"/>
                                        </p:tgtEl>
                                        <p:attrNameLst>
                                          <p:attrName>r</p:attrName>
                                        </p:attrNameLst>
                                      </p:cBhvr>
                                    </p:animRot>
                                    <p:animRot by="-240000">
                                      <p:cBhvr>
                                        <p:cTn id="65" dur="1000" fill="hold">
                                          <p:stCondLst>
                                            <p:cond delay="3000"/>
                                          </p:stCondLst>
                                        </p:cTn>
                                        <p:tgtEl>
                                          <p:spTgt spid="24"/>
                                        </p:tgtEl>
                                        <p:attrNameLst>
                                          <p:attrName>r</p:attrName>
                                        </p:attrNameLst>
                                      </p:cBhvr>
                                    </p:animRot>
                                    <p:animRot by="120000">
                                      <p:cBhvr>
                                        <p:cTn id="66" dur="1000" fill="hold">
                                          <p:stCondLst>
                                            <p:cond delay="4000"/>
                                          </p:stCondLst>
                                        </p:cTn>
                                        <p:tgtEl>
                                          <p:spTgt spid="24"/>
                                        </p:tgtEl>
                                        <p:attrNameLst>
                                          <p:attrName>r</p:attrName>
                                        </p:attrNameLst>
                                      </p:cBhvr>
                                    </p:animRot>
                                  </p:childTnLst>
                                </p:cTn>
                              </p:par>
                              <p:par>
                                <p:cTn id="67" presetID="32" presetClass="emph" presetSubtype="0" repeatCount="indefinite" fill="hold" grpId="0" nodeType="withEffect">
                                  <p:stCondLst>
                                    <p:cond delay="0"/>
                                  </p:stCondLst>
                                  <p:childTnLst>
                                    <p:animRot by="120000">
                                      <p:cBhvr>
                                        <p:cTn id="68" dur="500" fill="hold">
                                          <p:stCondLst>
                                            <p:cond delay="0"/>
                                          </p:stCondLst>
                                        </p:cTn>
                                        <p:tgtEl>
                                          <p:spTgt spid="34"/>
                                        </p:tgtEl>
                                        <p:attrNameLst>
                                          <p:attrName>r</p:attrName>
                                        </p:attrNameLst>
                                      </p:cBhvr>
                                    </p:animRot>
                                    <p:animRot by="-240000">
                                      <p:cBhvr>
                                        <p:cTn id="69" dur="1000" fill="hold">
                                          <p:stCondLst>
                                            <p:cond delay="1000"/>
                                          </p:stCondLst>
                                        </p:cTn>
                                        <p:tgtEl>
                                          <p:spTgt spid="34"/>
                                        </p:tgtEl>
                                        <p:attrNameLst>
                                          <p:attrName>r</p:attrName>
                                        </p:attrNameLst>
                                      </p:cBhvr>
                                    </p:animRot>
                                    <p:animRot by="240000">
                                      <p:cBhvr>
                                        <p:cTn id="70" dur="1000" fill="hold">
                                          <p:stCondLst>
                                            <p:cond delay="2000"/>
                                          </p:stCondLst>
                                        </p:cTn>
                                        <p:tgtEl>
                                          <p:spTgt spid="34"/>
                                        </p:tgtEl>
                                        <p:attrNameLst>
                                          <p:attrName>r</p:attrName>
                                        </p:attrNameLst>
                                      </p:cBhvr>
                                    </p:animRot>
                                    <p:animRot by="-240000">
                                      <p:cBhvr>
                                        <p:cTn id="71" dur="1000" fill="hold">
                                          <p:stCondLst>
                                            <p:cond delay="3000"/>
                                          </p:stCondLst>
                                        </p:cTn>
                                        <p:tgtEl>
                                          <p:spTgt spid="34"/>
                                        </p:tgtEl>
                                        <p:attrNameLst>
                                          <p:attrName>r</p:attrName>
                                        </p:attrNameLst>
                                      </p:cBhvr>
                                    </p:animRot>
                                    <p:animRot by="120000">
                                      <p:cBhvr>
                                        <p:cTn id="72" dur="1000" fill="hold">
                                          <p:stCondLst>
                                            <p:cond delay="4000"/>
                                          </p:stCondLst>
                                        </p:cTn>
                                        <p:tgtEl>
                                          <p:spTgt spid="34"/>
                                        </p:tgtEl>
                                        <p:attrNameLst>
                                          <p:attrName>r</p:attrName>
                                        </p:attrNameLst>
                                      </p:cBhvr>
                                    </p:animRot>
                                  </p:childTnLst>
                                </p:cTn>
                              </p:par>
                              <p:par>
                                <p:cTn id="73" presetID="32" presetClass="emph" presetSubtype="0" repeatCount="indefinite" fill="hold" grpId="0" nodeType="withEffect">
                                  <p:stCondLst>
                                    <p:cond delay="0"/>
                                  </p:stCondLst>
                                  <p:childTnLst>
                                    <p:animRot by="120000">
                                      <p:cBhvr>
                                        <p:cTn id="74" dur="500" fill="hold">
                                          <p:stCondLst>
                                            <p:cond delay="0"/>
                                          </p:stCondLst>
                                        </p:cTn>
                                        <p:tgtEl>
                                          <p:spTgt spid="30"/>
                                        </p:tgtEl>
                                        <p:attrNameLst>
                                          <p:attrName>r</p:attrName>
                                        </p:attrNameLst>
                                      </p:cBhvr>
                                    </p:animRot>
                                    <p:animRot by="-240000">
                                      <p:cBhvr>
                                        <p:cTn id="75" dur="1000" fill="hold">
                                          <p:stCondLst>
                                            <p:cond delay="1000"/>
                                          </p:stCondLst>
                                        </p:cTn>
                                        <p:tgtEl>
                                          <p:spTgt spid="30"/>
                                        </p:tgtEl>
                                        <p:attrNameLst>
                                          <p:attrName>r</p:attrName>
                                        </p:attrNameLst>
                                      </p:cBhvr>
                                    </p:animRot>
                                    <p:animRot by="240000">
                                      <p:cBhvr>
                                        <p:cTn id="76" dur="1000" fill="hold">
                                          <p:stCondLst>
                                            <p:cond delay="2000"/>
                                          </p:stCondLst>
                                        </p:cTn>
                                        <p:tgtEl>
                                          <p:spTgt spid="30"/>
                                        </p:tgtEl>
                                        <p:attrNameLst>
                                          <p:attrName>r</p:attrName>
                                        </p:attrNameLst>
                                      </p:cBhvr>
                                    </p:animRot>
                                    <p:animRot by="-240000">
                                      <p:cBhvr>
                                        <p:cTn id="77" dur="1000" fill="hold">
                                          <p:stCondLst>
                                            <p:cond delay="3000"/>
                                          </p:stCondLst>
                                        </p:cTn>
                                        <p:tgtEl>
                                          <p:spTgt spid="30"/>
                                        </p:tgtEl>
                                        <p:attrNameLst>
                                          <p:attrName>r</p:attrName>
                                        </p:attrNameLst>
                                      </p:cBhvr>
                                    </p:animRot>
                                    <p:animRot by="120000">
                                      <p:cBhvr>
                                        <p:cTn id="78" dur="1000" fill="hold">
                                          <p:stCondLst>
                                            <p:cond delay="4000"/>
                                          </p:stCondLst>
                                        </p:cTn>
                                        <p:tgtEl>
                                          <p:spTgt spid="30"/>
                                        </p:tgtEl>
                                        <p:attrNameLst>
                                          <p:attrName>r</p:attrName>
                                        </p:attrNameLst>
                                      </p:cBhvr>
                                    </p:animRot>
                                  </p:childTnLst>
                                </p:cTn>
                              </p:par>
                              <p:par>
                                <p:cTn id="79" presetID="32" presetClass="emph" presetSubtype="0" repeatCount="indefinite" fill="hold" grpId="0" nodeType="withEffect">
                                  <p:stCondLst>
                                    <p:cond delay="0"/>
                                  </p:stCondLst>
                                  <p:childTnLst>
                                    <p:animRot by="120000">
                                      <p:cBhvr>
                                        <p:cTn id="80" dur="500" fill="hold">
                                          <p:stCondLst>
                                            <p:cond delay="0"/>
                                          </p:stCondLst>
                                        </p:cTn>
                                        <p:tgtEl>
                                          <p:spTgt spid="40"/>
                                        </p:tgtEl>
                                        <p:attrNameLst>
                                          <p:attrName>r</p:attrName>
                                        </p:attrNameLst>
                                      </p:cBhvr>
                                    </p:animRot>
                                    <p:animRot by="-240000">
                                      <p:cBhvr>
                                        <p:cTn id="81" dur="1000" fill="hold">
                                          <p:stCondLst>
                                            <p:cond delay="1000"/>
                                          </p:stCondLst>
                                        </p:cTn>
                                        <p:tgtEl>
                                          <p:spTgt spid="40"/>
                                        </p:tgtEl>
                                        <p:attrNameLst>
                                          <p:attrName>r</p:attrName>
                                        </p:attrNameLst>
                                      </p:cBhvr>
                                    </p:animRot>
                                    <p:animRot by="240000">
                                      <p:cBhvr>
                                        <p:cTn id="82" dur="1000" fill="hold">
                                          <p:stCondLst>
                                            <p:cond delay="2000"/>
                                          </p:stCondLst>
                                        </p:cTn>
                                        <p:tgtEl>
                                          <p:spTgt spid="40"/>
                                        </p:tgtEl>
                                        <p:attrNameLst>
                                          <p:attrName>r</p:attrName>
                                        </p:attrNameLst>
                                      </p:cBhvr>
                                    </p:animRot>
                                    <p:animRot by="-240000">
                                      <p:cBhvr>
                                        <p:cTn id="83" dur="1000" fill="hold">
                                          <p:stCondLst>
                                            <p:cond delay="3000"/>
                                          </p:stCondLst>
                                        </p:cTn>
                                        <p:tgtEl>
                                          <p:spTgt spid="40"/>
                                        </p:tgtEl>
                                        <p:attrNameLst>
                                          <p:attrName>r</p:attrName>
                                        </p:attrNameLst>
                                      </p:cBhvr>
                                    </p:animRot>
                                    <p:animRot by="120000">
                                      <p:cBhvr>
                                        <p:cTn id="84" dur="1000" fill="hold">
                                          <p:stCondLst>
                                            <p:cond delay="40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27" grpId="0" animBg="1"/>
      <p:bldP spid="16" grpId="0"/>
      <p:bldP spid="18" grpId="0"/>
      <p:bldP spid="20" grpId="0"/>
      <p:bldP spid="22" grpId="0"/>
      <p:bldP spid="24" grpId="0"/>
      <p:bldP spid="25" grpId="0" animBg="1"/>
      <p:bldP spid="25" grpId="1" animBg="1"/>
      <p:bldP spid="26" grpId="0" animBg="1"/>
      <p:bldP spid="26" grpId="1" animBg="1"/>
      <p:bldP spid="30" grpId="0"/>
      <p:bldP spid="34" grpId="0"/>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B64B01C-D4F7-8A1A-4AF5-8ACC3A1B7CF8}"/>
              </a:ext>
            </a:extLst>
          </p:cNvPr>
          <p:cNvSpPr/>
          <p:nvPr/>
        </p:nvSpPr>
        <p:spPr>
          <a:xfrm>
            <a:off x="754742" y="1445221"/>
            <a:ext cx="2438401" cy="2859313"/>
          </a:xfrm>
          <a:custGeom>
            <a:avLst/>
            <a:gdLst>
              <a:gd name="connsiteX0" fmla="*/ 0 w 2438401"/>
              <a:gd name="connsiteY0" fmla="*/ 406408 h 2859313"/>
              <a:gd name="connsiteX1" fmla="*/ 406408 w 2438401"/>
              <a:gd name="connsiteY1" fmla="*/ 0 h 2859313"/>
              <a:gd name="connsiteX2" fmla="*/ 2031993 w 2438401"/>
              <a:gd name="connsiteY2" fmla="*/ 0 h 2859313"/>
              <a:gd name="connsiteX3" fmla="*/ 2438401 w 2438401"/>
              <a:gd name="connsiteY3" fmla="*/ 406408 h 2859313"/>
              <a:gd name="connsiteX4" fmla="*/ 2438401 w 2438401"/>
              <a:gd name="connsiteY4" fmla="*/ 2452905 h 2859313"/>
              <a:gd name="connsiteX5" fmla="*/ 2031993 w 2438401"/>
              <a:gd name="connsiteY5" fmla="*/ 2859313 h 2859313"/>
              <a:gd name="connsiteX6" fmla="*/ 406408 w 2438401"/>
              <a:gd name="connsiteY6" fmla="*/ 2859313 h 2859313"/>
              <a:gd name="connsiteX7" fmla="*/ 0 w 2438401"/>
              <a:gd name="connsiteY7" fmla="*/ 2452905 h 2859313"/>
              <a:gd name="connsiteX8" fmla="*/ 0 w 2438401"/>
              <a:gd name="connsiteY8" fmla="*/ 406408 h 285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1" h="2859313" fill="none" extrusionOk="0">
                <a:moveTo>
                  <a:pt x="0" y="406408"/>
                </a:moveTo>
                <a:cubicBezTo>
                  <a:pt x="-29132" y="177243"/>
                  <a:pt x="200567" y="15221"/>
                  <a:pt x="406408" y="0"/>
                </a:cubicBezTo>
                <a:cubicBezTo>
                  <a:pt x="1032263" y="-23156"/>
                  <a:pt x="1584390" y="-134554"/>
                  <a:pt x="2031993" y="0"/>
                </a:cubicBezTo>
                <a:cubicBezTo>
                  <a:pt x="2275767" y="29761"/>
                  <a:pt x="2445668" y="190857"/>
                  <a:pt x="2438401" y="406408"/>
                </a:cubicBezTo>
                <a:cubicBezTo>
                  <a:pt x="2287962" y="982319"/>
                  <a:pt x="2524280" y="1596151"/>
                  <a:pt x="2438401" y="2452905"/>
                </a:cubicBezTo>
                <a:cubicBezTo>
                  <a:pt x="2424028" y="2679718"/>
                  <a:pt x="2222348" y="2835786"/>
                  <a:pt x="2031993" y="2859313"/>
                </a:cubicBezTo>
                <a:cubicBezTo>
                  <a:pt x="1258070" y="2819961"/>
                  <a:pt x="990842" y="2974968"/>
                  <a:pt x="406408" y="2859313"/>
                </a:cubicBezTo>
                <a:cubicBezTo>
                  <a:pt x="182375" y="2853634"/>
                  <a:pt x="-8644" y="2682405"/>
                  <a:pt x="0" y="2452905"/>
                </a:cubicBezTo>
                <a:cubicBezTo>
                  <a:pt x="64656" y="2063720"/>
                  <a:pt x="-17807" y="963592"/>
                  <a:pt x="0" y="406408"/>
                </a:cubicBezTo>
                <a:close/>
              </a:path>
              <a:path w="2438401" h="2859313" stroke="0" extrusionOk="0">
                <a:moveTo>
                  <a:pt x="0" y="406408"/>
                </a:moveTo>
                <a:cubicBezTo>
                  <a:pt x="-36159" y="159651"/>
                  <a:pt x="145137" y="13818"/>
                  <a:pt x="406408" y="0"/>
                </a:cubicBezTo>
                <a:cubicBezTo>
                  <a:pt x="828739" y="-125193"/>
                  <a:pt x="1626074" y="55512"/>
                  <a:pt x="2031993" y="0"/>
                </a:cubicBezTo>
                <a:cubicBezTo>
                  <a:pt x="2241605" y="14493"/>
                  <a:pt x="2431057" y="222548"/>
                  <a:pt x="2438401" y="406408"/>
                </a:cubicBezTo>
                <a:cubicBezTo>
                  <a:pt x="2458588" y="1288609"/>
                  <a:pt x="2590881" y="1535612"/>
                  <a:pt x="2438401" y="2452905"/>
                </a:cubicBezTo>
                <a:cubicBezTo>
                  <a:pt x="2448295" y="2678532"/>
                  <a:pt x="2265947" y="2839759"/>
                  <a:pt x="2031993" y="2859313"/>
                </a:cubicBezTo>
                <a:cubicBezTo>
                  <a:pt x="1499147" y="2902639"/>
                  <a:pt x="976189" y="2740835"/>
                  <a:pt x="406408" y="2859313"/>
                </a:cubicBezTo>
                <a:cubicBezTo>
                  <a:pt x="180285" y="2843387"/>
                  <a:pt x="-17541" y="2701735"/>
                  <a:pt x="0" y="2452905"/>
                </a:cubicBezTo>
                <a:cubicBezTo>
                  <a:pt x="-38581" y="1622841"/>
                  <a:pt x="63341" y="1313944"/>
                  <a:pt x="0" y="406408"/>
                </a:cubicBezTo>
                <a:close/>
              </a:path>
            </a:pathLst>
          </a:custGeom>
          <a:ln>
            <a:solidFill>
              <a:srgbClr val="C00000"/>
            </a:solidFill>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a:extLst>
              <a:ext uri="{FF2B5EF4-FFF2-40B4-BE49-F238E27FC236}">
                <a16:creationId xmlns:a16="http://schemas.microsoft.com/office/drawing/2014/main" id="{83FB214F-4DD7-8691-F614-F1B65FB1FDD9}"/>
              </a:ext>
            </a:extLst>
          </p:cNvPr>
          <p:cNvSpPr/>
          <p:nvPr/>
        </p:nvSpPr>
        <p:spPr>
          <a:xfrm>
            <a:off x="943428" y="2242455"/>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5" name="Rounded Rectangle 4">
            <a:extLst>
              <a:ext uri="{FF2B5EF4-FFF2-40B4-BE49-F238E27FC236}">
                <a16:creationId xmlns:a16="http://schemas.microsoft.com/office/drawing/2014/main" id="{DFA6D9C0-B79E-025A-D577-3ED2075107CC}"/>
              </a:ext>
            </a:extLst>
          </p:cNvPr>
          <p:cNvSpPr/>
          <p:nvPr/>
        </p:nvSpPr>
        <p:spPr>
          <a:xfrm>
            <a:off x="943428" y="3041504"/>
            <a:ext cx="1988457" cy="5188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requirements.txt</a:t>
            </a:r>
            <a:endParaRPr lang="en-US" dirty="0">
              <a:solidFill>
                <a:schemeClr val="bg1"/>
              </a:solidFill>
            </a:endParaRPr>
          </a:p>
        </p:txBody>
      </p:sp>
      <p:pic>
        <p:nvPicPr>
          <p:cNvPr id="10" name="Picture 9" descr="A screenshot of a video chat&#10;&#10;Description automatically generated">
            <a:extLst>
              <a:ext uri="{FF2B5EF4-FFF2-40B4-BE49-F238E27FC236}">
                <a16:creationId xmlns:a16="http://schemas.microsoft.com/office/drawing/2014/main" id="{D59D490F-D46B-44CD-A28E-E7467037FA81}"/>
              </a:ext>
            </a:extLst>
          </p:cNvPr>
          <p:cNvPicPr>
            <a:picLocks noChangeAspect="1"/>
          </p:cNvPicPr>
          <p:nvPr/>
        </p:nvPicPr>
        <p:blipFill>
          <a:blip r:embed="rId2"/>
          <a:stretch>
            <a:fillRect/>
          </a:stretch>
        </p:blipFill>
        <p:spPr>
          <a:xfrm>
            <a:off x="6449304" y="1632323"/>
            <a:ext cx="4171968" cy="2470244"/>
          </a:xfrm>
          <a:custGeom>
            <a:avLst/>
            <a:gdLst>
              <a:gd name="connsiteX0" fmla="*/ 0 w 4171968"/>
              <a:gd name="connsiteY0" fmla="*/ 0 h 2470244"/>
              <a:gd name="connsiteX1" fmla="*/ 470836 w 4171968"/>
              <a:gd name="connsiteY1" fmla="*/ 0 h 2470244"/>
              <a:gd name="connsiteX2" fmla="*/ 1150271 w 4171968"/>
              <a:gd name="connsiteY2" fmla="*/ 0 h 2470244"/>
              <a:gd name="connsiteX3" fmla="*/ 1787986 w 4171968"/>
              <a:gd name="connsiteY3" fmla="*/ 0 h 2470244"/>
              <a:gd name="connsiteX4" fmla="*/ 2258823 w 4171968"/>
              <a:gd name="connsiteY4" fmla="*/ 0 h 2470244"/>
              <a:gd name="connsiteX5" fmla="*/ 2813098 w 4171968"/>
              <a:gd name="connsiteY5" fmla="*/ 0 h 2470244"/>
              <a:gd name="connsiteX6" fmla="*/ 3492533 w 4171968"/>
              <a:gd name="connsiteY6" fmla="*/ 0 h 2470244"/>
              <a:gd name="connsiteX7" fmla="*/ 4171968 w 4171968"/>
              <a:gd name="connsiteY7" fmla="*/ 0 h 2470244"/>
              <a:gd name="connsiteX8" fmla="*/ 4171968 w 4171968"/>
              <a:gd name="connsiteY8" fmla="*/ 518751 h 2470244"/>
              <a:gd name="connsiteX9" fmla="*/ 4171968 w 4171968"/>
              <a:gd name="connsiteY9" fmla="*/ 938693 h 2470244"/>
              <a:gd name="connsiteX10" fmla="*/ 4171968 w 4171968"/>
              <a:gd name="connsiteY10" fmla="*/ 1383337 h 2470244"/>
              <a:gd name="connsiteX11" fmla="*/ 4171968 w 4171968"/>
              <a:gd name="connsiteY11" fmla="*/ 1902088 h 2470244"/>
              <a:gd name="connsiteX12" fmla="*/ 4171968 w 4171968"/>
              <a:gd name="connsiteY12" fmla="*/ 2470244 h 2470244"/>
              <a:gd name="connsiteX13" fmla="*/ 3701132 w 4171968"/>
              <a:gd name="connsiteY13" fmla="*/ 2470244 h 2470244"/>
              <a:gd name="connsiteX14" fmla="*/ 3230295 w 4171968"/>
              <a:gd name="connsiteY14" fmla="*/ 2470244 h 2470244"/>
              <a:gd name="connsiteX15" fmla="*/ 2592580 w 4171968"/>
              <a:gd name="connsiteY15" fmla="*/ 2470244 h 2470244"/>
              <a:gd name="connsiteX16" fmla="*/ 2121744 w 4171968"/>
              <a:gd name="connsiteY16" fmla="*/ 2470244 h 2470244"/>
              <a:gd name="connsiteX17" fmla="*/ 1525748 w 4171968"/>
              <a:gd name="connsiteY17" fmla="*/ 2470244 h 2470244"/>
              <a:gd name="connsiteX18" fmla="*/ 1013192 w 4171968"/>
              <a:gd name="connsiteY18" fmla="*/ 2470244 h 2470244"/>
              <a:gd name="connsiteX19" fmla="*/ 0 w 4171968"/>
              <a:gd name="connsiteY19" fmla="*/ 2470244 h 2470244"/>
              <a:gd name="connsiteX20" fmla="*/ 0 w 4171968"/>
              <a:gd name="connsiteY20" fmla="*/ 1976195 h 2470244"/>
              <a:gd name="connsiteX21" fmla="*/ 0 w 4171968"/>
              <a:gd name="connsiteY21" fmla="*/ 1432742 h 2470244"/>
              <a:gd name="connsiteX22" fmla="*/ 0 w 4171968"/>
              <a:gd name="connsiteY22" fmla="*/ 963395 h 2470244"/>
              <a:gd name="connsiteX23" fmla="*/ 0 w 4171968"/>
              <a:gd name="connsiteY23" fmla="*/ 494049 h 2470244"/>
              <a:gd name="connsiteX24" fmla="*/ 0 w 4171968"/>
              <a:gd name="connsiteY24" fmla="*/ 0 h 247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71968" h="2470244" fill="none" extrusionOk="0">
                <a:moveTo>
                  <a:pt x="0" y="0"/>
                </a:moveTo>
                <a:cubicBezTo>
                  <a:pt x="199412" y="-32746"/>
                  <a:pt x="307364" y="10302"/>
                  <a:pt x="470836" y="0"/>
                </a:cubicBezTo>
                <a:cubicBezTo>
                  <a:pt x="634308" y="-10302"/>
                  <a:pt x="889666" y="30"/>
                  <a:pt x="1150271" y="0"/>
                </a:cubicBezTo>
                <a:cubicBezTo>
                  <a:pt x="1410877" y="-30"/>
                  <a:pt x="1472742" y="58787"/>
                  <a:pt x="1787986" y="0"/>
                </a:cubicBezTo>
                <a:cubicBezTo>
                  <a:pt x="2103230" y="-58787"/>
                  <a:pt x="2072516" y="7459"/>
                  <a:pt x="2258823" y="0"/>
                </a:cubicBezTo>
                <a:cubicBezTo>
                  <a:pt x="2445130" y="-7459"/>
                  <a:pt x="2688025" y="6775"/>
                  <a:pt x="2813098" y="0"/>
                </a:cubicBezTo>
                <a:cubicBezTo>
                  <a:pt x="2938171" y="-6775"/>
                  <a:pt x="3171034" y="57403"/>
                  <a:pt x="3492533" y="0"/>
                </a:cubicBezTo>
                <a:cubicBezTo>
                  <a:pt x="3814033" y="-57403"/>
                  <a:pt x="3975372" y="65537"/>
                  <a:pt x="4171968" y="0"/>
                </a:cubicBezTo>
                <a:cubicBezTo>
                  <a:pt x="4201710" y="197920"/>
                  <a:pt x="4112123" y="338708"/>
                  <a:pt x="4171968" y="518751"/>
                </a:cubicBezTo>
                <a:cubicBezTo>
                  <a:pt x="4231813" y="698794"/>
                  <a:pt x="4128116" y="731467"/>
                  <a:pt x="4171968" y="938693"/>
                </a:cubicBezTo>
                <a:cubicBezTo>
                  <a:pt x="4215820" y="1145919"/>
                  <a:pt x="4129334" y="1182210"/>
                  <a:pt x="4171968" y="1383337"/>
                </a:cubicBezTo>
                <a:cubicBezTo>
                  <a:pt x="4214602" y="1584464"/>
                  <a:pt x="4116701" y="1781547"/>
                  <a:pt x="4171968" y="1902088"/>
                </a:cubicBezTo>
                <a:cubicBezTo>
                  <a:pt x="4227235" y="2022629"/>
                  <a:pt x="4162733" y="2224572"/>
                  <a:pt x="4171968" y="2470244"/>
                </a:cubicBezTo>
                <a:cubicBezTo>
                  <a:pt x="3943281" y="2509510"/>
                  <a:pt x="3835925" y="2439832"/>
                  <a:pt x="3701132" y="2470244"/>
                </a:cubicBezTo>
                <a:cubicBezTo>
                  <a:pt x="3566339" y="2500656"/>
                  <a:pt x="3407682" y="2454056"/>
                  <a:pt x="3230295" y="2470244"/>
                </a:cubicBezTo>
                <a:cubicBezTo>
                  <a:pt x="3052908" y="2486432"/>
                  <a:pt x="2815294" y="2403519"/>
                  <a:pt x="2592580" y="2470244"/>
                </a:cubicBezTo>
                <a:cubicBezTo>
                  <a:pt x="2369867" y="2536969"/>
                  <a:pt x="2235251" y="2454509"/>
                  <a:pt x="2121744" y="2470244"/>
                </a:cubicBezTo>
                <a:cubicBezTo>
                  <a:pt x="2008237" y="2485979"/>
                  <a:pt x="1749549" y="2401174"/>
                  <a:pt x="1525748" y="2470244"/>
                </a:cubicBezTo>
                <a:cubicBezTo>
                  <a:pt x="1301947" y="2539314"/>
                  <a:pt x="1220576" y="2447543"/>
                  <a:pt x="1013192" y="2470244"/>
                </a:cubicBezTo>
                <a:cubicBezTo>
                  <a:pt x="805808" y="2492945"/>
                  <a:pt x="212812" y="2348877"/>
                  <a:pt x="0" y="2470244"/>
                </a:cubicBezTo>
                <a:cubicBezTo>
                  <a:pt x="-4895" y="2226399"/>
                  <a:pt x="37273" y="2221897"/>
                  <a:pt x="0" y="1976195"/>
                </a:cubicBezTo>
                <a:cubicBezTo>
                  <a:pt x="-37273" y="1730493"/>
                  <a:pt x="53659" y="1579644"/>
                  <a:pt x="0" y="1432742"/>
                </a:cubicBezTo>
                <a:cubicBezTo>
                  <a:pt x="-53659" y="1285840"/>
                  <a:pt x="8984" y="1190719"/>
                  <a:pt x="0" y="963395"/>
                </a:cubicBezTo>
                <a:cubicBezTo>
                  <a:pt x="-8984" y="736071"/>
                  <a:pt x="49974" y="663368"/>
                  <a:pt x="0" y="494049"/>
                </a:cubicBezTo>
                <a:cubicBezTo>
                  <a:pt x="-49974" y="324730"/>
                  <a:pt x="12529" y="175478"/>
                  <a:pt x="0" y="0"/>
                </a:cubicBezTo>
                <a:close/>
              </a:path>
              <a:path w="4171968" h="2470244" stroke="0" extrusionOk="0">
                <a:moveTo>
                  <a:pt x="0" y="0"/>
                </a:moveTo>
                <a:cubicBezTo>
                  <a:pt x="232149" y="-50036"/>
                  <a:pt x="349208" y="29961"/>
                  <a:pt x="554276" y="0"/>
                </a:cubicBezTo>
                <a:cubicBezTo>
                  <a:pt x="759344" y="-29961"/>
                  <a:pt x="887449" y="27590"/>
                  <a:pt x="1025112" y="0"/>
                </a:cubicBezTo>
                <a:cubicBezTo>
                  <a:pt x="1162775" y="-27590"/>
                  <a:pt x="1509496" y="41145"/>
                  <a:pt x="1704547" y="0"/>
                </a:cubicBezTo>
                <a:cubicBezTo>
                  <a:pt x="1899598" y="-41145"/>
                  <a:pt x="2136641" y="47714"/>
                  <a:pt x="2258823" y="0"/>
                </a:cubicBezTo>
                <a:cubicBezTo>
                  <a:pt x="2381005" y="-47714"/>
                  <a:pt x="2600224" y="6508"/>
                  <a:pt x="2813098" y="0"/>
                </a:cubicBezTo>
                <a:cubicBezTo>
                  <a:pt x="3025973" y="-6508"/>
                  <a:pt x="3157849" y="60018"/>
                  <a:pt x="3492533" y="0"/>
                </a:cubicBezTo>
                <a:cubicBezTo>
                  <a:pt x="3827217" y="-60018"/>
                  <a:pt x="4004238" y="49561"/>
                  <a:pt x="4171968" y="0"/>
                </a:cubicBezTo>
                <a:cubicBezTo>
                  <a:pt x="4196420" y="245575"/>
                  <a:pt x="4132914" y="383470"/>
                  <a:pt x="4171968" y="543454"/>
                </a:cubicBezTo>
                <a:cubicBezTo>
                  <a:pt x="4211022" y="703438"/>
                  <a:pt x="4121968" y="805034"/>
                  <a:pt x="4171968" y="988098"/>
                </a:cubicBezTo>
                <a:cubicBezTo>
                  <a:pt x="4221968" y="1171162"/>
                  <a:pt x="4156838" y="1328209"/>
                  <a:pt x="4171968" y="1432742"/>
                </a:cubicBezTo>
                <a:cubicBezTo>
                  <a:pt x="4187098" y="1537275"/>
                  <a:pt x="4148012" y="1825358"/>
                  <a:pt x="4171968" y="1926790"/>
                </a:cubicBezTo>
                <a:cubicBezTo>
                  <a:pt x="4195924" y="2028222"/>
                  <a:pt x="4150542" y="2206090"/>
                  <a:pt x="4171968" y="2470244"/>
                </a:cubicBezTo>
                <a:cubicBezTo>
                  <a:pt x="3997285" y="2515419"/>
                  <a:pt x="3796404" y="2451881"/>
                  <a:pt x="3701132" y="2470244"/>
                </a:cubicBezTo>
                <a:cubicBezTo>
                  <a:pt x="3605860" y="2488607"/>
                  <a:pt x="3204464" y="2461597"/>
                  <a:pt x="3021697" y="2470244"/>
                </a:cubicBezTo>
                <a:cubicBezTo>
                  <a:pt x="2838931" y="2478891"/>
                  <a:pt x="2669561" y="2440353"/>
                  <a:pt x="2509141" y="2470244"/>
                </a:cubicBezTo>
                <a:cubicBezTo>
                  <a:pt x="2348721" y="2500135"/>
                  <a:pt x="2121639" y="2440020"/>
                  <a:pt x="1913145" y="2470244"/>
                </a:cubicBezTo>
                <a:cubicBezTo>
                  <a:pt x="1704651" y="2500468"/>
                  <a:pt x="1543122" y="2450958"/>
                  <a:pt x="1233711" y="2470244"/>
                </a:cubicBezTo>
                <a:cubicBezTo>
                  <a:pt x="924300" y="2489530"/>
                  <a:pt x="826936" y="2428627"/>
                  <a:pt x="637715" y="2470244"/>
                </a:cubicBezTo>
                <a:cubicBezTo>
                  <a:pt x="448494" y="2511861"/>
                  <a:pt x="262999" y="2448083"/>
                  <a:pt x="0" y="2470244"/>
                </a:cubicBezTo>
                <a:cubicBezTo>
                  <a:pt x="-21069" y="2315747"/>
                  <a:pt x="35415" y="2191584"/>
                  <a:pt x="0" y="2025600"/>
                </a:cubicBezTo>
                <a:cubicBezTo>
                  <a:pt x="-35415" y="1859616"/>
                  <a:pt x="42275" y="1761006"/>
                  <a:pt x="0" y="1556254"/>
                </a:cubicBezTo>
                <a:cubicBezTo>
                  <a:pt x="-42275" y="1351502"/>
                  <a:pt x="63558" y="1136953"/>
                  <a:pt x="0" y="1012800"/>
                </a:cubicBezTo>
                <a:cubicBezTo>
                  <a:pt x="-63558" y="888647"/>
                  <a:pt x="17697" y="628055"/>
                  <a:pt x="0" y="518751"/>
                </a:cubicBezTo>
                <a:cubicBezTo>
                  <a:pt x="-17697" y="409447"/>
                  <a:pt x="24636" y="134604"/>
                  <a:pt x="0" y="0"/>
                </a:cubicBezTo>
                <a:close/>
              </a:path>
            </a:pathLst>
          </a:custGeom>
          <a:ln>
            <a:solidFill>
              <a:schemeClr val="accent1"/>
            </a:solidFill>
            <a:prstDash val="lgDash"/>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11" name="TextBox 10">
            <a:extLst>
              <a:ext uri="{FF2B5EF4-FFF2-40B4-BE49-F238E27FC236}">
                <a16:creationId xmlns:a16="http://schemas.microsoft.com/office/drawing/2014/main" id="{179BD4D2-38F4-15B6-3B77-B4A8FDAA4928}"/>
              </a:ext>
            </a:extLst>
          </p:cNvPr>
          <p:cNvSpPr txBox="1"/>
          <p:nvPr/>
        </p:nvSpPr>
        <p:spPr>
          <a:xfrm>
            <a:off x="1313541" y="1075889"/>
            <a:ext cx="1248229" cy="369332"/>
          </a:xfrm>
          <a:prstGeom prst="rect">
            <a:avLst/>
          </a:prstGeom>
          <a:noFill/>
        </p:spPr>
        <p:txBody>
          <a:bodyPr wrap="square" rtlCol="0">
            <a:spAutoFit/>
          </a:bodyPr>
          <a:lstStyle/>
          <a:p>
            <a:r>
              <a:rPr lang="en-US" dirty="0"/>
              <a:t>repository</a:t>
            </a:r>
          </a:p>
        </p:txBody>
      </p:sp>
      <p:sp>
        <p:nvSpPr>
          <p:cNvPr id="12" name="Rounded Rectangle 11">
            <a:extLst>
              <a:ext uri="{FF2B5EF4-FFF2-40B4-BE49-F238E27FC236}">
                <a16:creationId xmlns:a16="http://schemas.microsoft.com/office/drawing/2014/main" id="{C12832B2-5312-0341-058C-0C58F53797E6}"/>
              </a:ext>
            </a:extLst>
          </p:cNvPr>
          <p:cNvSpPr/>
          <p:nvPr/>
        </p:nvSpPr>
        <p:spPr>
          <a:xfrm>
            <a:off x="3947885" y="2642648"/>
            <a:ext cx="1582056" cy="46445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Build</a:t>
            </a:r>
          </a:p>
        </p:txBody>
      </p:sp>
      <p:sp>
        <p:nvSpPr>
          <p:cNvPr id="14" name="TextBox 13">
            <a:extLst>
              <a:ext uri="{FF2B5EF4-FFF2-40B4-BE49-F238E27FC236}">
                <a16:creationId xmlns:a16="http://schemas.microsoft.com/office/drawing/2014/main" id="{04F71B6A-293A-9152-ED78-FFF3C855F719}"/>
              </a:ext>
            </a:extLst>
          </p:cNvPr>
          <p:cNvSpPr txBox="1"/>
          <p:nvPr/>
        </p:nvSpPr>
        <p:spPr>
          <a:xfrm>
            <a:off x="537029" y="4489449"/>
            <a:ext cx="2656114" cy="1477328"/>
          </a:xfrm>
          <a:prstGeom prst="rect">
            <a:avLst/>
          </a:prstGeom>
          <a:noFill/>
        </p:spPr>
        <p:txBody>
          <a:bodyPr wrap="square">
            <a:spAutoFit/>
          </a:bodyPr>
          <a:lstStyle/>
          <a:p>
            <a:r>
              <a:rPr lang="en-HK" sz="1800" b="1" dirty="0">
                <a:solidFill>
                  <a:srgbClr val="565656"/>
                </a:solidFill>
                <a:effectLst/>
                <a:highlight>
                  <a:srgbClr val="FFFFFF"/>
                </a:highlight>
                <a:latin typeface="Nunito" panose="020F0502020204030204" pitchFamily="34" charset="0"/>
              </a:rPr>
              <a:t>CICD</a:t>
            </a:r>
            <a:r>
              <a:rPr lang="en-HK" sz="1800" dirty="0">
                <a:solidFill>
                  <a:srgbClr val="565656"/>
                </a:solidFill>
                <a:effectLst/>
                <a:highlight>
                  <a:srgbClr val="FFFFFF"/>
                </a:highlight>
                <a:latin typeface="Nunito" pitchFamily="2" charset="77"/>
              </a:rPr>
              <a:t>:</a:t>
            </a:r>
            <a:br>
              <a:rPr lang="en-HK" sz="1800" dirty="0">
                <a:solidFill>
                  <a:srgbClr val="565656"/>
                </a:solidFill>
                <a:effectLst/>
                <a:highlight>
                  <a:srgbClr val="FFFFFF"/>
                </a:highlight>
                <a:latin typeface="Nunito" pitchFamily="2" charset="77"/>
              </a:rPr>
            </a:br>
            <a:r>
              <a:rPr lang="en-HK" sz="1800" dirty="0">
                <a:solidFill>
                  <a:srgbClr val="565656"/>
                </a:solidFill>
                <a:effectLst/>
                <a:highlight>
                  <a:srgbClr val="FFFFFF"/>
                </a:highlight>
                <a:latin typeface="Nunito" pitchFamily="2" charset="77"/>
              </a:rPr>
              <a:t>Whenever changes have been made, a new build happens automatically. </a:t>
            </a:r>
            <a:endParaRPr lang="en-HK" dirty="0">
              <a:effectLst/>
              <a:highlight>
                <a:srgbClr val="FFFFFF"/>
              </a:highlight>
            </a:endParaRPr>
          </a:p>
        </p:txBody>
      </p:sp>
      <p:sp>
        <p:nvSpPr>
          <p:cNvPr id="16" name="TextBox 15">
            <a:extLst>
              <a:ext uri="{FF2B5EF4-FFF2-40B4-BE49-F238E27FC236}">
                <a16:creationId xmlns:a16="http://schemas.microsoft.com/office/drawing/2014/main" id="{861BCC1D-5A8D-A7EC-A197-37B0156344FF}"/>
              </a:ext>
            </a:extLst>
          </p:cNvPr>
          <p:cNvSpPr txBox="1"/>
          <p:nvPr/>
        </p:nvSpPr>
        <p:spPr>
          <a:xfrm>
            <a:off x="3825400" y="3429000"/>
            <a:ext cx="2322286" cy="1200329"/>
          </a:xfrm>
          <a:prstGeom prst="rect">
            <a:avLst/>
          </a:prstGeom>
          <a:noFill/>
        </p:spPr>
        <p:txBody>
          <a:bodyPr wrap="square">
            <a:spAutoFit/>
          </a:bodyPr>
          <a:lstStyle/>
          <a:p>
            <a:r>
              <a:rPr lang="en-HK" sz="1800" b="1" dirty="0">
                <a:solidFill>
                  <a:srgbClr val="7C7C7C"/>
                </a:solidFill>
                <a:effectLst/>
                <a:highlight>
                  <a:srgbClr val="FFFFFF"/>
                </a:highlight>
                <a:latin typeface="Nunito" pitchFamily="2" charset="77"/>
              </a:rPr>
              <a:t>-&gt; Docker image created and pushed -&gt; Install requirements </a:t>
            </a:r>
            <a:endParaRPr lang="en-HK" dirty="0">
              <a:effectLst/>
              <a:highlight>
                <a:srgbClr val="FFFFFF"/>
              </a:highlight>
            </a:endParaRPr>
          </a:p>
        </p:txBody>
      </p:sp>
      <p:sp>
        <p:nvSpPr>
          <p:cNvPr id="19" name="TextBox 18">
            <a:extLst>
              <a:ext uri="{FF2B5EF4-FFF2-40B4-BE49-F238E27FC236}">
                <a16:creationId xmlns:a16="http://schemas.microsoft.com/office/drawing/2014/main" id="{29854C45-902B-E629-1494-227F472C1D92}"/>
              </a:ext>
            </a:extLst>
          </p:cNvPr>
          <p:cNvSpPr txBox="1"/>
          <p:nvPr/>
        </p:nvSpPr>
        <p:spPr>
          <a:xfrm>
            <a:off x="8063573" y="1210223"/>
            <a:ext cx="1248229" cy="369332"/>
          </a:xfrm>
          <a:prstGeom prst="rect">
            <a:avLst/>
          </a:prstGeom>
          <a:noFill/>
        </p:spPr>
        <p:txBody>
          <a:bodyPr wrap="square">
            <a:spAutoFit/>
          </a:bodyPr>
          <a:lstStyle/>
          <a:p>
            <a:r>
              <a:rPr lang="en-HK" sz="1800" dirty="0" err="1">
                <a:effectLst/>
                <a:highlight>
                  <a:srgbClr val="FFFFFF"/>
                </a:highlight>
                <a:latin typeface="Nunito" pitchFamily="2" charset="77"/>
              </a:rPr>
              <a:t>Gradio</a:t>
            </a:r>
            <a:r>
              <a:rPr lang="en-HK" sz="1800" dirty="0">
                <a:effectLst/>
                <a:highlight>
                  <a:srgbClr val="FFFFFF"/>
                </a:highlight>
                <a:latin typeface="Nunito" pitchFamily="2" charset="77"/>
              </a:rPr>
              <a:t> UI </a:t>
            </a:r>
            <a:endParaRPr lang="en-HK" dirty="0">
              <a:effectLst/>
              <a:highlight>
                <a:srgbClr val="FFFFFF"/>
              </a:highlight>
            </a:endParaRPr>
          </a:p>
        </p:txBody>
      </p:sp>
      <p:sp>
        <p:nvSpPr>
          <p:cNvPr id="20" name="Oval 19">
            <a:extLst>
              <a:ext uri="{FF2B5EF4-FFF2-40B4-BE49-F238E27FC236}">
                <a16:creationId xmlns:a16="http://schemas.microsoft.com/office/drawing/2014/main" id="{0FD9CD32-7E01-F47E-F137-8B4C641BFF86}"/>
              </a:ext>
            </a:extLst>
          </p:cNvPr>
          <p:cNvSpPr/>
          <p:nvPr/>
        </p:nvSpPr>
        <p:spPr>
          <a:xfrm>
            <a:off x="10994571" y="2439447"/>
            <a:ext cx="1175659" cy="87085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API</a:t>
            </a:r>
          </a:p>
        </p:txBody>
      </p:sp>
      <p:sp>
        <p:nvSpPr>
          <p:cNvPr id="21" name="Rounded Rectangle 20">
            <a:extLst>
              <a:ext uri="{FF2B5EF4-FFF2-40B4-BE49-F238E27FC236}">
                <a16:creationId xmlns:a16="http://schemas.microsoft.com/office/drawing/2014/main" id="{4A422804-3741-88A2-DC41-5ACD1F66A40D}"/>
              </a:ext>
            </a:extLst>
          </p:cNvPr>
          <p:cNvSpPr/>
          <p:nvPr/>
        </p:nvSpPr>
        <p:spPr>
          <a:xfrm>
            <a:off x="7758773" y="5429749"/>
            <a:ext cx="1553029" cy="5370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Logs</a:t>
            </a:r>
          </a:p>
        </p:txBody>
      </p:sp>
      <p:sp>
        <p:nvSpPr>
          <p:cNvPr id="24" name="Title 1">
            <a:extLst>
              <a:ext uri="{FF2B5EF4-FFF2-40B4-BE49-F238E27FC236}">
                <a16:creationId xmlns:a16="http://schemas.microsoft.com/office/drawing/2014/main" id="{84515E6D-B714-8249-8F36-3BBAEFF36EF0}"/>
              </a:ext>
            </a:extLst>
          </p:cNvPr>
          <p:cNvSpPr>
            <a:spLocks noGrp="1"/>
          </p:cNvSpPr>
          <p:nvPr>
            <p:ph type="title"/>
          </p:nvPr>
        </p:nvSpPr>
        <p:spPr>
          <a:xfrm>
            <a:off x="478971" y="-48620"/>
            <a:ext cx="10515600" cy="1325563"/>
          </a:xfrm>
        </p:spPr>
        <p:txBody>
          <a:bodyPr/>
          <a:lstStyle/>
          <a:p>
            <a:r>
              <a:rPr lang="en-HK" sz="4400" b="1" dirty="0">
                <a:solidFill>
                  <a:srgbClr val="0C38A8"/>
                </a:solidFill>
                <a:effectLst/>
                <a:highlight>
                  <a:srgbClr val="FFFFFF"/>
                </a:highlight>
                <a:latin typeface="Nunito" pitchFamily="2" charset="77"/>
              </a:rPr>
              <a:t>CICD Automation - </a:t>
            </a:r>
            <a:r>
              <a:rPr lang="en-HK" sz="4400" b="1" dirty="0" err="1">
                <a:solidFill>
                  <a:srgbClr val="0C38A8"/>
                </a:solidFill>
                <a:effectLst/>
                <a:highlight>
                  <a:srgbClr val="FFFFFF"/>
                </a:highlight>
                <a:latin typeface="Nunito" pitchFamily="2" charset="77"/>
              </a:rPr>
              <a:t>HuggingFace</a:t>
            </a:r>
            <a:endParaRPr lang="en-US" dirty="0"/>
          </a:p>
        </p:txBody>
      </p:sp>
      <p:cxnSp>
        <p:nvCxnSpPr>
          <p:cNvPr id="26" name="Straight Arrow Connector 25">
            <a:extLst>
              <a:ext uri="{FF2B5EF4-FFF2-40B4-BE49-F238E27FC236}">
                <a16:creationId xmlns:a16="http://schemas.microsoft.com/office/drawing/2014/main" id="{76C4294F-0080-4AA8-F724-01305003600B}"/>
              </a:ext>
            </a:extLst>
          </p:cNvPr>
          <p:cNvCxnSpPr>
            <a:stCxn id="7" idx="3"/>
            <a:endCxn id="12" idx="1"/>
          </p:cNvCxnSpPr>
          <p:nvPr/>
        </p:nvCxnSpPr>
        <p:spPr>
          <a:xfrm flipV="1">
            <a:off x="3193143" y="2874877"/>
            <a:ext cx="75474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95CBA67C-7A6E-8ED0-7F7D-5EC2A75B3279}"/>
              </a:ext>
            </a:extLst>
          </p:cNvPr>
          <p:cNvCxnSpPr>
            <a:cxnSpLocks/>
            <a:stCxn id="12" idx="3"/>
            <a:endCxn id="10" idx="1"/>
          </p:cNvCxnSpPr>
          <p:nvPr/>
        </p:nvCxnSpPr>
        <p:spPr>
          <a:xfrm flipV="1">
            <a:off x="5529941" y="2867445"/>
            <a:ext cx="919363" cy="7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71DB4D2-5DCC-8E07-437D-2694F12B9407}"/>
              </a:ext>
            </a:extLst>
          </p:cNvPr>
          <p:cNvCxnSpPr>
            <a:cxnSpLocks/>
            <a:stCxn id="10" idx="2"/>
            <a:endCxn id="21" idx="0"/>
          </p:cNvCxnSpPr>
          <p:nvPr/>
        </p:nvCxnSpPr>
        <p:spPr>
          <a:xfrm>
            <a:off x="8535288" y="4102567"/>
            <a:ext cx="0" cy="1327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1284731-0DC7-662D-6CFA-2A17454A4FB9}"/>
              </a:ext>
            </a:extLst>
          </p:cNvPr>
          <p:cNvCxnSpPr>
            <a:cxnSpLocks/>
            <a:stCxn id="10" idx="3"/>
            <a:endCxn id="20" idx="2"/>
          </p:cNvCxnSpPr>
          <p:nvPr/>
        </p:nvCxnSpPr>
        <p:spPr>
          <a:xfrm>
            <a:off x="10621272" y="2867445"/>
            <a:ext cx="373299" cy="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54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C8F8-5D93-40E4-40D3-B6323434CA4B}"/>
              </a:ext>
            </a:extLst>
          </p:cNvPr>
          <p:cNvSpPr>
            <a:spLocks noGrp="1"/>
          </p:cNvSpPr>
          <p:nvPr>
            <p:ph type="title"/>
          </p:nvPr>
        </p:nvSpPr>
        <p:spPr>
          <a:xfrm>
            <a:off x="1" y="0"/>
            <a:ext cx="12192000" cy="1083719"/>
          </a:xfrm>
        </p:spPr>
        <p:txBody>
          <a:bodyPr/>
          <a:lstStyle/>
          <a:p>
            <a:r>
              <a:rPr lang="en-HK" sz="4400" b="1" dirty="0">
                <a:solidFill>
                  <a:srgbClr val="0C38A8"/>
                </a:solidFill>
                <a:effectLst/>
                <a:highlight>
                  <a:srgbClr val="FFFFFF"/>
                </a:highlight>
                <a:latin typeface="Nunito" pitchFamily="2" charset="77"/>
              </a:rPr>
              <a:t>Creating and Deploying on </a:t>
            </a:r>
            <a:r>
              <a:rPr lang="en-HK" sz="4400" b="1" dirty="0" err="1">
                <a:solidFill>
                  <a:srgbClr val="0C38A8"/>
                </a:solidFill>
                <a:effectLst/>
                <a:highlight>
                  <a:srgbClr val="FFFFFF"/>
                </a:highlight>
                <a:latin typeface="Nunito" pitchFamily="2" charset="77"/>
              </a:rPr>
              <a:t>Huggingface</a:t>
            </a:r>
            <a:endParaRPr lang="en-US" dirty="0"/>
          </a:p>
        </p:txBody>
      </p:sp>
      <p:sp>
        <p:nvSpPr>
          <p:cNvPr id="5" name="Rounded Rectangle 4">
            <a:extLst>
              <a:ext uri="{FF2B5EF4-FFF2-40B4-BE49-F238E27FC236}">
                <a16:creationId xmlns:a16="http://schemas.microsoft.com/office/drawing/2014/main" id="{A84CCC4B-EEE4-B32B-7950-1E9580BDA66B}"/>
              </a:ext>
            </a:extLst>
          </p:cNvPr>
          <p:cNvSpPr/>
          <p:nvPr/>
        </p:nvSpPr>
        <p:spPr>
          <a:xfrm>
            <a:off x="2808513" y="2905933"/>
            <a:ext cx="1988457" cy="464457"/>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6" name="Rounded Rectangle 5">
            <a:extLst>
              <a:ext uri="{FF2B5EF4-FFF2-40B4-BE49-F238E27FC236}">
                <a16:creationId xmlns:a16="http://schemas.microsoft.com/office/drawing/2014/main" id="{40C7C995-C700-004B-474D-A19A160FCBDC}"/>
              </a:ext>
            </a:extLst>
          </p:cNvPr>
          <p:cNvSpPr/>
          <p:nvPr/>
        </p:nvSpPr>
        <p:spPr>
          <a:xfrm>
            <a:off x="2808513" y="4274165"/>
            <a:ext cx="1988457"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a:t>
            </a:r>
            <a:r>
              <a:rPr lang="en-US" err="1">
                <a:solidFill>
                  <a:schemeClr val="bg1"/>
                </a:solidFill>
              </a:rPr>
              <a:t>.</a:t>
            </a:r>
            <a:r>
              <a:rPr lang="en-US">
                <a:solidFill>
                  <a:schemeClr val="bg1"/>
                </a:solidFill>
              </a:rPr>
              <a:t>txt</a:t>
            </a:r>
            <a:endParaRPr lang="en-US" dirty="0">
              <a:solidFill>
                <a:schemeClr val="bg1"/>
              </a:solidFill>
            </a:endParaRPr>
          </a:p>
        </p:txBody>
      </p:sp>
      <p:sp>
        <p:nvSpPr>
          <p:cNvPr id="9" name="TextBox 8">
            <a:extLst>
              <a:ext uri="{FF2B5EF4-FFF2-40B4-BE49-F238E27FC236}">
                <a16:creationId xmlns:a16="http://schemas.microsoft.com/office/drawing/2014/main" id="{3CD924B6-2D7C-6A2A-CA8A-B692B18F3001}"/>
              </a:ext>
            </a:extLst>
          </p:cNvPr>
          <p:cNvSpPr txBox="1"/>
          <p:nvPr/>
        </p:nvSpPr>
        <p:spPr>
          <a:xfrm>
            <a:off x="2808513" y="4853651"/>
            <a:ext cx="1988457" cy="1200329"/>
          </a:xfrm>
          <a:prstGeom prst="rect">
            <a:avLst/>
          </a:prstGeom>
          <a:noFill/>
        </p:spPr>
        <p:txBody>
          <a:bodyPr wrap="square">
            <a:spAutoFit/>
          </a:bodyPr>
          <a:lstStyle/>
          <a:p>
            <a:r>
              <a:rPr lang="en-HK" b="1" dirty="0">
                <a:solidFill>
                  <a:srgbClr val="7C7C7C"/>
                </a:solidFill>
                <a:highlight>
                  <a:srgbClr val="FFFFFF"/>
                </a:highlight>
                <a:latin typeface="Nunito" pitchFamily="2" charset="77"/>
              </a:rPr>
              <a:t>L</a:t>
            </a:r>
            <a:r>
              <a:rPr lang="en-HK" sz="1800" b="1" dirty="0">
                <a:solidFill>
                  <a:srgbClr val="7C7C7C"/>
                </a:solidFill>
                <a:effectLst/>
                <a:highlight>
                  <a:srgbClr val="FFFFFF"/>
                </a:highlight>
                <a:latin typeface="Nunito" pitchFamily="2" charset="77"/>
              </a:rPr>
              <a:t>ist of all the package version dependencies needed. </a:t>
            </a:r>
            <a:endParaRPr lang="en-HK" dirty="0">
              <a:effectLst/>
              <a:highlight>
                <a:srgbClr val="FFFFFF"/>
              </a:highlight>
            </a:endParaRPr>
          </a:p>
        </p:txBody>
      </p:sp>
      <p:cxnSp>
        <p:nvCxnSpPr>
          <p:cNvPr id="13" name="Curved Connector 12">
            <a:extLst>
              <a:ext uri="{FF2B5EF4-FFF2-40B4-BE49-F238E27FC236}">
                <a16:creationId xmlns:a16="http://schemas.microsoft.com/office/drawing/2014/main" id="{00C03C87-8E7E-AC0D-4EE8-4AD72371A6F7}"/>
              </a:ext>
            </a:extLst>
          </p:cNvPr>
          <p:cNvCxnSpPr>
            <a:cxnSpLocks/>
            <a:stCxn id="6" idx="3"/>
            <a:endCxn id="4" idx="1"/>
          </p:cNvCxnSpPr>
          <p:nvPr/>
        </p:nvCxnSpPr>
        <p:spPr>
          <a:xfrm flipV="1">
            <a:off x="4796970" y="3732306"/>
            <a:ext cx="3091538" cy="8013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6DFF926D-CE23-2616-4DEF-CBCD6685C7A4}"/>
              </a:ext>
            </a:extLst>
          </p:cNvPr>
          <p:cNvCxnSpPr>
            <a:cxnSpLocks/>
            <a:stCxn id="5" idx="3"/>
            <a:endCxn id="4" idx="1"/>
          </p:cNvCxnSpPr>
          <p:nvPr/>
        </p:nvCxnSpPr>
        <p:spPr>
          <a:xfrm>
            <a:off x="4796970" y="3138162"/>
            <a:ext cx="3091538" cy="59414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35D023A-9B51-B71E-955E-5B3694C21516}"/>
              </a:ext>
            </a:extLst>
          </p:cNvPr>
          <p:cNvSpPr/>
          <p:nvPr/>
        </p:nvSpPr>
        <p:spPr>
          <a:xfrm>
            <a:off x="5109025" y="4589657"/>
            <a:ext cx="566058" cy="4067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CD13F8D0-960F-42B2-EE12-B4CF56176D78}"/>
              </a:ext>
            </a:extLst>
          </p:cNvPr>
          <p:cNvSpPr/>
          <p:nvPr/>
        </p:nvSpPr>
        <p:spPr>
          <a:xfrm>
            <a:off x="5112655" y="2731378"/>
            <a:ext cx="566058" cy="4067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ounded Rectangle 22">
            <a:extLst>
              <a:ext uri="{FF2B5EF4-FFF2-40B4-BE49-F238E27FC236}">
                <a16:creationId xmlns:a16="http://schemas.microsoft.com/office/drawing/2014/main" id="{A65C8C90-94EA-D6BB-51DF-0552FD6032C4}"/>
              </a:ext>
            </a:extLst>
          </p:cNvPr>
          <p:cNvSpPr/>
          <p:nvPr/>
        </p:nvSpPr>
        <p:spPr>
          <a:xfrm>
            <a:off x="268516" y="2878719"/>
            <a:ext cx="1988457"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Import Libraries</a:t>
            </a:r>
            <a:endParaRPr lang="en-US" dirty="0">
              <a:solidFill>
                <a:schemeClr val="bg1"/>
              </a:solidFill>
            </a:endParaRPr>
          </a:p>
        </p:txBody>
      </p:sp>
      <p:cxnSp>
        <p:nvCxnSpPr>
          <p:cNvPr id="24" name="Curved Connector 23">
            <a:extLst>
              <a:ext uri="{FF2B5EF4-FFF2-40B4-BE49-F238E27FC236}">
                <a16:creationId xmlns:a16="http://schemas.microsoft.com/office/drawing/2014/main" id="{98FA82FB-3C13-745A-5910-F88F5F2124DE}"/>
              </a:ext>
            </a:extLst>
          </p:cNvPr>
          <p:cNvCxnSpPr>
            <a:cxnSpLocks/>
            <a:stCxn id="23" idx="2"/>
            <a:endCxn id="6" idx="1"/>
          </p:cNvCxnSpPr>
          <p:nvPr/>
        </p:nvCxnSpPr>
        <p:spPr>
          <a:xfrm rot="16200000" flipH="1">
            <a:off x="1467627" y="3192721"/>
            <a:ext cx="1136004" cy="15457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urved Connector 28">
            <a:extLst>
              <a:ext uri="{FF2B5EF4-FFF2-40B4-BE49-F238E27FC236}">
                <a16:creationId xmlns:a16="http://schemas.microsoft.com/office/drawing/2014/main" id="{37679DDA-6096-1942-6000-A68AFA6A81F9}"/>
              </a:ext>
            </a:extLst>
          </p:cNvPr>
          <p:cNvCxnSpPr>
            <a:cxnSpLocks/>
            <a:stCxn id="23" idx="3"/>
            <a:endCxn id="5" idx="1"/>
          </p:cNvCxnSpPr>
          <p:nvPr/>
        </p:nvCxnSpPr>
        <p:spPr>
          <a:xfrm>
            <a:off x="2256973" y="3138161"/>
            <a:ext cx="551540"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0DCE1090-C5E9-8A98-7A04-AEB614EB6F6F}"/>
              </a:ext>
            </a:extLst>
          </p:cNvPr>
          <p:cNvSpPr/>
          <p:nvPr/>
        </p:nvSpPr>
        <p:spPr>
          <a:xfrm>
            <a:off x="2467427" y="1359855"/>
            <a:ext cx="2670631" cy="836939"/>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Gradio</a:t>
            </a:r>
            <a:r>
              <a:rPr lang="en-US" dirty="0">
                <a:solidFill>
                  <a:schemeClr val="bg1"/>
                </a:solidFill>
              </a:rPr>
              <a:t> UI + logic implementation on Python</a:t>
            </a:r>
          </a:p>
        </p:txBody>
      </p:sp>
      <p:grpSp>
        <p:nvGrpSpPr>
          <p:cNvPr id="58" name="Group 57">
            <a:extLst>
              <a:ext uri="{FF2B5EF4-FFF2-40B4-BE49-F238E27FC236}">
                <a16:creationId xmlns:a16="http://schemas.microsoft.com/office/drawing/2014/main" id="{FB4B1F2C-C693-42A4-0D20-8BD53C1E4318}"/>
              </a:ext>
            </a:extLst>
          </p:cNvPr>
          <p:cNvGrpSpPr/>
          <p:nvPr/>
        </p:nvGrpSpPr>
        <p:grpSpPr>
          <a:xfrm>
            <a:off x="7888508" y="3190446"/>
            <a:ext cx="2467429" cy="1083719"/>
            <a:chOff x="7873994" y="3138161"/>
            <a:chExt cx="2467429" cy="1083719"/>
          </a:xfrm>
        </p:grpSpPr>
        <p:sp>
          <p:nvSpPr>
            <p:cNvPr id="4" name="Rounded Rectangle 3">
              <a:extLst>
                <a:ext uri="{FF2B5EF4-FFF2-40B4-BE49-F238E27FC236}">
                  <a16:creationId xmlns:a16="http://schemas.microsoft.com/office/drawing/2014/main" id="{68246A37-7135-7658-7423-561EA854EB42}"/>
                </a:ext>
              </a:extLst>
            </p:cNvPr>
            <p:cNvSpPr/>
            <p:nvPr/>
          </p:nvSpPr>
          <p:spPr>
            <a:xfrm>
              <a:off x="7873994" y="3138161"/>
              <a:ext cx="2467429" cy="108371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pic>
          <p:nvPicPr>
            <p:cNvPr id="5122" name="Picture 2" descr="Hugging Face Acquires Gradio, A ...">
              <a:extLst>
                <a:ext uri="{FF2B5EF4-FFF2-40B4-BE49-F238E27FC236}">
                  <a16:creationId xmlns:a16="http://schemas.microsoft.com/office/drawing/2014/main" id="{B74F2AE2-7E17-B249-52D1-0FFCFC86D7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76" b="34060"/>
            <a:stretch/>
          </p:blipFill>
          <p:spPr bwMode="auto">
            <a:xfrm>
              <a:off x="8211451" y="3599418"/>
              <a:ext cx="1792515" cy="51888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B1DA3AC-62B0-1CA8-AB93-76837D4F7C28}"/>
                </a:ext>
              </a:extLst>
            </p:cNvPr>
            <p:cNvSpPr txBox="1"/>
            <p:nvPr/>
          </p:nvSpPr>
          <p:spPr>
            <a:xfrm>
              <a:off x="8033650" y="3230086"/>
              <a:ext cx="2148116" cy="369332"/>
            </a:xfrm>
            <a:prstGeom prst="rect">
              <a:avLst/>
            </a:prstGeom>
            <a:noFill/>
          </p:spPr>
          <p:txBody>
            <a:bodyPr wrap="square">
              <a:spAutoFit/>
            </a:bodyPr>
            <a:lstStyle/>
            <a:p>
              <a:pPr algn="ctr"/>
              <a:r>
                <a:rPr lang="en-US" dirty="0" err="1"/>
                <a:t>Huggingface</a:t>
              </a:r>
              <a:r>
                <a:rPr lang="en-US" dirty="0"/>
                <a:t> Space</a:t>
              </a:r>
            </a:p>
          </p:txBody>
        </p:sp>
      </p:grpSp>
      <p:cxnSp>
        <p:nvCxnSpPr>
          <p:cNvPr id="43" name="Curved Connector 42">
            <a:extLst>
              <a:ext uri="{FF2B5EF4-FFF2-40B4-BE49-F238E27FC236}">
                <a16:creationId xmlns:a16="http://schemas.microsoft.com/office/drawing/2014/main" id="{9DC0BED8-A55D-32A5-8B34-BDC0C58C9430}"/>
              </a:ext>
            </a:extLst>
          </p:cNvPr>
          <p:cNvCxnSpPr>
            <a:cxnSpLocks/>
            <a:stCxn id="40" idx="2"/>
            <a:endCxn id="5" idx="0"/>
          </p:cNvCxnSpPr>
          <p:nvPr/>
        </p:nvCxnSpPr>
        <p:spPr>
          <a:xfrm rot="5400000">
            <a:off x="3448174" y="2551363"/>
            <a:ext cx="709139"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40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B64B01C-D4F7-8A1A-4AF5-8ACC3A1B7CF8}"/>
              </a:ext>
            </a:extLst>
          </p:cNvPr>
          <p:cNvSpPr/>
          <p:nvPr/>
        </p:nvSpPr>
        <p:spPr>
          <a:xfrm>
            <a:off x="1241507" y="1741103"/>
            <a:ext cx="3108095" cy="3072986"/>
          </a:xfrm>
          <a:custGeom>
            <a:avLst/>
            <a:gdLst>
              <a:gd name="connsiteX0" fmla="*/ 0 w 3108095"/>
              <a:gd name="connsiteY0" fmla="*/ 512175 h 3072986"/>
              <a:gd name="connsiteX1" fmla="*/ 512175 w 3108095"/>
              <a:gd name="connsiteY1" fmla="*/ 0 h 3072986"/>
              <a:gd name="connsiteX2" fmla="*/ 2595920 w 3108095"/>
              <a:gd name="connsiteY2" fmla="*/ 0 h 3072986"/>
              <a:gd name="connsiteX3" fmla="*/ 3108095 w 3108095"/>
              <a:gd name="connsiteY3" fmla="*/ 512175 h 3072986"/>
              <a:gd name="connsiteX4" fmla="*/ 3108095 w 3108095"/>
              <a:gd name="connsiteY4" fmla="*/ 2560811 h 3072986"/>
              <a:gd name="connsiteX5" fmla="*/ 2595920 w 3108095"/>
              <a:gd name="connsiteY5" fmla="*/ 3072986 h 3072986"/>
              <a:gd name="connsiteX6" fmla="*/ 512175 w 3108095"/>
              <a:gd name="connsiteY6" fmla="*/ 3072986 h 3072986"/>
              <a:gd name="connsiteX7" fmla="*/ 0 w 3108095"/>
              <a:gd name="connsiteY7" fmla="*/ 2560811 h 3072986"/>
              <a:gd name="connsiteX8" fmla="*/ 0 w 3108095"/>
              <a:gd name="connsiteY8" fmla="*/ 512175 h 307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8095" h="3072986" fill="none" extrusionOk="0">
                <a:moveTo>
                  <a:pt x="0" y="512175"/>
                </a:moveTo>
                <a:cubicBezTo>
                  <a:pt x="-17546" y="226471"/>
                  <a:pt x="236662" y="6013"/>
                  <a:pt x="512175" y="0"/>
                </a:cubicBezTo>
                <a:cubicBezTo>
                  <a:pt x="1212142" y="130954"/>
                  <a:pt x="2065622" y="43574"/>
                  <a:pt x="2595920" y="0"/>
                </a:cubicBezTo>
                <a:cubicBezTo>
                  <a:pt x="2895148" y="25202"/>
                  <a:pt x="3130055" y="256209"/>
                  <a:pt x="3108095" y="512175"/>
                </a:cubicBezTo>
                <a:cubicBezTo>
                  <a:pt x="2957656" y="1454078"/>
                  <a:pt x="3193974" y="1541088"/>
                  <a:pt x="3108095" y="2560811"/>
                </a:cubicBezTo>
                <a:cubicBezTo>
                  <a:pt x="3055624" y="2852293"/>
                  <a:pt x="2860991" y="3060708"/>
                  <a:pt x="2595920" y="3072986"/>
                </a:cubicBezTo>
                <a:cubicBezTo>
                  <a:pt x="2290441" y="3228183"/>
                  <a:pt x="853381" y="3236006"/>
                  <a:pt x="512175" y="3072986"/>
                </a:cubicBezTo>
                <a:cubicBezTo>
                  <a:pt x="232516" y="3029607"/>
                  <a:pt x="-21210" y="2856062"/>
                  <a:pt x="0" y="2560811"/>
                </a:cubicBezTo>
                <a:cubicBezTo>
                  <a:pt x="64656" y="1851400"/>
                  <a:pt x="-17807" y="927316"/>
                  <a:pt x="0" y="512175"/>
                </a:cubicBezTo>
                <a:close/>
              </a:path>
              <a:path w="3108095" h="3072986" stroke="0" extrusionOk="0">
                <a:moveTo>
                  <a:pt x="0" y="512175"/>
                </a:moveTo>
                <a:cubicBezTo>
                  <a:pt x="-42795" y="202912"/>
                  <a:pt x="182358" y="17622"/>
                  <a:pt x="512175" y="0"/>
                </a:cubicBezTo>
                <a:cubicBezTo>
                  <a:pt x="1230756" y="132882"/>
                  <a:pt x="1781431" y="-84951"/>
                  <a:pt x="2595920" y="0"/>
                </a:cubicBezTo>
                <a:cubicBezTo>
                  <a:pt x="2858043" y="20257"/>
                  <a:pt x="3104199" y="250842"/>
                  <a:pt x="3108095" y="512175"/>
                </a:cubicBezTo>
                <a:cubicBezTo>
                  <a:pt x="3128282" y="1533634"/>
                  <a:pt x="3260575" y="1893367"/>
                  <a:pt x="3108095" y="2560811"/>
                </a:cubicBezTo>
                <a:cubicBezTo>
                  <a:pt x="3115688" y="2844578"/>
                  <a:pt x="2892733" y="3044284"/>
                  <a:pt x="2595920" y="3072986"/>
                </a:cubicBezTo>
                <a:cubicBezTo>
                  <a:pt x="2078731" y="3160625"/>
                  <a:pt x="1434294" y="3000307"/>
                  <a:pt x="512175" y="3072986"/>
                </a:cubicBezTo>
                <a:cubicBezTo>
                  <a:pt x="228813" y="3068257"/>
                  <a:pt x="-5410" y="2851195"/>
                  <a:pt x="0" y="2560811"/>
                </a:cubicBezTo>
                <a:cubicBezTo>
                  <a:pt x="-38581" y="1770956"/>
                  <a:pt x="63341" y="762806"/>
                  <a:pt x="0" y="512175"/>
                </a:cubicBezTo>
                <a:close/>
              </a:path>
            </a:pathLst>
          </a:custGeom>
          <a:ln>
            <a:solidFill>
              <a:srgbClr val="C00000"/>
            </a:solidFill>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83FB214F-4DD7-8691-F614-F1B65FB1FDD9}"/>
              </a:ext>
            </a:extLst>
          </p:cNvPr>
          <p:cNvSpPr/>
          <p:nvPr/>
        </p:nvSpPr>
        <p:spPr>
          <a:xfrm>
            <a:off x="1782711" y="2705934"/>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5" name="Rounded Rectangle 4">
            <a:extLst>
              <a:ext uri="{FF2B5EF4-FFF2-40B4-BE49-F238E27FC236}">
                <a16:creationId xmlns:a16="http://schemas.microsoft.com/office/drawing/2014/main" id="{DFA6D9C0-B79E-025A-D577-3ED2075107CC}"/>
              </a:ext>
            </a:extLst>
          </p:cNvPr>
          <p:cNvSpPr/>
          <p:nvPr/>
        </p:nvSpPr>
        <p:spPr>
          <a:xfrm>
            <a:off x="1782711" y="3374643"/>
            <a:ext cx="1988457" cy="5188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requirements.txt</a:t>
            </a:r>
            <a:endParaRPr lang="en-US" dirty="0">
              <a:solidFill>
                <a:schemeClr val="bg1"/>
              </a:solidFill>
            </a:endParaRPr>
          </a:p>
        </p:txBody>
      </p:sp>
      <p:pic>
        <p:nvPicPr>
          <p:cNvPr id="10" name="Picture 9" descr="A screenshot of a video chat&#10;&#10;Description automatically generated">
            <a:extLst>
              <a:ext uri="{FF2B5EF4-FFF2-40B4-BE49-F238E27FC236}">
                <a16:creationId xmlns:a16="http://schemas.microsoft.com/office/drawing/2014/main" id="{D59D490F-D46B-44CD-A28E-E7467037FA81}"/>
              </a:ext>
            </a:extLst>
          </p:cNvPr>
          <p:cNvPicPr>
            <a:picLocks noChangeAspect="1"/>
          </p:cNvPicPr>
          <p:nvPr/>
        </p:nvPicPr>
        <p:blipFill>
          <a:blip r:embed="rId2"/>
          <a:stretch>
            <a:fillRect/>
          </a:stretch>
        </p:blipFill>
        <p:spPr>
          <a:xfrm>
            <a:off x="6899429" y="2042473"/>
            <a:ext cx="4171968" cy="2470244"/>
          </a:xfrm>
          <a:custGeom>
            <a:avLst/>
            <a:gdLst>
              <a:gd name="connsiteX0" fmla="*/ 0 w 4171968"/>
              <a:gd name="connsiteY0" fmla="*/ 0 h 2470244"/>
              <a:gd name="connsiteX1" fmla="*/ 470836 w 4171968"/>
              <a:gd name="connsiteY1" fmla="*/ 0 h 2470244"/>
              <a:gd name="connsiteX2" fmla="*/ 1150271 w 4171968"/>
              <a:gd name="connsiteY2" fmla="*/ 0 h 2470244"/>
              <a:gd name="connsiteX3" fmla="*/ 1787986 w 4171968"/>
              <a:gd name="connsiteY3" fmla="*/ 0 h 2470244"/>
              <a:gd name="connsiteX4" fmla="*/ 2258823 w 4171968"/>
              <a:gd name="connsiteY4" fmla="*/ 0 h 2470244"/>
              <a:gd name="connsiteX5" fmla="*/ 2813098 w 4171968"/>
              <a:gd name="connsiteY5" fmla="*/ 0 h 2470244"/>
              <a:gd name="connsiteX6" fmla="*/ 3492533 w 4171968"/>
              <a:gd name="connsiteY6" fmla="*/ 0 h 2470244"/>
              <a:gd name="connsiteX7" fmla="*/ 4171968 w 4171968"/>
              <a:gd name="connsiteY7" fmla="*/ 0 h 2470244"/>
              <a:gd name="connsiteX8" fmla="*/ 4171968 w 4171968"/>
              <a:gd name="connsiteY8" fmla="*/ 518751 h 2470244"/>
              <a:gd name="connsiteX9" fmla="*/ 4171968 w 4171968"/>
              <a:gd name="connsiteY9" fmla="*/ 938693 h 2470244"/>
              <a:gd name="connsiteX10" fmla="*/ 4171968 w 4171968"/>
              <a:gd name="connsiteY10" fmla="*/ 1383337 h 2470244"/>
              <a:gd name="connsiteX11" fmla="*/ 4171968 w 4171968"/>
              <a:gd name="connsiteY11" fmla="*/ 1902088 h 2470244"/>
              <a:gd name="connsiteX12" fmla="*/ 4171968 w 4171968"/>
              <a:gd name="connsiteY12" fmla="*/ 2470244 h 2470244"/>
              <a:gd name="connsiteX13" fmla="*/ 3701132 w 4171968"/>
              <a:gd name="connsiteY13" fmla="*/ 2470244 h 2470244"/>
              <a:gd name="connsiteX14" fmla="*/ 3230295 w 4171968"/>
              <a:gd name="connsiteY14" fmla="*/ 2470244 h 2470244"/>
              <a:gd name="connsiteX15" fmla="*/ 2592580 w 4171968"/>
              <a:gd name="connsiteY15" fmla="*/ 2470244 h 2470244"/>
              <a:gd name="connsiteX16" fmla="*/ 2121744 w 4171968"/>
              <a:gd name="connsiteY16" fmla="*/ 2470244 h 2470244"/>
              <a:gd name="connsiteX17" fmla="*/ 1525748 w 4171968"/>
              <a:gd name="connsiteY17" fmla="*/ 2470244 h 2470244"/>
              <a:gd name="connsiteX18" fmla="*/ 1013192 w 4171968"/>
              <a:gd name="connsiteY18" fmla="*/ 2470244 h 2470244"/>
              <a:gd name="connsiteX19" fmla="*/ 0 w 4171968"/>
              <a:gd name="connsiteY19" fmla="*/ 2470244 h 2470244"/>
              <a:gd name="connsiteX20" fmla="*/ 0 w 4171968"/>
              <a:gd name="connsiteY20" fmla="*/ 1976195 h 2470244"/>
              <a:gd name="connsiteX21" fmla="*/ 0 w 4171968"/>
              <a:gd name="connsiteY21" fmla="*/ 1432742 h 2470244"/>
              <a:gd name="connsiteX22" fmla="*/ 0 w 4171968"/>
              <a:gd name="connsiteY22" fmla="*/ 963395 h 2470244"/>
              <a:gd name="connsiteX23" fmla="*/ 0 w 4171968"/>
              <a:gd name="connsiteY23" fmla="*/ 494049 h 2470244"/>
              <a:gd name="connsiteX24" fmla="*/ 0 w 4171968"/>
              <a:gd name="connsiteY24" fmla="*/ 0 h 247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71968" h="2470244" fill="none" extrusionOk="0">
                <a:moveTo>
                  <a:pt x="0" y="0"/>
                </a:moveTo>
                <a:cubicBezTo>
                  <a:pt x="199412" y="-32746"/>
                  <a:pt x="307364" y="10302"/>
                  <a:pt x="470836" y="0"/>
                </a:cubicBezTo>
                <a:cubicBezTo>
                  <a:pt x="634308" y="-10302"/>
                  <a:pt x="889666" y="30"/>
                  <a:pt x="1150271" y="0"/>
                </a:cubicBezTo>
                <a:cubicBezTo>
                  <a:pt x="1410877" y="-30"/>
                  <a:pt x="1472742" y="58787"/>
                  <a:pt x="1787986" y="0"/>
                </a:cubicBezTo>
                <a:cubicBezTo>
                  <a:pt x="2103230" y="-58787"/>
                  <a:pt x="2072516" y="7459"/>
                  <a:pt x="2258823" y="0"/>
                </a:cubicBezTo>
                <a:cubicBezTo>
                  <a:pt x="2445130" y="-7459"/>
                  <a:pt x="2688025" y="6775"/>
                  <a:pt x="2813098" y="0"/>
                </a:cubicBezTo>
                <a:cubicBezTo>
                  <a:pt x="2938171" y="-6775"/>
                  <a:pt x="3171034" y="57403"/>
                  <a:pt x="3492533" y="0"/>
                </a:cubicBezTo>
                <a:cubicBezTo>
                  <a:pt x="3814033" y="-57403"/>
                  <a:pt x="3975372" y="65537"/>
                  <a:pt x="4171968" y="0"/>
                </a:cubicBezTo>
                <a:cubicBezTo>
                  <a:pt x="4201710" y="197920"/>
                  <a:pt x="4112123" y="338708"/>
                  <a:pt x="4171968" y="518751"/>
                </a:cubicBezTo>
                <a:cubicBezTo>
                  <a:pt x="4231813" y="698794"/>
                  <a:pt x="4128116" y="731467"/>
                  <a:pt x="4171968" y="938693"/>
                </a:cubicBezTo>
                <a:cubicBezTo>
                  <a:pt x="4215820" y="1145919"/>
                  <a:pt x="4129334" y="1182210"/>
                  <a:pt x="4171968" y="1383337"/>
                </a:cubicBezTo>
                <a:cubicBezTo>
                  <a:pt x="4214602" y="1584464"/>
                  <a:pt x="4116701" y="1781547"/>
                  <a:pt x="4171968" y="1902088"/>
                </a:cubicBezTo>
                <a:cubicBezTo>
                  <a:pt x="4227235" y="2022629"/>
                  <a:pt x="4162733" y="2224572"/>
                  <a:pt x="4171968" y="2470244"/>
                </a:cubicBezTo>
                <a:cubicBezTo>
                  <a:pt x="3943281" y="2509510"/>
                  <a:pt x="3835925" y="2439832"/>
                  <a:pt x="3701132" y="2470244"/>
                </a:cubicBezTo>
                <a:cubicBezTo>
                  <a:pt x="3566339" y="2500656"/>
                  <a:pt x="3407682" y="2454056"/>
                  <a:pt x="3230295" y="2470244"/>
                </a:cubicBezTo>
                <a:cubicBezTo>
                  <a:pt x="3052908" y="2486432"/>
                  <a:pt x="2815294" y="2403519"/>
                  <a:pt x="2592580" y="2470244"/>
                </a:cubicBezTo>
                <a:cubicBezTo>
                  <a:pt x="2369867" y="2536969"/>
                  <a:pt x="2235251" y="2454509"/>
                  <a:pt x="2121744" y="2470244"/>
                </a:cubicBezTo>
                <a:cubicBezTo>
                  <a:pt x="2008237" y="2485979"/>
                  <a:pt x="1749549" y="2401174"/>
                  <a:pt x="1525748" y="2470244"/>
                </a:cubicBezTo>
                <a:cubicBezTo>
                  <a:pt x="1301947" y="2539314"/>
                  <a:pt x="1220576" y="2447543"/>
                  <a:pt x="1013192" y="2470244"/>
                </a:cubicBezTo>
                <a:cubicBezTo>
                  <a:pt x="805808" y="2492945"/>
                  <a:pt x="212812" y="2348877"/>
                  <a:pt x="0" y="2470244"/>
                </a:cubicBezTo>
                <a:cubicBezTo>
                  <a:pt x="-4895" y="2226399"/>
                  <a:pt x="37273" y="2221897"/>
                  <a:pt x="0" y="1976195"/>
                </a:cubicBezTo>
                <a:cubicBezTo>
                  <a:pt x="-37273" y="1730493"/>
                  <a:pt x="53659" y="1579644"/>
                  <a:pt x="0" y="1432742"/>
                </a:cubicBezTo>
                <a:cubicBezTo>
                  <a:pt x="-53659" y="1285840"/>
                  <a:pt x="8984" y="1190719"/>
                  <a:pt x="0" y="963395"/>
                </a:cubicBezTo>
                <a:cubicBezTo>
                  <a:pt x="-8984" y="736071"/>
                  <a:pt x="49974" y="663368"/>
                  <a:pt x="0" y="494049"/>
                </a:cubicBezTo>
                <a:cubicBezTo>
                  <a:pt x="-49974" y="324730"/>
                  <a:pt x="12529" y="175478"/>
                  <a:pt x="0" y="0"/>
                </a:cubicBezTo>
                <a:close/>
              </a:path>
              <a:path w="4171968" h="2470244" stroke="0" extrusionOk="0">
                <a:moveTo>
                  <a:pt x="0" y="0"/>
                </a:moveTo>
                <a:cubicBezTo>
                  <a:pt x="232149" y="-50036"/>
                  <a:pt x="349208" y="29961"/>
                  <a:pt x="554276" y="0"/>
                </a:cubicBezTo>
                <a:cubicBezTo>
                  <a:pt x="759344" y="-29961"/>
                  <a:pt x="887449" y="27590"/>
                  <a:pt x="1025112" y="0"/>
                </a:cubicBezTo>
                <a:cubicBezTo>
                  <a:pt x="1162775" y="-27590"/>
                  <a:pt x="1509496" y="41145"/>
                  <a:pt x="1704547" y="0"/>
                </a:cubicBezTo>
                <a:cubicBezTo>
                  <a:pt x="1899598" y="-41145"/>
                  <a:pt x="2136641" y="47714"/>
                  <a:pt x="2258823" y="0"/>
                </a:cubicBezTo>
                <a:cubicBezTo>
                  <a:pt x="2381005" y="-47714"/>
                  <a:pt x="2600224" y="6508"/>
                  <a:pt x="2813098" y="0"/>
                </a:cubicBezTo>
                <a:cubicBezTo>
                  <a:pt x="3025973" y="-6508"/>
                  <a:pt x="3157849" y="60018"/>
                  <a:pt x="3492533" y="0"/>
                </a:cubicBezTo>
                <a:cubicBezTo>
                  <a:pt x="3827217" y="-60018"/>
                  <a:pt x="4004238" y="49561"/>
                  <a:pt x="4171968" y="0"/>
                </a:cubicBezTo>
                <a:cubicBezTo>
                  <a:pt x="4196420" y="245575"/>
                  <a:pt x="4132914" y="383470"/>
                  <a:pt x="4171968" y="543454"/>
                </a:cubicBezTo>
                <a:cubicBezTo>
                  <a:pt x="4211022" y="703438"/>
                  <a:pt x="4121968" y="805034"/>
                  <a:pt x="4171968" y="988098"/>
                </a:cubicBezTo>
                <a:cubicBezTo>
                  <a:pt x="4221968" y="1171162"/>
                  <a:pt x="4156838" y="1328209"/>
                  <a:pt x="4171968" y="1432742"/>
                </a:cubicBezTo>
                <a:cubicBezTo>
                  <a:pt x="4187098" y="1537275"/>
                  <a:pt x="4148012" y="1825358"/>
                  <a:pt x="4171968" y="1926790"/>
                </a:cubicBezTo>
                <a:cubicBezTo>
                  <a:pt x="4195924" y="2028222"/>
                  <a:pt x="4150542" y="2206090"/>
                  <a:pt x="4171968" y="2470244"/>
                </a:cubicBezTo>
                <a:cubicBezTo>
                  <a:pt x="3997285" y="2515419"/>
                  <a:pt x="3796404" y="2451881"/>
                  <a:pt x="3701132" y="2470244"/>
                </a:cubicBezTo>
                <a:cubicBezTo>
                  <a:pt x="3605860" y="2488607"/>
                  <a:pt x="3204464" y="2461597"/>
                  <a:pt x="3021697" y="2470244"/>
                </a:cubicBezTo>
                <a:cubicBezTo>
                  <a:pt x="2838931" y="2478891"/>
                  <a:pt x="2669561" y="2440353"/>
                  <a:pt x="2509141" y="2470244"/>
                </a:cubicBezTo>
                <a:cubicBezTo>
                  <a:pt x="2348721" y="2500135"/>
                  <a:pt x="2121639" y="2440020"/>
                  <a:pt x="1913145" y="2470244"/>
                </a:cubicBezTo>
                <a:cubicBezTo>
                  <a:pt x="1704651" y="2500468"/>
                  <a:pt x="1543122" y="2450958"/>
                  <a:pt x="1233711" y="2470244"/>
                </a:cubicBezTo>
                <a:cubicBezTo>
                  <a:pt x="924300" y="2489530"/>
                  <a:pt x="826936" y="2428627"/>
                  <a:pt x="637715" y="2470244"/>
                </a:cubicBezTo>
                <a:cubicBezTo>
                  <a:pt x="448494" y="2511861"/>
                  <a:pt x="262999" y="2448083"/>
                  <a:pt x="0" y="2470244"/>
                </a:cubicBezTo>
                <a:cubicBezTo>
                  <a:pt x="-21069" y="2315747"/>
                  <a:pt x="35415" y="2191584"/>
                  <a:pt x="0" y="2025600"/>
                </a:cubicBezTo>
                <a:cubicBezTo>
                  <a:pt x="-35415" y="1859616"/>
                  <a:pt x="42275" y="1761006"/>
                  <a:pt x="0" y="1556254"/>
                </a:cubicBezTo>
                <a:cubicBezTo>
                  <a:pt x="-42275" y="1351502"/>
                  <a:pt x="63558" y="1136953"/>
                  <a:pt x="0" y="1012800"/>
                </a:cubicBezTo>
                <a:cubicBezTo>
                  <a:pt x="-63558" y="888647"/>
                  <a:pt x="17697" y="628055"/>
                  <a:pt x="0" y="518751"/>
                </a:cubicBezTo>
                <a:cubicBezTo>
                  <a:pt x="-17697" y="409447"/>
                  <a:pt x="24636" y="134604"/>
                  <a:pt x="0" y="0"/>
                </a:cubicBezTo>
                <a:close/>
              </a:path>
            </a:pathLst>
          </a:custGeom>
          <a:ln>
            <a:solidFill>
              <a:schemeClr val="accent1"/>
            </a:solidFill>
            <a:prstDash val="lgDash"/>
            <a:extLst>
              <a:ext uri="{C807C97D-BFC1-408E-A445-0C87EB9F89A2}">
                <ask:lineSketchStyleProps xmlns:ask="http://schemas.microsoft.com/office/drawing/2018/sketchyshapes" sd="1219033472">
                  <a:prstGeom prst="rect">
                    <a:avLst/>
                  </a:prstGeom>
                  <ask:type>
                    <ask:lineSketchScribble/>
                  </ask:type>
                </ask:lineSketchStyleProps>
              </a:ext>
            </a:extLst>
          </a:ln>
        </p:spPr>
      </p:pic>
      <p:sp>
        <p:nvSpPr>
          <p:cNvPr id="11" name="TextBox 10">
            <a:extLst>
              <a:ext uri="{FF2B5EF4-FFF2-40B4-BE49-F238E27FC236}">
                <a16:creationId xmlns:a16="http://schemas.microsoft.com/office/drawing/2014/main" id="{179BD4D2-38F4-15B6-3B77-B4A8FDAA4928}"/>
              </a:ext>
            </a:extLst>
          </p:cNvPr>
          <p:cNvSpPr txBox="1"/>
          <p:nvPr/>
        </p:nvSpPr>
        <p:spPr>
          <a:xfrm>
            <a:off x="2189109" y="1472791"/>
            <a:ext cx="1248229" cy="369332"/>
          </a:xfrm>
          <a:prstGeom prst="rect">
            <a:avLst/>
          </a:prstGeom>
          <a:noFill/>
        </p:spPr>
        <p:txBody>
          <a:bodyPr wrap="square" rtlCol="0">
            <a:spAutoFit/>
          </a:bodyPr>
          <a:lstStyle/>
          <a:p>
            <a:r>
              <a:rPr lang="en-US" dirty="0"/>
              <a:t>repository</a:t>
            </a:r>
          </a:p>
        </p:txBody>
      </p:sp>
      <p:sp>
        <p:nvSpPr>
          <p:cNvPr id="12" name="Rounded Rectangle 11">
            <a:extLst>
              <a:ext uri="{FF2B5EF4-FFF2-40B4-BE49-F238E27FC236}">
                <a16:creationId xmlns:a16="http://schemas.microsoft.com/office/drawing/2014/main" id="{C12832B2-5312-0341-058C-0C58F53797E6}"/>
              </a:ext>
            </a:extLst>
          </p:cNvPr>
          <p:cNvSpPr/>
          <p:nvPr/>
        </p:nvSpPr>
        <p:spPr>
          <a:xfrm>
            <a:off x="4938485" y="3045367"/>
            <a:ext cx="1582056" cy="46445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Build</a:t>
            </a:r>
          </a:p>
        </p:txBody>
      </p:sp>
      <p:sp>
        <p:nvSpPr>
          <p:cNvPr id="14" name="TextBox 13">
            <a:extLst>
              <a:ext uri="{FF2B5EF4-FFF2-40B4-BE49-F238E27FC236}">
                <a16:creationId xmlns:a16="http://schemas.microsoft.com/office/drawing/2014/main" id="{04F71B6A-293A-9152-ED78-FFF3C855F719}"/>
              </a:ext>
            </a:extLst>
          </p:cNvPr>
          <p:cNvSpPr txBox="1"/>
          <p:nvPr/>
        </p:nvSpPr>
        <p:spPr>
          <a:xfrm>
            <a:off x="1618368" y="5082401"/>
            <a:ext cx="2656114" cy="1477328"/>
          </a:xfrm>
          <a:prstGeom prst="rect">
            <a:avLst/>
          </a:prstGeom>
          <a:noFill/>
        </p:spPr>
        <p:txBody>
          <a:bodyPr wrap="square">
            <a:spAutoFit/>
          </a:bodyPr>
          <a:lstStyle/>
          <a:p>
            <a:r>
              <a:rPr lang="en-HK" sz="1800" b="1" dirty="0">
                <a:solidFill>
                  <a:srgbClr val="565656"/>
                </a:solidFill>
                <a:effectLst/>
                <a:highlight>
                  <a:srgbClr val="FFFFFF"/>
                </a:highlight>
                <a:latin typeface="Nunito" panose="020F0502020204030204" pitchFamily="34" charset="0"/>
              </a:rPr>
              <a:t>CICD</a:t>
            </a:r>
            <a:r>
              <a:rPr lang="en-HK" sz="1800" dirty="0">
                <a:solidFill>
                  <a:srgbClr val="565656"/>
                </a:solidFill>
                <a:effectLst/>
                <a:highlight>
                  <a:srgbClr val="FFFFFF"/>
                </a:highlight>
                <a:latin typeface="Nunito" pitchFamily="2" charset="77"/>
              </a:rPr>
              <a:t>:</a:t>
            </a:r>
            <a:br>
              <a:rPr lang="en-HK" sz="1800" dirty="0">
                <a:solidFill>
                  <a:srgbClr val="565656"/>
                </a:solidFill>
                <a:effectLst/>
                <a:highlight>
                  <a:srgbClr val="FFFFFF"/>
                </a:highlight>
                <a:latin typeface="Nunito" pitchFamily="2" charset="77"/>
              </a:rPr>
            </a:br>
            <a:r>
              <a:rPr lang="en-HK" sz="1800" dirty="0">
                <a:solidFill>
                  <a:srgbClr val="565656"/>
                </a:solidFill>
                <a:effectLst/>
                <a:highlight>
                  <a:srgbClr val="FFFFFF"/>
                </a:highlight>
                <a:latin typeface="Nunito" pitchFamily="2" charset="77"/>
              </a:rPr>
              <a:t>Whenever changes have been made, a new build happens automatically. </a:t>
            </a:r>
            <a:endParaRPr lang="en-HK" dirty="0">
              <a:effectLst/>
              <a:highlight>
                <a:srgbClr val="FFFFFF"/>
              </a:highlight>
            </a:endParaRPr>
          </a:p>
        </p:txBody>
      </p:sp>
      <p:sp>
        <p:nvSpPr>
          <p:cNvPr id="16" name="TextBox 15">
            <a:extLst>
              <a:ext uri="{FF2B5EF4-FFF2-40B4-BE49-F238E27FC236}">
                <a16:creationId xmlns:a16="http://schemas.microsoft.com/office/drawing/2014/main" id="{861BCC1D-5A8D-A7EC-A197-37B0156344FF}"/>
              </a:ext>
            </a:extLst>
          </p:cNvPr>
          <p:cNvSpPr txBox="1"/>
          <p:nvPr/>
        </p:nvSpPr>
        <p:spPr>
          <a:xfrm>
            <a:off x="4929421" y="3577293"/>
            <a:ext cx="1842558" cy="1477328"/>
          </a:xfrm>
          <a:prstGeom prst="rect">
            <a:avLst/>
          </a:prstGeom>
          <a:noFill/>
        </p:spPr>
        <p:txBody>
          <a:bodyPr wrap="square">
            <a:spAutoFit/>
          </a:bodyPr>
          <a:lstStyle/>
          <a:p>
            <a:r>
              <a:rPr lang="en-HK" sz="1800" b="1" dirty="0">
                <a:solidFill>
                  <a:srgbClr val="7C7C7C"/>
                </a:solidFill>
                <a:effectLst/>
                <a:highlight>
                  <a:srgbClr val="FFFFFF"/>
                </a:highlight>
                <a:latin typeface="Nunito" pitchFamily="2" charset="77"/>
              </a:rPr>
              <a:t>-&gt; Docker image created and pushed -&gt; Install requirements </a:t>
            </a:r>
            <a:endParaRPr lang="en-HK" dirty="0">
              <a:effectLst/>
              <a:highlight>
                <a:srgbClr val="FFFFFF"/>
              </a:highlight>
            </a:endParaRPr>
          </a:p>
        </p:txBody>
      </p:sp>
      <p:sp>
        <p:nvSpPr>
          <p:cNvPr id="19" name="TextBox 18">
            <a:extLst>
              <a:ext uri="{FF2B5EF4-FFF2-40B4-BE49-F238E27FC236}">
                <a16:creationId xmlns:a16="http://schemas.microsoft.com/office/drawing/2014/main" id="{29854C45-902B-E629-1494-227F472C1D92}"/>
              </a:ext>
            </a:extLst>
          </p:cNvPr>
          <p:cNvSpPr txBox="1"/>
          <p:nvPr/>
        </p:nvSpPr>
        <p:spPr>
          <a:xfrm>
            <a:off x="8513699" y="1709742"/>
            <a:ext cx="1248229" cy="369332"/>
          </a:xfrm>
          <a:prstGeom prst="rect">
            <a:avLst/>
          </a:prstGeom>
          <a:noFill/>
        </p:spPr>
        <p:txBody>
          <a:bodyPr wrap="square">
            <a:spAutoFit/>
          </a:bodyPr>
          <a:lstStyle/>
          <a:p>
            <a:r>
              <a:rPr lang="en-HK" sz="1800" dirty="0" err="1">
                <a:effectLst/>
                <a:highlight>
                  <a:srgbClr val="FFFFFF"/>
                </a:highlight>
                <a:latin typeface="Nunito" pitchFamily="2" charset="77"/>
              </a:rPr>
              <a:t>Gradio</a:t>
            </a:r>
            <a:r>
              <a:rPr lang="en-HK" sz="1800" dirty="0">
                <a:effectLst/>
                <a:highlight>
                  <a:srgbClr val="FFFFFF"/>
                </a:highlight>
                <a:latin typeface="Nunito" pitchFamily="2" charset="77"/>
              </a:rPr>
              <a:t> UI </a:t>
            </a:r>
            <a:endParaRPr lang="en-HK" dirty="0">
              <a:effectLst/>
              <a:highlight>
                <a:srgbClr val="FFFFFF"/>
              </a:highlight>
            </a:endParaRPr>
          </a:p>
        </p:txBody>
      </p:sp>
      <p:sp>
        <p:nvSpPr>
          <p:cNvPr id="20" name="Oval 19">
            <a:extLst>
              <a:ext uri="{FF2B5EF4-FFF2-40B4-BE49-F238E27FC236}">
                <a16:creationId xmlns:a16="http://schemas.microsoft.com/office/drawing/2014/main" id="{0FD9CD32-7E01-F47E-F137-8B4C641BFF86}"/>
              </a:ext>
            </a:extLst>
          </p:cNvPr>
          <p:cNvSpPr/>
          <p:nvPr/>
        </p:nvSpPr>
        <p:spPr>
          <a:xfrm>
            <a:off x="11335428" y="2938162"/>
            <a:ext cx="849086" cy="66765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API</a:t>
            </a:r>
          </a:p>
        </p:txBody>
      </p:sp>
      <p:sp>
        <p:nvSpPr>
          <p:cNvPr id="21" name="Rounded Rectangle 20">
            <a:extLst>
              <a:ext uri="{FF2B5EF4-FFF2-40B4-BE49-F238E27FC236}">
                <a16:creationId xmlns:a16="http://schemas.microsoft.com/office/drawing/2014/main" id="{4A422804-3741-88A2-DC41-5ACD1F66A40D}"/>
              </a:ext>
            </a:extLst>
          </p:cNvPr>
          <p:cNvSpPr/>
          <p:nvPr/>
        </p:nvSpPr>
        <p:spPr>
          <a:xfrm>
            <a:off x="8208899" y="5680905"/>
            <a:ext cx="1553029" cy="5370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Logs</a:t>
            </a:r>
          </a:p>
        </p:txBody>
      </p:sp>
      <p:sp>
        <p:nvSpPr>
          <p:cNvPr id="24" name="Title 1">
            <a:extLst>
              <a:ext uri="{FF2B5EF4-FFF2-40B4-BE49-F238E27FC236}">
                <a16:creationId xmlns:a16="http://schemas.microsoft.com/office/drawing/2014/main" id="{84515E6D-B714-8249-8F36-3BBAEFF36EF0}"/>
              </a:ext>
            </a:extLst>
          </p:cNvPr>
          <p:cNvSpPr>
            <a:spLocks noGrp="1"/>
          </p:cNvSpPr>
          <p:nvPr>
            <p:ph type="title"/>
          </p:nvPr>
        </p:nvSpPr>
        <p:spPr>
          <a:xfrm>
            <a:off x="-46942" y="-48620"/>
            <a:ext cx="11854313" cy="1325563"/>
          </a:xfrm>
        </p:spPr>
        <p:txBody>
          <a:bodyPr/>
          <a:lstStyle/>
          <a:p>
            <a:r>
              <a:rPr lang="en-HK" sz="4400" b="1" dirty="0">
                <a:solidFill>
                  <a:srgbClr val="0C38A8"/>
                </a:solidFill>
                <a:effectLst/>
                <a:highlight>
                  <a:srgbClr val="FFFFFF"/>
                </a:highlight>
                <a:latin typeface="Nunito" pitchFamily="2" charset="77"/>
              </a:rPr>
              <a:t>CICD Automation for RAG on </a:t>
            </a:r>
            <a:r>
              <a:rPr lang="en-HK" sz="4400" b="1" dirty="0" err="1">
                <a:solidFill>
                  <a:srgbClr val="0C38A8"/>
                </a:solidFill>
                <a:effectLst/>
                <a:highlight>
                  <a:srgbClr val="FFFFFF"/>
                </a:highlight>
                <a:latin typeface="Nunito" pitchFamily="2" charset="77"/>
              </a:rPr>
              <a:t>HuggingFace</a:t>
            </a:r>
            <a:r>
              <a:rPr lang="en-HK" sz="4400" b="1" dirty="0">
                <a:solidFill>
                  <a:srgbClr val="0C38A8"/>
                </a:solidFill>
                <a:effectLst/>
                <a:highlight>
                  <a:srgbClr val="FFFFFF"/>
                </a:highlight>
                <a:latin typeface="Nunito" pitchFamily="2" charset="77"/>
              </a:rPr>
              <a:t> </a:t>
            </a:r>
            <a:endParaRPr lang="en-US" dirty="0"/>
          </a:p>
        </p:txBody>
      </p:sp>
      <p:cxnSp>
        <p:nvCxnSpPr>
          <p:cNvPr id="26" name="Straight Arrow Connector 25">
            <a:extLst>
              <a:ext uri="{FF2B5EF4-FFF2-40B4-BE49-F238E27FC236}">
                <a16:creationId xmlns:a16="http://schemas.microsoft.com/office/drawing/2014/main" id="{76C4294F-0080-4AA8-F724-01305003600B}"/>
              </a:ext>
            </a:extLst>
          </p:cNvPr>
          <p:cNvCxnSpPr>
            <a:cxnSpLocks/>
            <a:stCxn id="7" idx="3"/>
            <a:endCxn id="12" idx="1"/>
          </p:cNvCxnSpPr>
          <p:nvPr/>
        </p:nvCxnSpPr>
        <p:spPr>
          <a:xfrm>
            <a:off x="4349602" y="3277596"/>
            <a:ext cx="5888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95CBA67C-7A6E-8ED0-7F7D-5EC2A75B3279}"/>
              </a:ext>
            </a:extLst>
          </p:cNvPr>
          <p:cNvCxnSpPr>
            <a:cxnSpLocks/>
            <a:stCxn id="12" idx="3"/>
            <a:endCxn id="10" idx="1"/>
          </p:cNvCxnSpPr>
          <p:nvPr/>
        </p:nvCxnSpPr>
        <p:spPr>
          <a:xfrm flipV="1">
            <a:off x="6520541" y="3277595"/>
            <a:ext cx="3788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71DB4D2-5DCC-8E07-437D-2694F12B9407}"/>
              </a:ext>
            </a:extLst>
          </p:cNvPr>
          <p:cNvCxnSpPr>
            <a:cxnSpLocks/>
            <a:stCxn id="10" idx="2"/>
            <a:endCxn id="21" idx="0"/>
          </p:cNvCxnSpPr>
          <p:nvPr/>
        </p:nvCxnSpPr>
        <p:spPr>
          <a:xfrm>
            <a:off x="8985413" y="4512717"/>
            <a:ext cx="1" cy="1168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1284731-0DC7-662D-6CFA-2A17454A4FB9}"/>
              </a:ext>
            </a:extLst>
          </p:cNvPr>
          <p:cNvCxnSpPr>
            <a:cxnSpLocks/>
            <a:stCxn id="10" idx="3"/>
            <a:endCxn id="20" idx="2"/>
          </p:cNvCxnSpPr>
          <p:nvPr/>
        </p:nvCxnSpPr>
        <p:spPr>
          <a:xfrm flipV="1">
            <a:off x="11071397" y="3271991"/>
            <a:ext cx="264031" cy="5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ounded Rectangle 1">
            <a:extLst>
              <a:ext uri="{FF2B5EF4-FFF2-40B4-BE49-F238E27FC236}">
                <a16:creationId xmlns:a16="http://schemas.microsoft.com/office/drawing/2014/main" id="{7FF34964-ACC4-5271-4A1D-24CBCC1832E5}"/>
              </a:ext>
            </a:extLst>
          </p:cNvPr>
          <p:cNvSpPr/>
          <p:nvPr/>
        </p:nvSpPr>
        <p:spPr>
          <a:xfrm>
            <a:off x="1782711" y="1944249"/>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Vector DB</a:t>
            </a:r>
          </a:p>
        </p:txBody>
      </p:sp>
      <p:sp>
        <p:nvSpPr>
          <p:cNvPr id="3" name="Rounded Rectangle 2">
            <a:extLst>
              <a:ext uri="{FF2B5EF4-FFF2-40B4-BE49-F238E27FC236}">
                <a16:creationId xmlns:a16="http://schemas.microsoft.com/office/drawing/2014/main" id="{B648BD50-3108-08F2-8A5C-0B2C58A7E741}"/>
              </a:ext>
            </a:extLst>
          </p:cNvPr>
          <p:cNvSpPr/>
          <p:nvPr/>
        </p:nvSpPr>
        <p:spPr>
          <a:xfrm>
            <a:off x="1818996" y="4208782"/>
            <a:ext cx="1988457" cy="4644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LLM on </a:t>
            </a:r>
            <a:r>
              <a:rPr lang="en-US" dirty="0" err="1">
                <a:solidFill>
                  <a:schemeClr val="bg1"/>
                </a:solidFill>
              </a:rPr>
              <a:t>AnyScale</a:t>
            </a:r>
            <a:endParaRPr lang="en-US" dirty="0">
              <a:solidFill>
                <a:schemeClr val="bg1"/>
              </a:solidFill>
            </a:endParaRPr>
          </a:p>
        </p:txBody>
      </p:sp>
      <p:cxnSp>
        <p:nvCxnSpPr>
          <p:cNvPr id="23" name="Curved Connector 22">
            <a:extLst>
              <a:ext uri="{FF2B5EF4-FFF2-40B4-BE49-F238E27FC236}">
                <a16:creationId xmlns:a16="http://schemas.microsoft.com/office/drawing/2014/main" id="{B1A788E2-16E8-7FF7-D610-20AA2CB9B921}"/>
              </a:ext>
            </a:extLst>
          </p:cNvPr>
          <p:cNvCxnSpPr>
            <a:cxnSpLocks/>
            <a:stCxn id="3" idx="3"/>
          </p:cNvCxnSpPr>
          <p:nvPr/>
        </p:nvCxnSpPr>
        <p:spPr>
          <a:xfrm flipH="1" flipV="1">
            <a:off x="3771170" y="2902926"/>
            <a:ext cx="36283" cy="1538085"/>
          </a:xfrm>
          <a:prstGeom prst="curvedConnector4">
            <a:avLst>
              <a:gd name="adj1" fmla="val -1150087"/>
              <a:gd name="adj2" fmla="val 1000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urved Connector 32">
            <a:extLst>
              <a:ext uri="{FF2B5EF4-FFF2-40B4-BE49-F238E27FC236}">
                <a16:creationId xmlns:a16="http://schemas.microsoft.com/office/drawing/2014/main" id="{24F8B454-69A4-A844-4360-A0C3D59B2CCF}"/>
              </a:ext>
            </a:extLst>
          </p:cNvPr>
          <p:cNvCxnSpPr>
            <a:cxnSpLocks/>
            <a:stCxn id="3" idx="1"/>
            <a:endCxn id="4" idx="1"/>
          </p:cNvCxnSpPr>
          <p:nvPr/>
        </p:nvCxnSpPr>
        <p:spPr>
          <a:xfrm rot="10800000">
            <a:off x="1782712" y="2938163"/>
            <a:ext cx="36285" cy="1502848"/>
          </a:xfrm>
          <a:prstGeom prst="curvedConnector3">
            <a:avLst>
              <a:gd name="adj1" fmla="val 125002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EF6444FB-0237-E99F-BE9E-7BA34C882CB9}"/>
              </a:ext>
            </a:extLst>
          </p:cNvPr>
          <p:cNvSpPr txBox="1"/>
          <p:nvPr/>
        </p:nvSpPr>
        <p:spPr>
          <a:xfrm>
            <a:off x="7486" y="2211371"/>
            <a:ext cx="1196791" cy="1200329"/>
          </a:xfrm>
          <a:prstGeom prst="rect">
            <a:avLst/>
          </a:prstGeom>
          <a:noFill/>
        </p:spPr>
        <p:txBody>
          <a:bodyPr wrap="square">
            <a:spAutoFit/>
          </a:bodyPr>
          <a:lstStyle/>
          <a:p>
            <a:r>
              <a:rPr lang="en-HK" sz="1800" b="1" dirty="0" err="1">
                <a:solidFill>
                  <a:srgbClr val="7C7C7C"/>
                </a:solidFill>
                <a:effectLst/>
                <a:highlight>
                  <a:srgbClr val="FFFFFF"/>
                </a:highlight>
                <a:latin typeface="Nunito" pitchFamily="2" charset="77"/>
              </a:rPr>
              <a:t>app.py</a:t>
            </a:r>
            <a:r>
              <a:rPr lang="en-HK" sz="1800" b="1" dirty="0">
                <a:solidFill>
                  <a:srgbClr val="7C7C7C"/>
                </a:solidFill>
                <a:effectLst/>
                <a:highlight>
                  <a:srgbClr val="FFFFFF"/>
                </a:highlight>
                <a:latin typeface="Nunito" pitchFamily="2" charset="77"/>
              </a:rPr>
              <a:t> will run LLM on </a:t>
            </a:r>
            <a:r>
              <a:rPr lang="en-HK" sz="1800" b="1" dirty="0" err="1">
                <a:solidFill>
                  <a:srgbClr val="7C7C7C"/>
                </a:solidFill>
                <a:effectLst/>
                <a:highlight>
                  <a:srgbClr val="FFFFFF"/>
                </a:highlight>
                <a:latin typeface="Nunito" pitchFamily="2" charset="77"/>
              </a:rPr>
              <a:t>anyscale</a:t>
            </a:r>
            <a:r>
              <a:rPr lang="en-HK" sz="1800" b="1" dirty="0">
                <a:solidFill>
                  <a:srgbClr val="7C7C7C"/>
                </a:solidFill>
                <a:effectLst/>
                <a:highlight>
                  <a:srgbClr val="FFFFFF"/>
                </a:highlight>
                <a:latin typeface="Nunito" pitchFamily="2" charset="77"/>
              </a:rPr>
              <a:t> </a:t>
            </a:r>
            <a:endParaRPr lang="en-HK" dirty="0">
              <a:effectLst/>
              <a:highlight>
                <a:srgbClr val="FFFFFF"/>
              </a:highlight>
            </a:endParaRPr>
          </a:p>
        </p:txBody>
      </p:sp>
      <p:cxnSp>
        <p:nvCxnSpPr>
          <p:cNvPr id="57" name="Curved Connector 56">
            <a:extLst>
              <a:ext uri="{FF2B5EF4-FFF2-40B4-BE49-F238E27FC236}">
                <a16:creationId xmlns:a16="http://schemas.microsoft.com/office/drawing/2014/main" id="{BDA11D8E-1982-8EF5-A378-57A73B3D878E}"/>
              </a:ext>
            </a:extLst>
          </p:cNvPr>
          <p:cNvCxnSpPr>
            <a:cxnSpLocks/>
            <a:endCxn id="44" idx="2"/>
          </p:cNvCxnSpPr>
          <p:nvPr/>
        </p:nvCxnSpPr>
        <p:spPr>
          <a:xfrm rot="10800000">
            <a:off x="605882" y="3411701"/>
            <a:ext cx="743362" cy="40802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3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C8F8-5D93-40E4-40D3-B6323434CA4B}"/>
              </a:ext>
            </a:extLst>
          </p:cNvPr>
          <p:cNvSpPr>
            <a:spLocks noGrp="1"/>
          </p:cNvSpPr>
          <p:nvPr>
            <p:ph type="title"/>
          </p:nvPr>
        </p:nvSpPr>
        <p:spPr>
          <a:xfrm>
            <a:off x="556982" y="-41864"/>
            <a:ext cx="12391583" cy="1325563"/>
          </a:xfrm>
        </p:spPr>
        <p:txBody>
          <a:bodyPr>
            <a:normAutofit/>
          </a:bodyPr>
          <a:lstStyle/>
          <a:p>
            <a:r>
              <a:rPr lang="en-HK" sz="4000" b="1" dirty="0">
                <a:solidFill>
                  <a:srgbClr val="0C38A8"/>
                </a:solidFill>
                <a:effectLst/>
                <a:highlight>
                  <a:srgbClr val="FFFFFF"/>
                </a:highlight>
                <a:latin typeface="Nunito" pitchFamily="2" charset="77"/>
              </a:rPr>
              <a:t>Creating and Deploying - RAG on </a:t>
            </a:r>
            <a:r>
              <a:rPr lang="en-HK" sz="4000" b="1" dirty="0" err="1">
                <a:solidFill>
                  <a:srgbClr val="0C38A8"/>
                </a:solidFill>
                <a:effectLst/>
                <a:highlight>
                  <a:srgbClr val="FFFFFF"/>
                </a:highlight>
                <a:latin typeface="Nunito" pitchFamily="2" charset="77"/>
              </a:rPr>
              <a:t>Huggingface</a:t>
            </a:r>
            <a:endParaRPr lang="en-US" sz="4000" dirty="0"/>
          </a:p>
        </p:txBody>
      </p:sp>
      <p:sp>
        <p:nvSpPr>
          <p:cNvPr id="5" name="Rounded Rectangle 4">
            <a:extLst>
              <a:ext uri="{FF2B5EF4-FFF2-40B4-BE49-F238E27FC236}">
                <a16:creationId xmlns:a16="http://schemas.microsoft.com/office/drawing/2014/main" id="{A84CCC4B-EEE4-B32B-7950-1E9580BDA66B}"/>
              </a:ext>
            </a:extLst>
          </p:cNvPr>
          <p:cNvSpPr/>
          <p:nvPr/>
        </p:nvSpPr>
        <p:spPr>
          <a:xfrm>
            <a:off x="9278254" y="3296939"/>
            <a:ext cx="1988457" cy="464457"/>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app.py</a:t>
            </a:r>
            <a:endParaRPr lang="en-US" dirty="0">
              <a:solidFill>
                <a:schemeClr val="bg1"/>
              </a:solidFill>
            </a:endParaRPr>
          </a:p>
        </p:txBody>
      </p:sp>
      <p:sp>
        <p:nvSpPr>
          <p:cNvPr id="6" name="Rounded Rectangle 5">
            <a:extLst>
              <a:ext uri="{FF2B5EF4-FFF2-40B4-BE49-F238E27FC236}">
                <a16:creationId xmlns:a16="http://schemas.microsoft.com/office/drawing/2014/main" id="{40C7C995-C700-004B-474D-A19A160FCBDC}"/>
              </a:ext>
            </a:extLst>
          </p:cNvPr>
          <p:cNvSpPr/>
          <p:nvPr/>
        </p:nvSpPr>
        <p:spPr>
          <a:xfrm>
            <a:off x="830949" y="4715054"/>
            <a:ext cx="1988457"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requirements.txt</a:t>
            </a:r>
            <a:endParaRPr lang="en-US" dirty="0">
              <a:solidFill>
                <a:schemeClr val="bg1"/>
              </a:solidFill>
            </a:endParaRPr>
          </a:p>
        </p:txBody>
      </p:sp>
      <p:sp>
        <p:nvSpPr>
          <p:cNvPr id="9" name="TextBox 8">
            <a:extLst>
              <a:ext uri="{FF2B5EF4-FFF2-40B4-BE49-F238E27FC236}">
                <a16:creationId xmlns:a16="http://schemas.microsoft.com/office/drawing/2014/main" id="{3CD924B6-2D7C-6A2A-CA8A-B692B18F3001}"/>
              </a:ext>
            </a:extLst>
          </p:cNvPr>
          <p:cNvSpPr txBox="1"/>
          <p:nvPr/>
        </p:nvSpPr>
        <p:spPr>
          <a:xfrm>
            <a:off x="97980" y="5315156"/>
            <a:ext cx="1683656" cy="1477328"/>
          </a:xfrm>
          <a:prstGeom prst="rect">
            <a:avLst/>
          </a:prstGeom>
          <a:noFill/>
        </p:spPr>
        <p:txBody>
          <a:bodyPr wrap="square">
            <a:spAutoFit/>
          </a:bodyPr>
          <a:lstStyle/>
          <a:p>
            <a:r>
              <a:rPr lang="en-HK" b="1" dirty="0">
                <a:solidFill>
                  <a:srgbClr val="7C7C7C"/>
                </a:solidFill>
                <a:highlight>
                  <a:srgbClr val="FFFFFF"/>
                </a:highlight>
                <a:latin typeface="Nunito" pitchFamily="2" charset="77"/>
              </a:rPr>
              <a:t>L</a:t>
            </a:r>
            <a:r>
              <a:rPr lang="en-HK" sz="1800" b="1" dirty="0">
                <a:solidFill>
                  <a:srgbClr val="7C7C7C"/>
                </a:solidFill>
                <a:effectLst/>
                <a:highlight>
                  <a:srgbClr val="FFFFFF"/>
                </a:highlight>
                <a:latin typeface="Nunito" pitchFamily="2" charset="77"/>
              </a:rPr>
              <a:t>ist of all the package version dependencies needed. </a:t>
            </a:r>
            <a:endParaRPr lang="en-HK" dirty="0">
              <a:effectLst/>
              <a:highlight>
                <a:srgbClr val="FFFFFF"/>
              </a:highlight>
            </a:endParaRPr>
          </a:p>
        </p:txBody>
      </p:sp>
      <p:grpSp>
        <p:nvGrpSpPr>
          <p:cNvPr id="21" name="Group 20">
            <a:extLst>
              <a:ext uri="{FF2B5EF4-FFF2-40B4-BE49-F238E27FC236}">
                <a16:creationId xmlns:a16="http://schemas.microsoft.com/office/drawing/2014/main" id="{B1498538-E0E6-001A-1B8F-17C95C33C3E9}"/>
              </a:ext>
            </a:extLst>
          </p:cNvPr>
          <p:cNvGrpSpPr/>
          <p:nvPr/>
        </p:nvGrpSpPr>
        <p:grpSpPr>
          <a:xfrm>
            <a:off x="8937166" y="4480242"/>
            <a:ext cx="2786743" cy="1100858"/>
            <a:chOff x="8748482" y="3282457"/>
            <a:chExt cx="2786743" cy="1100858"/>
          </a:xfrm>
        </p:grpSpPr>
        <p:sp>
          <p:nvSpPr>
            <p:cNvPr id="4" name="Rounded Rectangle 3">
              <a:extLst>
                <a:ext uri="{FF2B5EF4-FFF2-40B4-BE49-F238E27FC236}">
                  <a16:creationId xmlns:a16="http://schemas.microsoft.com/office/drawing/2014/main" id="{68246A37-7135-7658-7423-561EA854EB42}"/>
                </a:ext>
              </a:extLst>
            </p:cNvPr>
            <p:cNvSpPr/>
            <p:nvPr/>
          </p:nvSpPr>
          <p:spPr>
            <a:xfrm>
              <a:off x="8748482" y="3282457"/>
              <a:ext cx="2786743" cy="110085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pic>
          <p:nvPicPr>
            <p:cNvPr id="5122" name="Picture 2" descr="Hugging Face Acquires Gradio, A ...">
              <a:extLst>
                <a:ext uri="{FF2B5EF4-FFF2-40B4-BE49-F238E27FC236}">
                  <a16:creationId xmlns:a16="http://schemas.microsoft.com/office/drawing/2014/main" id="{B74F2AE2-7E17-B249-52D1-0FFCFC86D7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76" b="34060"/>
            <a:stretch/>
          </p:blipFill>
          <p:spPr bwMode="auto">
            <a:xfrm>
              <a:off x="9234708" y="3709635"/>
              <a:ext cx="1792515" cy="5188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565465F-B259-6631-F642-F0E9404FBFBE}"/>
                </a:ext>
              </a:extLst>
            </p:cNvPr>
            <p:cNvSpPr txBox="1"/>
            <p:nvPr/>
          </p:nvSpPr>
          <p:spPr>
            <a:xfrm>
              <a:off x="8944426" y="3287631"/>
              <a:ext cx="2278743" cy="369332"/>
            </a:xfrm>
            <a:prstGeom prst="rect">
              <a:avLst/>
            </a:prstGeom>
            <a:noFill/>
          </p:spPr>
          <p:txBody>
            <a:bodyPr wrap="square">
              <a:spAutoFit/>
            </a:bodyPr>
            <a:lstStyle/>
            <a:p>
              <a:pPr algn="ctr"/>
              <a:r>
                <a:rPr lang="en-US" dirty="0" err="1">
                  <a:solidFill>
                    <a:srgbClr val="002060"/>
                  </a:solidFill>
                </a:rPr>
                <a:t>Huggingface</a:t>
              </a:r>
              <a:r>
                <a:rPr lang="en-US" dirty="0">
                  <a:solidFill>
                    <a:srgbClr val="002060"/>
                  </a:solidFill>
                </a:rPr>
                <a:t> Space</a:t>
              </a:r>
            </a:p>
          </p:txBody>
        </p:sp>
      </p:grpSp>
      <p:sp>
        <p:nvSpPr>
          <p:cNvPr id="23" name="Rounded Rectangle 22">
            <a:extLst>
              <a:ext uri="{FF2B5EF4-FFF2-40B4-BE49-F238E27FC236}">
                <a16:creationId xmlns:a16="http://schemas.microsoft.com/office/drawing/2014/main" id="{FD9B8C9B-A97C-9D95-97B6-0E0439C3D39B}"/>
              </a:ext>
            </a:extLst>
          </p:cNvPr>
          <p:cNvSpPr/>
          <p:nvPr/>
        </p:nvSpPr>
        <p:spPr>
          <a:xfrm>
            <a:off x="556984" y="3169558"/>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Import Libraries</a:t>
            </a:r>
          </a:p>
        </p:txBody>
      </p:sp>
      <p:sp>
        <p:nvSpPr>
          <p:cNvPr id="24" name="Rounded Rectangle 23">
            <a:extLst>
              <a:ext uri="{FF2B5EF4-FFF2-40B4-BE49-F238E27FC236}">
                <a16:creationId xmlns:a16="http://schemas.microsoft.com/office/drawing/2014/main" id="{F6ED56FF-5814-5F0B-0DE1-661234C45B6C}"/>
              </a:ext>
            </a:extLst>
          </p:cNvPr>
          <p:cNvSpPr/>
          <p:nvPr/>
        </p:nvSpPr>
        <p:spPr>
          <a:xfrm>
            <a:off x="8937166" y="1556942"/>
            <a:ext cx="2670631" cy="836939"/>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Gradio</a:t>
            </a:r>
            <a:r>
              <a:rPr lang="en-US" dirty="0">
                <a:solidFill>
                  <a:schemeClr val="bg1"/>
                </a:solidFill>
              </a:rPr>
              <a:t> UI + logic implementation on Python</a:t>
            </a:r>
          </a:p>
        </p:txBody>
      </p:sp>
      <p:sp>
        <p:nvSpPr>
          <p:cNvPr id="33" name="Rounded Rectangle 32">
            <a:extLst>
              <a:ext uri="{FF2B5EF4-FFF2-40B4-BE49-F238E27FC236}">
                <a16:creationId xmlns:a16="http://schemas.microsoft.com/office/drawing/2014/main" id="{307E98DD-3B43-B986-141A-E6848873F251}"/>
              </a:ext>
            </a:extLst>
          </p:cNvPr>
          <p:cNvSpPr/>
          <p:nvPr/>
        </p:nvSpPr>
        <p:spPr>
          <a:xfrm>
            <a:off x="3824510" y="4715054"/>
            <a:ext cx="2278741" cy="631235"/>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Persisted </a:t>
            </a:r>
            <a:r>
              <a:rPr lang="en-US" dirty="0" err="1">
                <a:solidFill>
                  <a:schemeClr val="bg1"/>
                </a:solidFill>
              </a:rPr>
              <a:t>VectorDB</a:t>
            </a:r>
            <a:endParaRPr lang="en-US" dirty="0">
              <a:solidFill>
                <a:schemeClr val="bg1"/>
              </a:solidFill>
            </a:endParaRPr>
          </a:p>
        </p:txBody>
      </p:sp>
      <p:sp>
        <p:nvSpPr>
          <p:cNvPr id="34" name="Rounded Rectangle 33">
            <a:extLst>
              <a:ext uri="{FF2B5EF4-FFF2-40B4-BE49-F238E27FC236}">
                <a16:creationId xmlns:a16="http://schemas.microsoft.com/office/drawing/2014/main" id="{4907DB10-CFA1-1E5C-A7E0-68713A288A6C}"/>
              </a:ext>
            </a:extLst>
          </p:cNvPr>
          <p:cNvSpPr/>
          <p:nvPr/>
        </p:nvSpPr>
        <p:spPr>
          <a:xfrm>
            <a:off x="1888660" y="1701158"/>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Chunk </a:t>
            </a:r>
          </a:p>
          <a:p>
            <a:pPr algn="ctr"/>
            <a:r>
              <a:rPr lang="en-US" dirty="0">
                <a:solidFill>
                  <a:schemeClr val="bg1"/>
                </a:solidFill>
              </a:rPr>
              <a:t>Data</a:t>
            </a:r>
          </a:p>
        </p:txBody>
      </p:sp>
      <p:sp>
        <p:nvSpPr>
          <p:cNvPr id="35" name="Rounded Rectangle 34">
            <a:extLst>
              <a:ext uri="{FF2B5EF4-FFF2-40B4-BE49-F238E27FC236}">
                <a16:creationId xmlns:a16="http://schemas.microsoft.com/office/drawing/2014/main" id="{FE1A39BE-BD8F-4DA0-814F-786D95FB9663}"/>
              </a:ext>
            </a:extLst>
          </p:cNvPr>
          <p:cNvSpPr/>
          <p:nvPr/>
        </p:nvSpPr>
        <p:spPr>
          <a:xfrm>
            <a:off x="4201876" y="1692489"/>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Create</a:t>
            </a:r>
          </a:p>
          <a:p>
            <a:pPr algn="ctr"/>
            <a:r>
              <a:rPr lang="en-US" dirty="0" err="1">
                <a:solidFill>
                  <a:schemeClr val="bg1"/>
                </a:solidFill>
              </a:rPr>
              <a:t>VectorDB</a:t>
            </a:r>
            <a:endParaRPr lang="en-US" dirty="0">
              <a:solidFill>
                <a:schemeClr val="bg1"/>
              </a:solidFill>
            </a:endParaRPr>
          </a:p>
        </p:txBody>
      </p:sp>
      <p:sp>
        <p:nvSpPr>
          <p:cNvPr id="36" name="Rounded Rectangle 35">
            <a:extLst>
              <a:ext uri="{FF2B5EF4-FFF2-40B4-BE49-F238E27FC236}">
                <a16:creationId xmlns:a16="http://schemas.microsoft.com/office/drawing/2014/main" id="{15D711E0-1CAD-A485-8FE7-5A2474E4C605}"/>
              </a:ext>
            </a:extLst>
          </p:cNvPr>
          <p:cNvSpPr/>
          <p:nvPr/>
        </p:nvSpPr>
        <p:spPr>
          <a:xfrm>
            <a:off x="6463372" y="1692489"/>
            <a:ext cx="1513113" cy="518884"/>
          </a:xfrm>
          <a:prstGeom prst="roundRect">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Build</a:t>
            </a:r>
          </a:p>
          <a:p>
            <a:pPr algn="ctr"/>
            <a:r>
              <a:rPr lang="en-US" dirty="0">
                <a:solidFill>
                  <a:schemeClr val="bg1"/>
                </a:solidFill>
              </a:rPr>
              <a:t>RAG</a:t>
            </a:r>
          </a:p>
        </p:txBody>
      </p:sp>
      <p:sp>
        <p:nvSpPr>
          <p:cNvPr id="37" name="Decision 36">
            <a:extLst>
              <a:ext uri="{FF2B5EF4-FFF2-40B4-BE49-F238E27FC236}">
                <a16:creationId xmlns:a16="http://schemas.microsoft.com/office/drawing/2014/main" id="{C5967A06-4E37-F083-12E7-82B0AAC47114}"/>
              </a:ext>
            </a:extLst>
          </p:cNvPr>
          <p:cNvSpPr/>
          <p:nvPr/>
        </p:nvSpPr>
        <p:spPr>
          <a:xfrm>
            <a:off x="6146806" y="2846733"/>
            <a:ext cx="2162629" cy="1364871"/>
          </a:xfrm>
          <a:prstGeom prst="flowChartDecision">
            <a:avLst/>
          </a:prstGeom>
          <a:gradFill>
            <a:gsLst>
              <a:gs pos="0">
                <a:schemeClr val="accent1"/>
              </a:gs>
              <a:gs pos="48000">
                <a:srgbClr val="C00000"/>
              </a:gs>
              <a:gs pos="99000">
                <a:schemeClr val="accent3">
                  <a:lumMod val="7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Evaluate</a:t>
            </a:r>
          </a:p>
        </p:txBody>
      </p:sp>
      <p:cxnSp>
        <p:nvCxnSpPr>
          <p:cNvPr id="40" name="Elbow Connector 39">
            <a:extLst>
              <a:ext uri="{FF2B5EF4-FFF2-40B4-BE49-F238E27FC236}">
                <a16:creationId xmlns:a16="http://schemas.microsoft.com/office/drawing/2014/main" id="{9FF9414B-91F8-7A9A-372A-91ED023D3B7E}"/>
              </a:ext>
            </a:extLst>
          </p:cNvPr>
          <p:cNvCxnSpPr>
            <a:stCxn id="6" idx="2"/>
            <a:endCxn id="4" idx="2"/>
          </p:cNvCxnSpPr>
          <p:nvPr/>
        </p:nvCxnSpPr>
        <p:spPr>
          <a:xfrm rot="16200000" flipH="1">
            <a:off x="5904277" y="1154839"/>
            <a:ext cx="347162" cy="8505360"/>
          </a:xfrm>
          <a:prstGeom prst="bentConnector3">
            <a:avLst>
              <a:gd name="adj1" fmla="val 21601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91A92BD-9CCE-EDE7-8D76-3C7AAF947E82}"/>
              </a:ext>
            </a:extLst>
          </p:cNvPr>
          <p:cNvCxnSpPr>
            <a:stCxn id="35" idx="2"/>
            <a:endCxn id="33" idx="0"/>
          </p:cNvCxnSpPr>
          <p:nvPr/>
        </p:nvCxnSpPr>
        <p:spPr>
          <a:xfrm>
            <a:off x="4958433" y="2211373"/>
            <a:ext cx="5448" cy="2503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0E1834A-BEB2-6078-5D72-0539176A8111}"/>
              </a:ext>
            </a:extLst>
          </p:cNvPr>
          <p:cNvCxnSpPr>
            <a:cxnSpLocks/>
            <a:stCxn id="33" idx="3"/>
            <a:endCxn id="4" idx="1"/>
          </p:cNvCxnSpPr>
          <p:nvPr/>
        </p:nvCxnSpPr>
        <p:spPr>
          <a:xfrm flipV="1">
            <a:off x="6103251" y="5030671"/>
            <a:ext cx="28339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BB5E7D0D-2D69-6BD1-6722-4C127F51E82E}"/>
              </a:ext>
            </a:extLst>
          </p:cNvPr>
          <p:cNvCxnSpPr>
            <a:cxnSpLocks/>
            <a:stCxn id="34" idx="3"/>
            <a:endCxn id="35" idx="1"/>
          </p:cNvCxnSpPr>
          <p:nvPr/>
        </p:nvCxnSpPr>
        <p:spPr>
          <a:xfrm flipV="1">
            <a:off x="3401773" y="1951931"/>
            <a:ext cx="800103" cy="86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D91D44CF-6D20-FE27-7742-FE03FF35EBF7}"/>
              </a:ext>
            </a:extLst>
          </p:cNvPr>
          <p:cNvCxnSpPr>
            <a:cxnSpLocks/>
            <a:stCxn id="35" idx="3"/>
            <a:endCxn id="36" idx="1"/>
          </p:cNvCxnSpPr>
          <p:nvPr/>
        </p:nvCxnSpPr>
        <p:spPr>
          <a:xfrm>
            <a:off x="5714989" y="1951931"/>
            <a:ext cx="7483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3FF45AE4-20CD-6343-D5AE-5EC728F4FD36}"/>
              </a:ext>
            </a:extLst>
          </p:cNvPr>
          <p:cNvCxnSpPr>
            <a:cxnSpLocks/>
            <a:stCxn id="36" idx="2"/>
            <a:endCxn id="37" idx="0"/>
          </p:cNvCxnSpPr>
          <p:nvPr/>
        </p:nvCxnSpPr>
        <p:spPr>
          <a:xfrm>
            <a:off x="7219929" y="2211373"/>
            <a:ext cx="8192" cy="635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71F0F11F-8AE8-2F29-638E-A32FAEC302F7}"/>
              </a:ext>
            </a:extLst>
          </p:cNvPr>
          <p:cNvCxnSpPr>
            <a:cxnSpLocks/>
            <a:stCxn id="37" idx="3"/>
            <a:endCxn id="5" idx="1"/>
          </p:cNvCxnSpPr>
          <p:nvPr/>
        </p:nvCxnSpPr>
        <p:spPr>
          <a:xfrm flipV="1">
            <a:off x="8309435" y="3529168"/>
            <a:ext cx="96881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Straight Arrow Connector 5120">
            <a:extLst>
              <a:ext uri="{FF2B5EF4-FFF2-40B4-BE49-F238E27FC236}">
                <a16:creationId xmlns:a16="http://schemas.microsoft.com/office/drawing/2014/main" id="{F5B509B2-6A46-CDE9-D0C6-E021B95E2754}"/>
              </a:ext>
            </a:extLst>
          </p:cNvPr>
          <p:cNvCxnSpPr>
            <a:cxnSpLocks/>
            <a:stCxn id="24" idx="2"/>
            <a:endCxn id="5" idx="0"/>
          </p:cNvCxnSpPr>
          <p:nvPr/>
        </p:nvCxnSpPr>
        <p:spPr>
          <a:xfrm>
            <a:off x="10272482" y="2393881"/>
            <a:ext cx="1" cy="903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6" name="Straight Arrow Connector 5125">
            <a:extLst>
              <a:ext uri="{FF2B5EF4-FFF2-40B4-BE49-F238E27FC236}">
                <a16:creationId xmlns:a16="http://schemas.microsoft.com/office/drawing/2014/main" id="{A9C02031-9885-8CF8-C64D-FF34BD358916}"/>
              </a:ext>
            </a:extLst>
          </p:cNvPr>
          <p:cNvCxnSpPr>
            <a:cxnSpLocks/>
            <a:stCxn id="5" idx="2"/>
            <a:endCxn id="15" idx="0"/>
          </p:cNvCxnSpPr>
          <p:nvPr/>
        </p:nvCxnSpPr>
        <p:spPr>
          <a:xfrm flipH="1">
            <a:off x="10272482" y="3761396"/>
            <a:ext cx="1" cy="7240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34" name="Curved Connector 5133">
            <a:extLst>
              <a:ext uri="{FF2B5EF4-FFF2-40B4-BE49-F238E27FC236}">
                <a16:creationId xmlns:a16="http://schemas.microsoft.com/office/drawing/2014/main" id="{3391C72F-6CE5-9BE5-41AE-F41DC5DA50A5}"/>
              </a:ext>
            </a:extLst>
          </p:cNvPr>
          <p:cNvCxnSpPr>
            <a:stCxn id="23" idx="0"/>
            <a:endCxn id="34" idx="1"/>
          </p:cNvCxnSpPr>
          <p:nvPr/>
        </p:nvCxnSpPr>
        <p:spPr>
          <a:xfrm rot="5400000" flipH="1" flipV="1">
            <a:off x="996621" y="2277520"/>
            <a:ext cx="1208958" cy="57511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35" name="Curved Connector 5134">
            <a:extLst>
              <a:ext uri="{FF2B5EF4-FFF2-40B4-BE49-F238E27FC236}">
                <a16:creationId xmlns:a16="http://schemas.microsoft.com/office/drawing/2014/main" id="{7C51B616-D306-830B-C32D-370A6CEE4895}"/>
              </a:ext>
            </a:extLst>
          </p:cNvPr>
          <p:cNvCxnSpPr>
            <a:cxnSpLocks/>
            <a:stCxn id="23" idx="1"/>
            <a:endCxn id="6" idx="1"/>
          </p:cNvCxnSpPr>
          <p:nvPr/>
        </p:nvCxnSpPr>
        <p:spPr>
          <a:xfrm rot="10800000" flipH="1" flipV="1">
            <a:off x="556983" y="3429000"/>
            <a:ext cx="273965" cy="1545496"/>
          </a:xfrm>
          <a:prstGeom prst="curvedConnector3">
            <a:avLst>
              <a:gd name="adj1" fmla="val -1417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09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ounded Rectangle 145">
            <a:extLst>
              <a:ext uri="{FF2B5EF4-FFF2-40B4-BE49-F238E27FC236}">
                <a16:creationId xmlns:a16="http://schemas.microsoft.com/office/drawing/2014/main" id="{D0805E4D-4BA9-C17A-2D17-DAF36E02325C}"/>
              </a:ext>
            </a:extLst>
          </p:cNvPr>
          <p:cNvSpPr/>
          <p:nvPr/>
        </p:nvSpPr>
        <p:spPr>
          <a:xfrm>
            <a:off x="6568682" y="220071"/>
            <a:ext cx="5444639" cy="171046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Data 3">
            <a:extLst>
              <a:ext uri="{FF2B5EF4-FFF2-40B4-BE49-F238E27FC236}">
                <a16:creationId xmlns:a16="http://schemas.microsoft.com/office/drawing/2014/main" id="{2ED76D7C-3503-061E-0611-310D7A40F269}"/>
              </a:ext>
            </a:extLst>
          </p:cNvPr>
          <p:cNvSpPr/>
          <p:nvPr/>
        </p:nvSpPr>
        <p:spPr>
          <a:xfrm>
            <a:off x="567558" y="437401"/>
            <a:ext cx="2396359" cy="683172"/>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Upload Image</a:t>
            </a:r>
          </a:p>
        </p:txBody>
      </p:sp>
      <p:sp>
        <p:nvSpPr>
          <p:cNvPr id="5" name="Process 4">
            <a:extLst>
              <a:ext uri="{FF2B5EF4-FFF2-40B4-BE49-F238E27FC236}">
                <a16:creationId xmlns:a16="http://schemas.microsoft.com/office/drawing/2014/main" id="{A3F25837-9476-2AC5-7360-5FC0B228F93B}"/>
              </a:ext>
            </a:extLst>
          </p:cNvPr>
          <p:cNvSpPr/>
          <p:nvPr/>
        </p:nvSpPr>
        <p:spPr>
          <a:xfrm>
            <a:off x="325823" y="2263663"/>
            <a:ext cx="2879833" cy="798786"/>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Object Detector</a:t>
            </a:r>
          </a:p>
          <a:p>
            <a:pPr algn="ctr"/>
            <a:r>
              <a:rPr lang="en-HK" dirty="0" err="1"/>
              <a:t>facebook</a:t>
            </a:r>
            <a:r>
              <a:rPr lang="en-HK" dirty="0"/>
              <a:t>/detr-resnet-50</a:t>
            </a:r>
          </a:p>
        </p:txBody>
      </p:sp>
      <p:sp>
        <p:nvSpPr>
          <p:cNvPr id="6" name="Process 5">
            <a:extLst>
              <a:ext uri="{FF2B5EF4-FFF2-40B4-BE49-F238E27FC236}">
                <a16:creationId xmlns:a16="http://schemas.microsoft.com/office/drawing/2014/main" id="{BB2523D9-A248-54CB-73C1-A3045433E1EB}"/>
              </a:ext>
            </a:extLst>
          </p:cNvPr>
          <p:cNvSpPr/>
          <p:nvPr/>
        </p:nvSpPr>
        <p:spPr>
          <a:xfrm>
            <a:off x="4508943" y="2263663"/>
            <a:ext cx="2879833" cy="798786"/>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err="1"/>
              <a:t>draw_bounding_boxes</a:t>
            </a:r>
            <a:endParaRPr lang="en-HK" dirty="0"/>
          </a:p>
        </p:txBody>
      </p:sp>
      <p:sp>
        <p:nvSpPr>
          <p:cNvPr id="7" name="Data 6">
            <a:extLst>
              <a:ext uri="{FF2B5EF4-FFF2-40B4-BE49-F238E27FC236}">
                <a16:creationId xmlns:a16="http://schemas.microsoft.com/office/drawing/2014/main" id="{49AC6C24-646B-6FD6-EBE3-FCA783D61286}"/>
              </a:ext>
            </a:extLst>
          </p:cNvPr>
          <p:cNvSpPr/>
          <p:nvPr/>
        </p:nvSpPr>
        <p:spPr>
          <a:xfrm>
            <a:off x="8450316" y="2176953"/>
            <a:ext cx="3563005" cy="972206"/>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Output image with objects highlighted</a:t>
            </a:r>
          </a:p>
        </p:txBody>
      </p:sp>
      <p:sp>
        <p:nvSpPr>
          <p:cNvPr id="8" name="Process 7">
            <a:extLst>
              <a:ext uri="{FF2B5EF4-FFF2-40B4-BE49-F238E27FC236}">
                <a16:creationId xmlns:a16="http://schemas.microsoft.com/office/drawing/2014/main" id="{79A03B2F-EB03-9CF6-A774-85DBF55C2FFF}"/>
              </a:ext>
            </a:extLst>
          </p:cNvPr>
          <p:cNvSpPr/>
          <p:nvPr/>
        </p:nvSpPr>
        <p:spPr>
          <a:xfrm>
            <a:off x="325822" y="4205539"/>
            <a:ext cx="2879833"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read_object</a:t>
            </a:r>
            <a:endParaRPr lang="en-HK" dirty="0"/>
          </a:p>
        </p:txBody>
      </p:sp>
      <p:sp>
        <p:nvSpPr>
          <p:cNvPr id="9" name="Process 8">
            <a:extLst>
              <a:ext uri="{FF2B5EF4-FFF2-40B4-BE49-F238E27FC236}">
                <a16:creationId xmlns:a16="http://schemas.microsoft.com/office/drawing/2014/main" id="{DDE1D99D-A79D-9FDC-8754-EA40C4BA4DF9}"/>
              </a:ext>
            </a:extLst>
          </p:cNvPr>
          <p:cNvSpPr/>
          <p:nvPr/>
        </p:nvSpPr>
        <p:spPr>
          <a:xfrm>
            <a:off x="4508943" y="4205539"/>
            <a:ext cx="3720658"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Text to Speech</a:t>
            </a:r>
          </a:p>
          <a:p>
            <a:pPr algn="ctr"/>
            <a:r>
              <a:rPr lang="en-US" dirty="0"/>
              <a:t>Models-</a:t>
            </a:r>
            <a:r>
              <a:rPr lang="en-US" dirty="0" err="1"/>
              <a:t>kakao</a:t>
            </a:r>
            <a:r>
              <a:rPr lang="en-US" dirty="0"/>
              <a:t>-enterprise- -vits-</a:t>
            </a:r>
            <a:r>
              <a:rPr lang="en-US" dirty="0" err="1"/>
              <a:t>ljs</a:t>
            </a:r>
            <a:endParaRPr lang="en-HK" dirty="0"/>
          </a:p>
        </p:txBody>
      </p:sp>
      <p:sp>
        <p:nvSpPr>
          <p:cNvPr id="11" name="Data 10">
            <a:extLst>
              <a:ext uri="{FF2B5EF4-FFF2-40B4-BE49-F238E27FC236}">
                <a16:creationId xmlns:a16="http://schemas.microsoft.com/office/drawing/2014/main" id="{A171E152-6D57-C18E-6642-3C5A440B7748}"/>
              </a:ext>
            </a:extLst>
          </p:cNvPr>
          <p:cNvSpPr/>
          <p:nvPr/>
        </p:nvSpPr>
        <p:spPr>
          <a:xfrm>
            <a:off x="8229601" y="5399360"/>
            <a:ext cx="3563005" cy="972206"/>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Audio description</a:t>
            </a:r>
          </a:p>
        </p:txBody>
      </p:sp>
      <p:cxnSp>
        <p:nvCxnSpPr>
          <p:cNvPr id="103" name="Straight Arrow Connector 102">
            <a:extLst>
              <a:ext uri="{FF2B5EF4-FFF2-40B4-BE49-F238E27FC236}">
                <a16:creationId xmlns:a16="http://schemas.microsoft.com/office/drawing/2014/main" id="{5D72AD2B-C527-F307-6D96-A3FA285B41E3}"/>
              </a:ext>
            </a:extLst>
          </p:cNvPr>
          <p:cNvCxnSpPr>
            <a:cxnSpLocks/>
            <a:stCxn id="4" idx="4"/>
            <a:endCxn id="5" idx="0"/>
          </p:cNvCxnSpPr>
          <p:nvPr/>
        </p:nvCxnSpPr>
        <p:spPr>
          <a:xfrm>
            <a:off x="1765738" y="1120573"/>
            <a:ext cx="2" cy="1143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5" name="Straight Arrow Connector 104">
            <a:extLst>
              <a:ext uri="{FF2B5EF4-FFF2-40B4-BE49-F238E27FC236}">
                <a16:creationId xmlns:a16="http://schemas.microsoft.com/office/drawing/2014/main" id="{9F880000-143C-9853-AFCA-278FADD2AD48}"/>
              </a:ext>
            </a:extLst>
          </p:cNvPr>
          <p:cNvCxnSpPr>
            <a:cxnSpLocks/>
            <a:stCxn id="5" idx="2"/>
            <a:endCxn id="8" idx="0"/>
          </p:cNvCxnSpPr>
          <p:nvPr/>
        </p:nvCxnSpPr>
        <p:spPr>
          <a:xfrm flipH="1">
            <a:off x="1765739" y="3062449"/>
            <a:ext cx="1" cy="114309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4B220C0D-F48A-7D6F-EA58-F42442EE78E0}"/>
              </a:ext>
            </a:extLst>
          </p:cNvPr>
          <p:cNvCxnSpPr>
            <a:cxnSpLocks/>
            <a:stCxn id="5" idx="3"/>
            <a:endCxn id="6" idx="1"/>
          </p:cNvCxnSpPr>
          <p:nvPr/>
        </p:nvCxnSpPr>
        <p:spPr>
          <a:xfrm>
            <a:off x="3205656" y="2663056"/>
            <a:ext cx="13032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591E28ED-DC9D-79E8-53B4-44A2C634B50C}"/>
              </a:ext>
            </a:extLst>
          </p:cNvPr>
          <p:cNvCxnSpPr>
            <a:cxnSpLocks/>
            <a:stCxn id="6" idx="3"/>
            <a:endCxn id="7" idx="2"/>
          </p:cNvCxnSpPr>
          <p:nvPr/>
        </p:nvCxnSpPr>
        <p:spPr>
          <a:xfrm>
            <a:off x="7388776" y="2663056"/>
            <a:ext cx="14178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EB7AF7D5-7060-BFEF-0910-317ABF847206}"/>
              </a:ext>
            </a:extLst>
          </p:cNvPr>
          <p:cNvCxnSpPr>
            <a:cxnSpLocks/>
            <a:stCxn id="8" idx="3"/>
            <a:endCxn id="9" idx="1"/>
          </p:cNvCxnSpPr>
          <p:nvPr/>
        </p:nvCxnSpPr>
        <p:spPr>
          <a:xfrm>
            <a:off x="3205655" y="4604932"/>
            <a:ext cx="1303288" cy="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Elbow Connector 123">
            <a:extLst>
              <a:ext uri="{FF2B5EF4-FFF2-40B4-BE49-F238E27FC236}">
                <a16:creationId xmlns:a16="http://schemas.microsoft.com/office/drawing/2014/main" id="{2E4A5795-FE97-679D-029A-8B3371835D06}"/>
              </a:ext>
            </a:extLst>
          </p:cNvPr>
          <p:cNvCxnSpPr>
            <a:cxnSpLocks/>
            <a:stCxn id="9" idx="2"/>
            <a:endCxn id="11" idx="2"/>
          </p:cNvCxnSpPr>
          <p:nvPr/>
        </p:nvCxnSpPr>
        <p:spPr>
          <a:xfrm rot="16200000" flipH="1">
            <a:off x="7037018" y="4336579"/>
            <a:ext cx="881138" cy="2216630"/>
          </a:xfrm>
          <a:prstGeom prst="bentConnector2">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1" name="Smiley Face 130">
            <a:extLst>
              <a:ext uri="{FF2B5EF4-FFF2-40B4-BE49-F238E27FC236}">
                <a16:creationId xmlns:a16="http://schemas.microsoft.com/office/drawing/2014/main" id="{83AA4907-67B8-0EF4-698A-D4A0C9ECEADA}"/>
              </a:ext>
            </a:extLst>
          </p:cNvPr>
          <p:cNvSpPr/>
          <p:nvPr/>
        </p:nvSpPr>
        <p:spPr>
          <a:xfrm>
            <a:off x="1566327" y="1085262"/>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a:extLst>
              <a:ext uri="{FF2B5EF4-FFF2-40B4-BE49-F238E27FC236}">
                <a16:creationId xmlns:a16="http://schemas.microsoft.com/office/drawing/2014/main" id="{B2F08138-1365-CBB6-4E5C-DB2D31CBF283}"/>
              </a:ext>
            </a:extLst>
          </p:cNvPr>
          <p:cNvSpPr/>
          <p:nvPr/>
        </p:nvSpPr>
        <p:spPr>
          <a:xfrm>
            <a:off x="3174530" y="2462653"/>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a:extLst>
              <a:ext uri="{FF2B5EF4-FFF2-40B4-BE49-F238E27FC236}">
                <a16:creationId xmlns:a16="http://schemas.microsoft.com/office/drawing/2014/main" id="{5F1DC9E5-B460-157D-387F-6507B11A0D75}"/>
              </a:ext>
            </a:extLst>
          </p:cNvPr>
          <p:cNvSpPr/>
          <p:nvPr/>
        </p:nvSpPr>
        <p:spPr>
          <a:xfrm>
            <a:off x="7308503" y="2462652"/>
            <a:ext cx="398820" cy="379615"/>
          </a:xfrm>
          <a:prstGeom prst="smileyFace">
            <a:avLst>
              <a:gd name="adj" fmla="val 4653"/>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Sound 134">
            <a:hlinkClick r:id="" action="ppaction://noaction" highlightClick="1">
              <a:snd r:embed="rId2" name="applause.wav"/>
            </a:hlinkClick>
            <a:extLst>
              <a:ext uri="{FF2B5EF4-FFF2-40B4-BE49-F238E27FC236}">
                <a16:creationId xmlns:a16="http://schemas.microsoft.com/office/drawing/2014/main" id="{53599676-A748-E5A1-12DC-91F233436781}"/>
              </a:ext>
            </a:extLst>
          </p:cNvPr>
          <p:cNvSpPr/>
          <p:nvPr/>
        </p:nvSpPr>
        <p:spPr>
          <a:xfrm>
            <a:off x="3184682" y="4407861"/>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Smiley Face 135">
            <a:extLst>
              <a:ext uri="{FF2B5EF4-FFF2-40B4-BE49-F238E27FC236}">
                <a16:creationId xmlns:a16="http://schemas.microsoft.com/office/drawing/2014/main" id="{C8B47AE6-E466-19E9-875B-0F50C426D258}"/>
              </a:ext>
            </a:extLst>
          </p:cNvPr>
          <p:cNvSpPr/>
          <p:nvPr/>
        </p:nvSpPr>
        <p:spPr>
          <a:xfrm>
            <a:off x="1566327" y="3049220"/>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ction Button: Sound 136">
            <a:hlinkClick r:id="" action="ppaction://noaction" highlightClick="1">
              <a:snd r:embed="rId2" name="applause.wav"/>
            </a:hlinkClick>
            <a:extLst>
              <a:ext uri="{FF2B5EF4-FFF2-40B4-BE49-F238E27FC236}">
                <a16:creationId xmlns:a16="http://schemas.microsoft.com/office/drawing/2014/main" id="{6D626AF3-5675-1BF6-6FB2-65D41D1D3C35}"/>
              </a:ext>
            </a:extLst>
          </p:cNvPr>
          <p:cNvSpPr/>
          <p:nvPr/>
        </p:nvSpPr>
        <p:spPr>
          <a:xfrm>
            <a:off x="6169862" y="5004323"/>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rocess 140">
            <a:extLst>
              <a:ext uri="{FF2B5EF4-FFF2-40B4-BE49-F238E27FC236}">
                <a16:creationId xmlns:a16="http://schemas.microsoft.com/office/drawing/2014/main" id="{C4D13D4A-B889-9B4E-D16C-8432444B490B}"/>
              </a:ext>
            </a:extLst>
          </p:cNvPr>
          <p:cNvSpPr/>
          <p:nvPr/>
        </p:nvSpPr>
        <p:spPr>
          <a:xfrm>
            <a:off x="6695049" y="429919"/>
            <a:ext cx="728662" cy="291262"/>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2" name="Process 141">
            <a:extLst>
              <a:ext uri="{FF2B5EF4-FFF2-40B4-BE49-F238E27FC236}">
                <a16:creationId xmlns:a16="http://schemas.microsoft.com/office/drawing/2014/main" id="{7932F066-F855-45AE-56AC-CEF390AB16D7}"/>
              </a:ext>
            </a:extLst>
          </p:cNvPr>
          <p:cNvSpPr/>
          <p:nvPr/>
        </p:nvSpPr>
        <p:spPr>
          <a:xfrm>
            <a:off x="6695049" y="995299"/>
            <a:ext cx="728662" cy="291262"/>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FD060A3F-8776-AEBE-0816-C9BD342DC5D0}"/>
              </a:ext>
            </a:extLst>
          </p:cNvPr>
          <p:cNvSpPr txBox="1"/>
          <p:nvPr/>
        </p:nvSpPr>
        <p:spPr>
          <a:xfrm>
            <a:off x="7423711" y="385110"/>
            <a:ext cx="3402871" cy="369332"/>
          </a:xfrm>
          <a:prstGeom prst="rect">
            <a:avLst/>
          </a:prstGeom>
          <a:noFill/>
        </p:spPr>
        <p:txBody>
          <a:bodyPr wrap="square" rtlCol="0">
            <a:spAutoFit/>
          </a:bodyPr>
          <a:lstStyle/>
          <a:p>
            <a:r>
              <a:rPr lang="en-US" dirty="0"/>
              <a:t>Object Detection flow</a:t>
            </a:r>
          </a:p>
        </p:txBody>
      </p:sp>
      <p:sp>
        <p:nvSpPr>
          <p:cNvPr id="144" name="TextBox 143">
            <a:extLst>
              <a:ext uri="{FF2B5EF4-FFF2-40B4-BE49-F238E27FC236}">
                <a16:creationId xmlns:a16="http://schemas.microsoft.com/office/drawing/2014/main" id="{16C15FEB-1900-5CCB-0349-8AD85A453947}"/>
              </a:ext>
            </a:extLst>
          </p:cNvPr>
          <p:cNvSpPr txBox="1"/>
          <p:nvPr/>
        </p:nvSpPr>
        <p:spPr>
          <a:xfrm>
            <a:off x="7423711" y="967598"/>
            <a:ext cx="4707715" cy="369332"/>
          </a:xfrm>
          <a:prstGeom prst="rect">
            <a:avLst/>
          </a:prstGeom>
          <a:noFill/>
        </p:spPr>
        <p:txBody>
          <a:bodyPr wrap="square" rtlCol="0">
            <a:spAutoFit/>
          </a:bodyPr>
          <a:lstStyle/>
          <a:p>
            <a:r>
              <a:rPr lang="en-US" dirty="0"/>
              <a:t>Object Detection &amp; covert into speech flow</a:t>
            </a:r>
          </a:p>
        </p:txBody>
      </p:sp>
      <p:sp>
        <p:nvSpPr>
          <p:cNvPr id="145" name="TextBox 144">
            <a:extLst>
              <a:ext uri="{FF2B5EF4-FFF2-40B4-BE49-F238E27FC236}">
                <a16:creationId xmlns:a16="http://schemas.microsoft.com/office/drawing/2014/main" id="{6BCAAA9F-E9BE-1BC4-0ADA-CBECC03ED6F7}"/>
              </a:ext>
            </a:extLst>
          </p:cNvPr>
          <p:cNvSpPr txBox="1"/>
          <p:nvPr/>
        </p:nvSpPr>
        <p:spPr>
          <a:xfrm>
            <a:off x="8651108" y="1507297"/>
            <a:ext cx="1092967" cy="369332"/>
          </a:xfrm>
          <a:prstGeom prst="rect">
            <a:avLst/>
          </a:prstGeom>
          <a:noFill/>
        </p:spPr>
        <p:txBody>
          <a:bodyPr wrap="square" rtlCol="0">
            <a:spAutoFit/>
          </a:bodyPr>
          <a:lstStyle/>
          <a:p>
            <a:pPr algn="ctr"/>
            <a:r>
              <a:rPr lang="en-US" b="1" dirty="0">
                <a:solidFill>
                  <a:schemeClr val="accent1"/>
                </a:solidFill>
              </a:rPr>
              <a:t>Legends</a:t>
            </a:r>
          </a:p>
        </p:txBody>
      </p:sp>
    </p:spTree>
    <p:extLst>
      <p:ext uri="{BB962C8B-B14F-4D97-AF65-F5344CB8AC3E}">
        <p14:creationId xmlns:p14="http://schemas.microsoft.com/office/powerpoint/2010/main" val="65019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remove" grpId="0" nodeType="withEffect">
                                  <p:stCondLst>
                                    <p:cond delay="0"/>
                                  </p:stCondLst>
                                  <p:childTnLst>
                                    <p:animMotion origin="layout" path="M -1.66667E-6 -0.02338 L -1.66667E-6 0.14421 " pathEditMode="relative" ptsTypes="AA">
                                      <p:cBhvr>
                                        <p:cTn id="6" dur="2000" fill="hold"/>
                                        <p:tgtEl>
                                          <p:spTgt spid="131"/>
                                        </p:tgtEl>
                                        <p:attrNameLst>
                                          <p:attrName>ppt_x</p:attrName>
                                          <p:attrName>ppt_y</p:attrName>
                                        </p:attrNameLst>
                                      </p:cBhvr>
                                    </p:animMotion>
                                  </p:childTnLst>
                                </p:cTn>
                              </p:par>
                              <p:par>
                                <p:cTn id="7" presetID="0" presetClass="path" presetSubtype="0" accel="50000" decel="50000" fill="remove" grpId="0" nodeType="withEffect">
                                  <p:stCondLst>
                                    <p:cond delay="0"/>
                                  </p:stCondLst>
                                  <p:childTnLst>
                                    <p:animMotion origin="layout" path="M -1.66667E-6 -0.02569 L -1.66667E-6 0.14097 " pathEditMode="relative" ptsTypes="AA">
                                      <p:cBhvr>
                                        <p:cTn id="8" dur="2000" fill="hold"/>
                                        <p:tgtEl>
                                          <p:spTgt spid="136"/>
                                        </p:tgtEl>
                                        <p:attrNameLst>
                                          <p:attrName>ppt_x</p:attrName>
                                          <p:attrName>ppt_y</p:attrName>
                                        </p:attrNameLst>
                                      </p:cBhvr>
                                    </p:animMotion>
                                  </p:childTnLst>
                                </p:cTn>
                              </p:par>
                              <p:par>
                                <p:cTn id="9" presetID="0" presetClass="path" presetSubtype="0" accel="50000" decel="50000" fill="remove" grpId="0" nodeType="withEffect">
                                  <p:stCondLst>
                                    <p:cond delay="0"/>
                                  </p:stCondLst>
                                  <p:childTnLst>
                                    <p:animMotion origin="layout" path="M -0.01289 -4.07407E-6 L 0.09388 0.00162 " pathEditMode="relative" rAng="0" ptsTypes="AA">
                                      <p:cBhvr>
                                        <p:cTn id="10" dur="2000" fill="hold"/>
                                        <p:tgtEl>
                                          <p:spTgt spid="132"/>
                                        </p:tgtEl>
                                        <p:attrNameLst>
                                          <p:attrName>ppt_x</p:attrName>
                                          <p:attrName>ppt_y</p:attrName>
                                        </p:attrNameLst>
                                      </p:cBhvr>
                                      <p:rCtr x="5339" y="69"/>
                                    </p:animMotion>
                                  </p:childTnLst>
                                </p:cTn>
                              </p:par>
                              <p:par>
                                <p:cTn id="11" presetID="0" presetClass="path" presetSubtype="0" accel="50000" decel="50000" fill="remove" grpId="0" nodeType="withEffect">
                                  <p:stCondLst>
                                    <p:cond delay="0"/>
                                  </p:stCondLst>
                                  <p:childTnLst>
                                    <p:animMotion origin="layout" path="M -0.00938 0.00209 L 0.10585 0.00371 " pathEditMode="relative" rAng="0" ptsTypes="AA">
                                      <p:cBhvr>
                                        <p:cTn id="12" dur="2000" fill="hold"/>
                                        <p:tgtEl>
                                          <p:spTgt spid="133"/>
                                        </p:tgtEl>
                                        <p:attrNameLst>
                                          <p:attrName>ppt_x</p:attrName>
                                          <p:attrName>ppt_y</p:attrName>
                                        </p:attrNameLst>
                                      </p:cBhvr>
                                      <p:rCtr x="5755" y="69"/>
                                    </p:animMotion>
                                  </p:childTnLst>
                                </p:cTn>
                              </p:par>
                              <p:par>
                                <p:cTn id="13" presetID="0" presetClass="path" presetSubtype="0" accel="50000" decel="50000" fill="remove" grpId="0" nodeType="withEffect">
                                  <p:stCondLst>
                                    <p:cond delay="0"/>
                                  </p:stCondLst>
                                  <p:childTnLst>
                                    <p:animMotion origin="layout" path="M -0.01992 2.22222E-6 L 0.08946 2.22222E-6 " pathEditMode="relative" rAng="0" ptsTypes="AA">
                                      <p:cBhvr>
                                        <p:cTn id="14" dur="2000" fill="hold"/>
                                        <p:tgtEl>
                                          <p:spTgt spid="135"/>
                                        </p:tgtEl>
                                        <p:attrNameLst>
                                          <p:attrName>ppt_x</p:attrName>
                                          <p:attrName>ppt_y</p:attrName>
                                        </p:attrNameLst>
                                      </p:cBhvr>
                                      <p:rCtr x="5469" y="0"/>
                                    </p:animMotion>
                                  </p:childTnLst>
                                </p:cTn>
                              </p:par>
                              <p:par>
                                <p:cTn id="15" presetID="0" presetClass="path" presetSubtype="0" accel="50000" decel="50000" fill="remove" grpId="0" nodeType="withEffect">
                                  <p:stCondLst>
                                    <p:cond delay="0"/>
                                  </p:stCondLst>
                                  <p:childTnLst>
                                    <p:animMotion origin="layout" path="M 4.16667E-6 -0.03125 L 4.16667E-6 0.10209 L 0.17929 0.10209 " pathEditMode="relative" rAng="0" ptsTypes="AAA">
                                      <p:cBhvr>
                                        <p:cTn id="16" dur="2000" fill="hold"/>
                                        <p:tgtEl>
                                          <p:spTgt spid="137"/>
                                        </p:tgtEl>
                                        <p:attrNameLst>
                                          <p:attrName>ppt_x</p:attrName>
                                          <p:attrName>ppt_y</p:attrName>
                                        </p:attrNameLst>
                                      </p:cBhvr>
                                      <p:rCtr x="8958" y="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5" grpId="0" animBg="1"/>
      <p:bldP spid="136" grpId="0" animBg="1"/>
      <p:bldP spid="1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635B40-FF60-E408-41C2-4B372A29D9A0}"/>
              </a:ext>
            </a:extLst>
          </p:cNvPr>
          <p:cNvSpPr txBox="1"/>
          <p:nvPr/>
        </p:nvSpPr>
        <p:spPr>
          <a:xfrm>
            <a:off x="3427150" y="293589"/>
            <a:ext cx="3600000" cy="369332"/>
          </a:xfrm>
          <a:custGeom>
            <a:avLst/>
            <a:gdLst>
              <a:gd name="connsiteX0" fmla="*/ 0 w 3600000"/>
              <a:gd name="connsiteY0" fmla="*/ 0 h 369332"/>
              <a:gd name="connsiteX1" fmla="*/ 478286 w 3600000"/>
              <a:gd name="connsiteY1" fmla="*/ 0 h 369332"/>
              <a:gd name="connsiteX2" fmla="*/ 884571 w 3600000"/>
              <a:gd name="connsiteY2" fmla="*/ 0 h 369332"/>
              <a:gd name="connsiteX3" fmla="*/ 1470857 w 3600000"/>
              <a:gd name="connsiteY3" fmla="*/ 0 h 369332"/>
              <a:gd name="connsiteX4" fmla="*/ 1949143 w 3600000"/>
              <a:gd name="connsiteY4" fmla="*/ 0 h 369332"/>
              <a:gd name="connsiteX5" fmla="*/ 2427429 w 3600000"/>
              <a:gd name="connsiteY5" fmla="*/ 0 h 369332"/>
              <a:gd name="connsiteX6" fmla="*/ 3013714 w 3600000"/>
              <a:gd name="connsiteY6" fmla="*/ 0 h 369332"/>
              <a:gd name="connsiteX7" fmla="*/ 3600000 w 3600000"/>
              <a:gd name="connsiteY7" fmla="*/ 0 h 369332"/>
              <a:gd name="connsiteX8" fmla="*/ 3600000 w 3600000"/>
              <a:gd name="connsiteY8" fmla="*/ 369332 h 369332"/>
              <a:gd name="connsiteX9" fmla="*/ 3157714 w 3600000"/>
              <a:gd name="connsiteY9" fmla="*/ 369332 h 369332"/>
              <a:gd name="connsiteX10" fmla="*/ 2643429 w 3600000"/>
              <a:gd name="connsiteY10" fmla="*/ 369332 h 369332"/>
              <a:gd name="connsiteX11" fmla="*/ 2129143 w 3600000"/>
              <a:gd name="connsiteY11" fmla="*/ 369332 h 369332"/>
              <a:gd name="connsiteX12" fmla="*/ 1650857 w 3600000"/>
              <a:gd name="connsiteY12" fmla="*/ 369332 h 369332"/>
              <a:gd name="connsiteX13" fmla="*/ 1064571 w 3600000"/>
              <a:gd name="connsiteY13" fmla="*/ 369332 h 369332"/>
              <a:gd name="connsiteX14" fmla="*/ 478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26576" y="-10256"/>
                  <a:pt x="341025" y="46428"/>
                  <a:pt x="478286" y="0"/>
                </a:cubicBezTo>
                <a:cubicBezTo>
                  <a:pt x="615547" y="-46428"/>
                  <a:pt x="683595" y="22204"/>
                  <a:pt x="884571" y="0"/>
                </a:cubicBezTo>
                <a:cubicBezTo>
                  <a:pt x="1085547" y="-22204"/>
                  <a:pt x="1326180" y="12709"/>
                  <a:pt x="1470857" y="0"/>
                </a:cubicBezTo>
                <a:cubicBezTo>
                  <a:pt x="1615534" y="-12709"/>
                  <a:pt x="1807567" y="14469"/>
                  <a:pt x="1949143" y="0"/>
                </a:cubicBezTo>
                <a:cubicBezTo>
                  <a:pt x="2090719" y="-14469"/>
                  <a:pt x="2226764" y="34267"/>
                  <a:pt x="2427429" y="0"/>
                </a:cubicBezTo>
                <a:cubicBezTo>
                  <a:pt x="2628094" y="-34267"/>
                  <a:pt x="2849070" y="46575"/>
                  <a:pt x="3013714" y="0"/>
                </a:cubicBezTo>
                <a:cubicBezTo>
                  <a:pt x="3178358" y="-46575"/>
                  <a:pt x="3411980" y="42339"/>
                  <a:pt x="3600000" y="0"/>
                </a:cubicBezTo>
                <a:cubicBezTo>
                  <a:pt x="3639074" y="170087"/>
                  <a:pt x="3555946" y="228284"/>
                  <a:pt x="3600000" y="369332"/>
                </a:cubicBezTo>
                <a:cubicBezTo>
                  <a:pt x="3413313" y="401166"/>
                  <a:pt x="3286102" y="319322"/>
                  <a:pt x="3157714" y="369332"/>
                </a:cubicBezTo>
                <a:cubicBezTo>
                  <a:pt x="3029326" y="419342"/>
                  <a:pt x="2770602" y="323956"/>
                  <a:pt x="2643429" y="369332"/>
                </a:cubicBezTo>
                <a:cubicBezTo>
                  <a:pt x="2516256" y="414708"/>
                  <a:pt x="2315012" y="340311"/>
                  <a:pt x="2129143" y="369332"/>
                </a:cubicBezTo>
                <a:cubicBezTo>
                  <a:pt x="1943274" y="398353"/>
                  <a:pt x="1817301" y="346217"/>
                  <a:pt x="1650857" y="369332"/>
                </a:cubicBezTo>
                <a:cubicBezTo>
                  <a:pt x="1484413" y="392447"/>
                  <a:pt x="1352791" y="317682"/>
                  <a:pt x="1064571" y="369332"/>
                </a:cubicBezTo>
                <a:cubicBezTo>
                  <a:pt x="776351" y="420982"/>
                  <a:pt x="729448" y="303819"/>
                  <a:pt x="478286" y="369332"/>
                </a:cubicBezTo>
                <a:cubicBezTo>
                  <a:pt x="227124" y="434845"/>
                  <a:pt x="210163" y="354594"/>
                  <a:pt x="0" y="369332"/>
                </a:cubicBezTo>
                <a:cubicBezTo>
                  <a:pt x="-38655" y="245768"/>
                  <a:pt x="11552" y="91692"/>
                  <a:pt x="0" y="0"/>
                </a:cubicBezTo>
                <a:close/>
              </a:path>
            </a:pathLst>
          </a:custGeom>
          <a:noFill/>
          <a:ln w="31750" cap="rnd">
            <a:solidFill>
              <a:srgbClr val="C00000"/>
            </a:solidFill>
            <a:extLst>
              <a:ext uri="{C807C97D-BFC1-408E-A445-0C87EB9F89A2}">
                <ask:lineSketchStyleProps xmlns:ask="http://schemas.microsoft.com/office/drawing/2018/sketchyshapes" sd="1219033472">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defPPr>
              <a:defRPr lang="en-US"/>
            </a:defPPr>
            <a:lvl1pPr fontAlgn="base">
              <a:defRPr>
                <a:solidFill>
                  <a:srgbClr val="000000"/>
                </a:solidFill>
                <a:effectLst/>
                <a:latin typeface="Poppins" pitchFamily="2" charset="77"/>
              </a:defRPr>
            </a:lvl1pPr>
          </a:lstStyle>
          <a:p>
            <a:r>
              <a:rPr lang="en-HK" dirty="0"/>
              <a:t>Generative AI</a:t>
            </a:r>
          </a:p>
        </p:txBody>
      </p:sp>
      <p:sp>
        <p:nvSpPr>
          <p:cNvPr id="6" name="TextBox 5">
            <a:extLst>
              <a:ext uri="{FF2B5EF4-FFF2-40B4-BE49-F238E27FC236}">
                <a16:creationId xmlns:a16="http://schemas.microsoft.com/office/drawing/2014/main" id="{6FEE2DA9-A978-BD7C-C8DB-9F04F8E44560}"/>
              </a:ext>
            </a:extLst>
          </p:cNvPr>
          <p:cNvSpPr txBox="1"/>
          <p:nvPr/>
        </p:nvSpPr>
        <p:spPr>
          <a:xfrm>
            <a:off x="281355" y="1366870"/>
            <a:ext cx="3600000" cy="369332"/>
          </a:xfrm>
          <a:custGeom>
            <a:avLst/>
            <a:gdLst>
              <a:gd name="connsiteX0" fmla="*/ 0 w 3600000"/>
              <a:gd name="connsiteY0" fmla="*/ 0 h 369332"/>
              <a:gd name="connsiteX1" fmla="*/ 406286 w 3600000"/>
              <a:gd name="connsiteY1" fmla="*/ 0 h 369332"/>
              <a:gd name="connsiteX2" fmla="*/ 848571 w 3600000"/>
              <a:gd name="connsiteY2" fmla="*/ 0 h 369332"/>
              <a:gd name="connsiteX3" fmla="*/ 1434857 w 3600000"/>
              <a:gd name="connsiteY3" fmla="*/ 0 h 369332"/>
              <a:gd name="connsiteX4" fmla="*/ 1949143 w 3600000"/>
              <a:gd name="connsiteY4" fmla="*/ 0 h 369332"/>
              <a:gd name="connsiteX5" fmla="*/ 2463429 w 3600000"/>
              <a:gd name="connsiteY5" fmla="*/ 0 h 369332"/>
              <a:gd name="connsiteX6" fmla="*/ 2905714 w 3600000"/>
              <a:gd name="connsiteY6" fmla="*/ 0 h 369332"/>
              <a:gd name="connsiteX7" fmla="*/ 3600000 w 3600000"/>
              <a:gd name="connsiteY7" fmla="*/ 0 h 369332"/>
              <a:gd name="connsiteX8" fmla="*/ 3600000 w 3600000"/>
              <a:gd name="connsiteY8" fmla="*/ 369332 h 369332"/>
              <a:gd name="connsiteX9" fmla="*/ 3049714 w 3600000"/>
              <a:gd name="connsiteY9" fmla="*/ 369332 h 369332"/>
              <a:gd name="connsiteX10" fmla="*/ 2535429 w 3600000"/>
              <a:gd name="connsiteY10" fmla="*/ 369332 h 369332"/>
              <a:gd name="connsiteX11" fmla="*/ 2021143 w 3600000"/>
              <a:gd name="connsiteY11" fmla="*/ 369332 h 369332"/>
              <a:gd name="connsiteX12" fmla="*/ 1578857 w 3600000"/>
              <a:gd name="connsiteY12" fmla="*/ 369332 h 369332"/>
              <a:gd name="connsiteX13" fmla="*/ 992571 w 3600000"/>
              <a:gd name="connsiteY13" fmla="*/ 369332 h 369332"/>
              <a:gd name="connsiteX14" fmla="*/ 514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85417" y="-44757"/>
                  <a:pt x="220215" y="35917"/>
                  <a:pt x="406286" y="0"/>
                </a:cubicBezTo>
                <a:cubicBezTo>
                  <a:pt x="592357" y="-35917"/>
                  <a:pt x="681879" y="15860"/>
                  <a:pt x="848571" y="0"/>
                </a:cubicBezTo>
                <a:cubicBezTo>
                  <a:pt x="1015263" y="-15860"/>
                  <a:pt x="1285056" y="37273"/>
                  <a:pt x="1434857" y="0"/>
                </a:cubicBezTo>
                <a:cubicBezTo>
                  <a:pt x="1584658" y="-37273"/>
                  <a:pt x="1704993" y="50047"/>
                  <a:pt x="1949143" y="0"/>
                </a:cubicBezTo>
                <a:cubicBezTo>
                  <a:pt x="2193293" y="-50047"/>
                  <a:pt x="2325043" y="2899"/>
                  <a:pt x="2463429" y="0"/>
                </a:cubicBezTo>
                <a:cubicBezTo>
                  <a:pt x="2601815" y="-2899"/>
                  <a:pt x="2787446" y="9100"/>
                  <a:pt x="2905714" y="0"/>
                </a:cubicBezTo>
                <a:cubicBezTo>
                  <a:pt x="3023983" y="-9100"/>
                  <a:pt x="3440093" y="20844"/>
                  <a:pt x="3600000" y="0"/>
                </a:cubicBezTo>
                <a:cubicBezTo>
                  <a:pt x="3610740" y="113685"/>
                  <a:pt x="3575836" y="256605"/>
                  <a:pt x="3600000" y="369332"/>
                </a:cubicBezTo>
                <a:cubicBezTo>
                  <a:pt x="3482912" y="421480"/>
                  <a:pt x="3291300" y="349381"/>
                  <a:pt x="3049714" y="369332"/>
                </a:cubicBezTo>
                <a:cubicBezTo>
                  <a:pt x="2808128" y="389283"/>
                  <a:pt x="2646626" y="327877"/>
                  <a:pt x="2535429" y="369332"/>
                </a:cubicBezTo>
                <a:cubicBezTo>
                  <a:pt x="2424233" y="410787"/>
                  <a:pt x="2248000" y="318660"/>
                  <a:pt x="2021143" y="369332"/>
                </a:cubicBezTo>
                <a:cubicBezTo>
                  <a:pt x="1794286" y="420004"/>
                  <a:pt x="1698414" y="364063"/>
                  <a:pt x="1578857" y="369332"/>
                </a:cubicBezTo>
                <a:cubicBezTo>
                  <a:pt x="1459300" y="374601"/>
                  <a:pt x="1199768" y="306174"/>
                  <a:pt x="992571" y="369332"/>
                </a:cubicBezTo>
                <a:cubicBezTo>
                  <a:pt x="785374" y="432490"/>
                  <a:pt x="625323" y="361402"/>
                  <a:pt x="514286" y="369332"/>
                </a:cubicBezTo>
                <a:cubicBezTo>
                  <a:pt x="403249" y="377262"/>
                  <a:pt x="212815" y="331848"/>
                  <a:pt x="0" y="369332"/>
                </a:cubicBezTo>
                <a:cubicBezTo>
                  <a:pt x="-43770" y="265073"/>
                  <a:pt x="20381" y="109290"/>
                  <a:pt x="0" y="0"/>
                </a:cubicBezTo>
                <a:close/>
              </a:path>
            </a:pathLst>
          </a:custGeom>
          <a:noFill/>
          <a:ln w="31750" cap="rnd">
            <a:solidFill>
              <a:srgbClr val="C00000"/>
            </a:solidFill>
            <a:extLst>
              <a:ext uri="{C807C97D-BFC1-408E-A445-0C87EB9F89A2}">
                <ask:lineSketchStyleProps xmlns:ask="http://schemas.microsoft.com/office/drawing/2018/sketchyshapes" sd="2650216993">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Potential Risks</a:t>
            </a:r>
            <a:endParaRPr lang="en-HK" dirty="0">
              <a:effectLst/>
              <a:latin typeface="Poppins" pitchFamily="2" charset="77"/>
            </a:endParaRPr>
          </a:p>
        </p:txBody>
      </p:sp>
      <p:sp>
        <p:nvSpPr>
          <p:cNvPr id="7" name="TextBox 6">
            <a:extLst>
              <a:ext uri="{FF2B5EF4-FFF2-40B4-BE49-F238E27FC236}">
                <a16:creationId xmlns:a16="http://schemas.microsoft.com/office/drawing/2014/main" id="{C3F29BDD-1EB3-9BD2-A7CF-50BFBF3DA5EF}"/>
              </a:ext>
            </a:extLst>
          </p:cNvPr>
          <p:cNvSpPr txBox="1"/>
          <p:nvPr/>
        </p:nvSpPr>
        <p:spPr>
          <a:xfrm>
            <a:off x="8089192" y="2668383"/>
            <a:ext cx="3600000" cy="369332"/>
          </a:xfrm>
          <a:custGeom>
            <a:avLst/>
            <a:gdLst>
              <a:gd name="connsiteX0" fmla="*/ 0 w 3600000"/>
              <a:gd name="connsiteY0" fmla="*/ 0 h 369332"/>
              <a:gd name="connsiteX1" fmla="*/ 514286 w 3600000"/>
              <a:gd name="connsiteY1" fmla="*/ 0 h 369332"/>
              <a:gd name="connsiteX2" fmla="*/ 956571 w 3600000"/>
              <a:gd name="connsiteY2" fmla="*/ 0 h 369332"/>
              <a:gd name="connsiteX3" fmla="*/ 1434857 w 3600000"/>
              <a:gd name="connsiteY3" fmla="*/ 0 h 369332"/>
              <a:gd name="connsiteX4" fmla="*/ 1985143 w 3600000"/>
              <a:gd name="connsiteY4" fmla="*/ 0 h 369332"/>
              <a:gd name="connsiteX5" fmla="*/ 2499429 w 3600000"/>
              <a:gd name="connsiteY5" fmla="*/ 0 h 369332"/>
              <a:gd name="connsiteX6" fmla="*/ 3013714 w 3600000"/>
              <a:gd name="connsiteY6" fmla="*/ 0 h 369332"/>
              <a:gd name="connsiteX7" fmla="*/ 3600000 w 3600000"/>
              <a:gd name="connsiteY7" fmla="*/ 0 h 369332"/>
              <a:gd name="connsiteX8" fmla="*/ 3600000 w 3600000"/>
              <a:gd name="connsiteY8" fmla="*/ 369332 h 369332"/>
              <a:gd name="connsiteX9" fmla="*/ 3193714 w 3600000"/>
              <a:gd name="connsiteY9" fmla="*/ 369332 h 369332"/>
              <a:gd name="connsiteX10" fmla="*/ 2715429 w 3600000"/>
              <a:gd name="connsiteY10" fmla="*/ 369332 h 369332"/>
              <a:gd name="connsiteX11" fmla="*/ 2129143 w 3600000"/>
              <a:gd name="connsiteY11" fmla="*/ 369332 h 369332"/>
              <a:gd name="connsiteX12" fmla="*/ 1722857 w 3600000"/>
              <a:gd name="connsiteY12" fmla="*/ 369332 h 369332"/>
              <a:gd name="connsiteX13" fmla="*/ 1316571 w 3600000"/>
              <a:gd name="connsiteY13" fmla="*/ 369332 h 369332"/>
              <a:gd name="connsiteX14" fmla="*/ 91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90619" y="-36514"/>
                  <a:pt x="257926" y="19740"/>
                  <a:pt x="514286" y="0"/>
                </a:cubicBezTo>
                <a:cubicBezTo>
                  <a:pt x="770646" y="-19740"/>
                  <a:pt x="809914" y="3963"/>
                  <a:pt x="956571" y="0"/>
                </a:cubicBezTo>
                <a:cubicBezTo>
                  <a:pt x="1103228" y="-3963"/>
                  <a:pt x="1296876" y="45705"/>
                  <a:pt x="1434857" y="0"/>
                </a:cubicBezTo>
                <a:cubicBezTo>
                  <a:pt x="1572838" y="-45705"/>
                  <a:pt x="1730865" y="56028"/>
                  <a:pt x="1985143" y="0"/>
                </a:cubicBezTo>
                <a:cubicBezTo>
                  <a:pt x="2239421" y="-56028"/>
                  <a:pt x="2293023" y="4817"/>
                  <a:pt x="2499429" y="0"/>
                </a:cubicBezTo>
                <a:cubicBezTo>
                  <a:pt x="2705835" y="-4817"/>
                  <a:pt x="2782137" y="55113"/>
                  <a:pt x="3013714" y="0"/>
                </a:cubicBezTo>
                <a:cubicBezTo>
                  <a:pt x="3245291" y="-55113"/>
                  <a:pt x="3471029" y="62412"/>
                  <a:pt x="3600000" y="0"/>
                </a:cubicBezTo>
                <a:cubicBezTo>
                  <a:pt x="3644306" y="166435"/>
                  <a:pt x="3565136" y="285075"/>
                  <a:pt x="3600000" y="369332"/>
                </a:cubicBezTo>
                <a:cubicBezTo>
                  <a:pt x="3486759" y="395112"/>
                  <a:pt x="3374183" y="350649"/>
                  <a:pt x="3193714" y="369332"/>
                </a:cubicBezTo>
                <a:cubicBezTo>
                  <a:pt x="3013245" y="388015"/>
                  <a:pt x="2895025" y="328005"/>
                  <a:pt x="2715429" y="369332"/>
                </a:cubicBezTo>
                <a:cubicBezTo>
                  <a:pt x="2535833" y="410659"/>
                  <a:pt x="2402521" y="336410"/>
                  <a:pt x="2129143" y="369332"/>
                </a:cubicBezTo>
                <a:cubicBezTo>
                  <a:pt x="1855765" y="402254"/>
                  <a:pt x="1854485" y="348476"/>
                  <a:pt x="1722857" y="369332"/>
                </a:cubicBezTo>
                <a:cubicBezTo>
                  <a:pt x="1591229" y="390188"/>
                  <a:pt x="1454476" y="325609"/>
                  <a:pt x="1316571" y="369332"/>
                </a:cubicBezTo>
                <a:cubicBezTo>
                  <a:pt x="1178666" y="413055"/>
                  <a:pt x="1097235" y="347351"/>
                  <a:pt x="910286" y="369332"/>
                </a:cubicBezTo>
                <a:cubicBezTo>
                  <a:pt x="723337" y="391313"/>
                  <a:pt x="331348" y="267256"/>
                  <a:pt x="0" y="369332"/>
                </a:cubicBezTo>
                <a:cubicBezTo>
                  <a:pt x="-33030" y="253278"/>
                  <a:pt x="10081" y="135695"/>
                  <a:pt x="0" y="0"/>
                </a:cubicBezTo>
                <a:close/>
              </a:path>
            </a:pathLst>
          </a:custGeom>
          <a:noFill/>
          <a:ln w="31750" cap="rnd">
            <a:solidFill>
              <a:srgbClr val="C00000"/>
            </a:solidFill>
            <a:extLst>
              <a:ext uri="{C807C97D-BFC1-408E-A445-0C87EB9F89A2}">
                <ask:lineSketchStyleProps xmlns:ask="http://schemas.microsoft.com/office/drawing/2018/sketchyshapes" sd="4266498984">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Ethical Guidelines</a:t>
            </a:r>
            <a:endParaRPr lang="en-HK" dirty="0">
              <a:effectLst/>
              <a:latin typeface="Poppins" pitchFamily="2" charset="77"/>
            </a:endParaRPr>
          </a:p>
        </p:txBody>
      </p:sp>
      <p:sp>
        <p:nvSpPr>
          <p:cNvPr id="8" name="TextBox 7">
            <a:extLst>
              <a:ext uri="{FF2B5EF4-FFF2-40B4-BE49-F238E27FC236}">
                <a16:creationId xmlns:a16="http://schemas.microsoft.com/office/drawing/2014/main" id="{6F822F4A-A675-AC38-1971-8A805DECD843}"/>
              </a:ext>
            </a:extLst>
          </p:cNvPr>
          <p:cNvSpPr txBox="1"/>
          <p:nvPr/>
        </p:nvSpPr>
        <p:spPr>
          <a:xfrm>
            <a:off x="1627150" y="2668383"/>
            <a:ext cx="3600000" cy="369332"/>
          </a:xfrm>
          <a:custGeom>
            <a:avLst/>
            <a:gdLst>
              <a:gd name="connsiteX0" fmla="*/ 0 w 3600000"/>
              <a:gd name="connsiteY0" fmla="*/ 0 h 369332"/>
              <a:gd name="connsiteX1" fmla="*/ 478286 w 3600000"/>
              <a:gd name="connsiteY1" fmla="*/ 0 h 369332"/>
              <a:gd name="connsiteX2" fmla="*/ 992571 w 3600000"/>
              <a:gd name="connsiteY2" fmla="*/ 0 h 369332"/>
              <a:gd name="connsiteX3" fmla="*/ 1434857 w 3600000"/>
              <a:gd name="connsiteY3" fmla="*/ 0 h 369332"/>
              <a:gd name="connsiteX4" fmla="*/ 1841143 w 3600000"/>
              <a:gd name="connsiteY4" fmla="*/ 0 h 369332"/>
              <a:gd name="connsiteX5" fmla="*/ 2355429 w 3600000"/>
              <a:gd name="connsiteY5" fmla="*/ 0 h 369332"/>
              <a:gd name="connsiteX6" fmla="*/ 2761714 w 3600000"/>
              <a:gd name="connsiteY6" fmla="*/ 0 h 369332"/>
              <a:gd name="connsiteX7" fmla="*/ 3600000 w 3600000"/>
              <a:gd name="connsiteY7" fmla="*/ 0 h 369332"/>
              <a:gd name="connsiteX8" fmla="*/ 3600000 w 3600000"/>
              <a:gd name="connsiteY8" fmla="*/ 369332 h 369332"/>
              <a:gd name="connsiteX9" fmla="*/ 3085714 w 3600000"/>
              <a:gd name="connsiteY9" fmla="*/ 369332 h 369332"/>
              <a:gd name="connsiteX10" fmla="*/ 2499429 w 3600000"/>
              <a:gd name="connsiteY10" fmla="*/ 369332 h 369332"/>
              <a:gd name="connsiteX11" fmla="*/ 1949143 w 3600000"/>
              <a:gd name="connsiteY11" fmla="*/ 369332 h 369332"/>
              <a:gd name="connsiteX12" fmla="*/ 1470857 w 3600000"/>
              <a:gd name="connsiteY12" fmla="*/ 369332 h 369332"/>
              <a:gd name="connsiteX13" fmla="*/ 956571 w 3600000"/>
              <a:gd name="connsiteY13" fmla="*/ 369332 h 369332"/>
              <a:gd name="connsiteX14" fmla="*/ 55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10117" y="-18456"/>
                  <a:pt x="264625" y="17271"/>
                  <a:pt x="478286" y="0"/>
                </a:cubicBezTo>
                <a:cubicBezTo>
                  <a:pt x="691947" y="-17271"/>
                  <a:pt x="845296" y="34404"/>
                  <a:pt x="992571" y="0"/>
                </a:cubicBezTo>
                <a:cubicBezTo>
                  <a:pt x="1139846" y="-34404"/>
                  <a:pt x="1298844" y="4560"/>
                  <a:pt x="1434857" y="0"/>
                </a:cubicBezTo>
                <a:cubicBezTo>
                  <a:pt x="1570870" y="-4560"/>
                  <a:pt x="1752222" y="25812"/>
                  <a:pt x="1841143" y="0"/>
                </a:cubicBezTo>
                <a:cubicBezTo>
                  <a:pt x="1930064" y="-25812"/>
                  <a:pt x="2211695" y="5106"/>
                  <a:pt x="2355429" y="0"/>
                </a:cubicBezTo>
                <a:cubicBezTo>
                  <a:pt x="2499163" y="-5106"/>
                  <a:pt x="2558618" y="39751"/>
                  <a:pt x="2761714" y="0"/>
                </a:cubicBezTo>
                <a:cubicBezTo>
                  <a:pt x="2964810" y="-39751"/>
                  <a:pt x="3414430" y="87167"/>
                  <a:pt x="3600000" y="0"/>
                </a:cubicBezTo>
                <a:cubicBezTo>
                  <a:pt x="3601880" y="104897"/>
                  <a:pt x="3595689" y="289953"/>
                  <a:pt x="3600000" y="369332"/>
                </a:cubicBezTo>
                <a:cubicBezTo>
                  <a:pt x="3367869" y="401086"/>
                  <a:pt x="3325567" y="312467"/>
                  <a:pt x="3085714" y="369332"/>
                </a:cubicBezTo>
                <a:cubicBezTo>
                  <a:pt x="2845861" y="426197"/>
                  <a:pt x="2648008" y="308880"/>
                  <a:pt x="2499429" y="369332"/>
                </a:cubicBezTo>
                <a:cubicBezTo>
                  <a:pt x="2350850" y="429784"/>
                  <a:pt x="2125501" y="332418"/>
                  <a:pt x="1949143" y="369332"/>
                </a:cubicBezTo>
                <a:cubicBezTo>
                  <a:pt x="1772785" y="406246"/>
                  <a:pt x="1672550" y="356676"/>
                  <a:pt x="1470857" y="369332"/>
                </a:cubicBezTo>
                <a:cubicBezTo>
                  <a:pt x="1269164" y="381988"/>
                  <a:pt x="1121753" y="318349"/>
                  <a:pt x="956571" y="369332"/>
                </a:cubicBezTo>
                <a:cubicBezTo>
                  <a:pt x="791389" y="420315"/>
                  <a:pt x="749528" y="368630"/>
                  <a:pt x="550286" y="369332"/>
                </a:cubicBezTo>
                <a:cubicBezTo>
                  <a:pt x="351045" y="370034"/>
                  <a:pt x="192680" y="338217"/>
                  <a:pt x="0" y="369332"/>
                </a:cubicBezTo>
                <a:cubicBezTo>
                  <a:pt x="-15144" y="263314"/>
                  <a:pt x="28398" y="147241"/>
                  <a:pt x="0" y="0"/>
                </a:cubicBezTo>
                <a:close/>
              </a:path>
            </a:pathLst>
          </a:custGeom>
          <a:noFill/>
          <a:ln w="31750" cap="rnd">
            <a:solidFill>
              <a:srgbClr val="C00000"/>
            </a:solidFill>
            <a:extLst>
              <a:ext uri="{C807C97D-BFC1-408E-A445-0C87EB9F89A2}">
                <ask:lineSketchStyleProps xmlns:ask="http://schemas.microsoft.com/office/drawing/2018/sketchyshapes" sd="879248734">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Misinformation</a:t>
            </a:r>
            <a:endParaRPr lang="en-HK" dirty="0">
              <a:effectLst/>
              <a:latin typeface="Poppins" pitchFamily="2" charset="77"/>
            </a:endParaRPr>
          </a:p>
        </p:txBody>
      </p:sp>
      <p:sp>
        <p:nvSpPr>
          <p:cNvPr id="9" name="TextBox 8">
            <a:extLst>
              <a:ext uri="{FF2B5EF4-FFF2-40B4-BE49-F238E27FC236}">
                <a16:creationId xmlns:a16="http://schemas.microsoft.com/office/drawing/2014/main" id="{6EBDCE11-B113-6806-A5E1-00BBC0F11847}"/>
              </a:ext>
            </a:extLst>
          </p:cNvPr>
          <p:cNvSpPr txBox="1"/>
          <p:nvPr/>
        </p:nvSpPr>
        <p:spPr>
          <a:xfrm>
            <a:off x="1606242" y="3513433"/>
            <a:ext cx="3600000" cy="369332"/>
          </a:xfrm>
          <a:custGeom>
            <a:avLst/>
            <a:gdLst>
              <a:gd name="connsiteX0" fmla="*/ 0 w 3600000"/>
              <a:gd name="connsiteY0" fmla="*/ 0 h 369332"/>
              <a:gd name="connsiteX1" fmla="*/ 550286 w 3600000"/>
              <a:gd name="connsiteY1" fmla="*/ 0 h 369332"/>
              <a:gd name="connsiteX2" fmla="*/ 1064571 w 3600000"/>
              <a:gd name="connsiteY2" fmla="*/ 0 h 369332"/>
              <a:gd name="connsiteX3" fmla="*/ 1614857 w 3600000"/>
              <a:gd name="connsiteY3" fmla="*/ 0 h 369332"/>
              <a:gd name="connsiteX4" fmla="*/ 2201143 w 3600000"/>
              <a:gd name="connsiteY4" fmla="*/ 0 h 369332"/>
              <a:gd name="connsiteX5" fmla="*/ 2787429 w 3600000"/>
              <a:gd name="connsiteY5" fmla="*/ 0 h 369332"/>
              <a:gd name="connsiteX6" fmla="*/ 3600000 w 3600000"/>
              <a:gd name="connsiteY6" fmla="*/ 0 h 369332"/>
              <a:gd name="connsiteX7" fmla="*/ 3600000 w 3600000"/>
              <a:gd name="connsiteY7" fmla="*/ 369332 h 369332"/>
              <a:gd name="connsiteX8" fmla="*/ 3157714 w 3600000"/>
              <a:gd name="connsiteY8" fmla="*/ 369332 h 369332"/>
              <a:gd name="connsiteX9" fmla="*/ 2679429 w 3600000"/>
              <a:gd name="connsiteY9" fmla="*/ 369332 h 369332"/>
              <a:gd name="connsiteX10" fmla="*/ 2201143 w 3600000"/>
              <a:gd name="connsiteY10" fmla="*/ 369332 h 369332"/>
              <a:gd name="connsiteX11" fmla="*/ 1614857 w 3600000"/>
              <a:gd name="connsiteY11" fmla="*/ 369332 h 369332"/>
              <a:gd name="connsiteX12" fmla="*/ 1100571 w 3600000"/>
              <a:gd name="connsiteY12" fmla="*/ 369332 h 369332"/>
              <a:gd name="connsiteX13" fmla="*/ 658286 w 3600000"/>
              <a:gd name="connsiteY13" fmla="*/ 369332 h 369332"/>
              <a:gd name="connsiteX14" fmla="*/ 0 w 3600000"/>
              <a:gd name="connsiteY14" fmla="*/ 369332 h 369332"/>
              <a:gd name="connsiteX15" fmla="*/ 0 w 3600000"/>
              <a:gd name="connsiteY15"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0000" h="369332" extrusionOk="0">
                <a:moveTo>
                  <a:pt x="0" y="0"/>
                </a:moveTo>
                <a:cubicBezTo>
                  <a:pt x="219750" y="-24578"/>
                  <a:pt x="407408" y="38484"/>
                  <a:pt x="550286" y="0"/>
                </a:cubicBezTo>
                <a:cubicBezTo>
                  <a:pt x="693164" y="-38484"/>
                  <a:pt x="826468" y="57127"/>
                  <a:pt x="1064571" y="0"/>
                </a:cubicBezTo>
                <a:cubicBezTo>
                  <a:pt x="1302674" y="-57127"/>
                  <a:pt x="1351285" y="30077"/>
                  <a:pt x="1614857" y="0"/>
                </a:cubicBezTo>
                <a:cubicBezTo>
                  <a:pt x="1878429" y="-30077"/>
                  <a:pt x="1980340" y="23547"/>
                  <a:pt x="2201143" y="0"/>
                </a:cubicBezTo>
                <a:cubicBezTo>
                  <a:pt x="2421946" y="-23547"/>
                  <a:pt x="2553432" y="26943"/>
                  <a:pt x="2787429" y="0"/>
                </a:cubicBezTo>
                <a:cubicBezTo>
                  <a:pt x="3021426" y="-26943"/>
                  <a:pt x="3321150" y="92901"/>
                  <a:pt x="3600000" y="0"/>
                </a:cubicBezTo>
                <a:cubicBezTo>
                  <a:pt x="3607836" y="145780"/>
                  <a:pt x="3574143" y="247977"/>
                  <a:pt x="3600000" y="369332"/>
                </a:cubicBezTo>
                <a:cubicBezTo>
                  <a:pt x="3407801" y="407757"/>
                  <a:pt x="3344561" y="343304"/>
                  <a:pt x="3157714" y="369332"/>
                </a:cubicBezTo>
                <a:cubicBezTo>
                  <a:pt x="2970867" y="395360"/>
                  <a:pt x="2900851" y="365802"/>
                  <a:pt x="2679429" y="369332"/>
                </a:cubicBezTo>
                <a:cubicBezTo>
                  <a:pt x="2458007" y="372862"/>
                  <a:pt x="2336047" y="357029"/>
                  <a:pt x="2201143" y="369332"/>
                </a:cubicBezTo>
                <a:cubicBezTo>
                  <a:pt x="2066239" y="381635"/>
                  <a:pt x="1754700" y="347019"/>
                  <a:pt x="1614857" y="369332"/>
                </a:cubicBezTo>
                <a:cubicBezTo>
                  <a:pt x="1475014" y="391645"/>
                  <a:pt x="1228936" y="317050"/>
                  <a:pt x="1100571" y="369332"/>
                </a:cubicBezTo>
                <a:cubicBezTo>
                  <a:pt x="972206" y="421614"/>
                  <a:pt x="834512" y="369208"/>
                  <a:pt x="658286" y="369332"/>
                </a:cubicBezTo>
                <a:cubicBezTo>
                  <a:pt x="482060" y="369456"/>
                  <a:pt x="196927" y="331335"/>
                  <a:pt x="0" y="369332"/>
                </a:cubicBezTo>
                <a:cubicBezTo>
                  <a:pt x="-16679" y="261221"/>
                  <a:pt x="7021" y="113273"/>
                  <a:pt x="0" y="0"/>
                </a:cubicBezTo>
                <a:close/>
              </a:path>
            </a:pathLst>
          </a:custGeom>
          <a:noFill/>
          <a:ln w="31750" cap="rnd">
            <a:solidFill>
              <a:srgbClr val="C00000"/>
            </a:solidFill>
            <a:extLst>
              <a:ext uri="{C807C97D-BFC1-408E-A445-0C87EB9F89A2}">
                <ask:lineSketchStyleProps xmlns:ask="http://schemas.microsoft.com/office/drawing/2018/sketchyshapes" sd="264327539">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Bias</a:t>
            </a:r>
            <a:endParaRPr lang="en-HK" dirty="0">
              <a:effectLst/>
              <a:latin typeface="Poppins" pitchFamily="2" charset="77"/>
            </a:endParaRPr>
          </a:p>
        </p:txBody>
      </p:sp>
      <p:sp>
        <p:nvSpPr>
          <p:cNvPr id="10" name="TextBox 9">
            <a:extLst>
              <a:ext uri="{FF2B5EF4-FFF2-40B4-BE49-F238E27FC236}">
                <a16:creationId xmlns:a16="http://schemas.microsoft.com/office/drawing/2014/main" id="{831FD460-7469-7B7C-50E2-C664FFF35BFA}"/>
              </a:ext>
            </a:extLst>
          </p:cNvPr>
          <p:cNvSpPr txBox="1"/>
          <p:nvPr/>
        </p:nvSpPr>
        <p:spPr>
          <a:xfrm>
            <a:off x="1606242" y="4290903"/>
            <a:ext cx="3600000" cy="369332"/>
          </a:xfrm>
          <a:custGeom>
            <a:avLst/>
            <a:gdLst>
              <a:gd name="connsiteX0" fmla="*/ 0 w 3600000"/>
              <a:gd name="connsiteY0" fmla="*/ 0 h 369332"/>
              <a:gd name="connsiteX1" fmla="*/ 550286 w 3600000"/>
              <a:gd name="connsiteY1" fmla="*/ 0 h 369332"/>
              <a:gd name="connsiteX2" fmla="*/ 1064571 w 3600000"/>
              <a:gd name="connsiteY2" fmla="*/ 0 h 369332"/>
              <a:gd name="connsiteX3" fmla="*/ 1470857 w 3600000"/>
              <a:gd name="connsiteY3" fmla="*/ 0 h 369332"/>
              <a:gd name="connsiteX4" fmla="*/ 2057143 w 3600000"/>
              <a:gd name="connsiteY4" fmla="*/ 0 h 369332"/>
              <a:gd name="connsiteX5" fmla="*/ 2535429 w 3600000"/>
              <a:gd name="connsiteY5" fmla="*/ 0 h 369332"/>
              <a:gd name="connsiteX6" fmla="*/ 3085714 w 3600000"/>
              <a:gd name="connsiteY6" fmla="*/ 0 h 369332"/>
              <a:gd name="connsiteX7" fmla="*/ 3600000 w 3600000"/>
              <a:gd name="connsiteY7" fmla="*/ 0 h 369332"/>
              <a:gd name="connsiteX8" fmla="*/ 3600000 w 3600000"/>
              <a:gd name="connsiteY8" fmla="*/ 369332 h 369332"/>
              <a:gd name="connsiteX9" fmla="*/ 3121714 w 3600000"/>
              <a:gd name="connsiteY9" fmla="*/ 369332 h 369332"/>
              <a:gd name="connsiteX10" fmla="*/ 2643429 w 3600000"/>
              <a:gd name="connsiteY10" fmla="*/ 369332 h 369332"/>
              <a:gd name="connsiteX11" fmla="*/ 2237143 w 3600000"/>
              <a:gd name="connsiteY11" fmla="*/ 369332 h 369332"/>
              <a:gd name="connsiteX12" fmla="*/ 1650857 w 3600000"/>
              <a:gd name="connsiteY12" fmla="*/ 369332 h 369332"/>
              <a:gd name="connsiteX13" fmla="*/ 1208571 w 3600000"/>
              <a:gd name="connsiteY13" fmla="*/ 369332 h 369332"/>
              <a:gd name="connsiteX14" fmla="*/ 622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50132" y="-45152"/>
                  <a:pt x="316793" y="54649"/>
                  <a:pt x="550286" y="0"/>
                </a:cubicBezTo>
                <a:cubicBezTo>
                  <a:pt x="783779" y="-54649"/>
                  <a:pt x="939589" y="61017"/>
                  <a:pt x="1064571" y="0"/>
                </a:cubicBezTo>
                <a:cubicBezTo>
                  <a:pt x="1189553" y="-61017"/>
                  <a:pt x="1361787" y="46943"/>
                  <a:pt x="1470857" y="0"/>
                </a:cubicBezTo>
                <a:cubicBezTo>
                  <a:pt x="1579927" y="-46943"/>
                  <a:pt x="1891707" y="32719"/>
                  <a:pt x="2057143" y="0"/>
                </a:cubicBezTo>
                <a:cubicBezTo>
                  <a:pt x="2222579" y="-32719"/>
                  <a:pt x="2354023" y="52155"/>
                  <a:pt x="2535429" y="0"/>
                </a:cubicBezTo>
                <a:cubicBezTo>
                  <a:pt x="2716835" y="-52155"/>
                  <a:pt x="2929471" y="63949"/>
                  <a:pt x="3085714" y="0"/>
                </a:cubicBezTo>
                <a:cubicBezTo>
                  <a:pt x="3241958" y="-63949"/>
                  <a:pt x="3427932" y="20518"/>
                  <a:pt x="3600000" y="0"/>
                </a:cubicBezTo>
                <a:cubicBezTo>
                  <a:pt x="3603910" y="125827"/>
                  <a:pt x="3593483" y="210379"/>
                  <a:pt x="3600000" y="369332"/>
                </a:cubicBezTo>
                <a:cubicBezTo>
                  <a:pt x="3483309" y="389396"/>
                  <a:pt x="3331996" y="341895"/>
                  <a:pt x="3121714" y="369332"/>
                </a:cubicBezTo>
                <a:cubicBezTo>
                  <a:pt x="2911432" y="396769"/>
                  <a:pt x="2840623" y="338017"/>
                  <a:pt x="2643429" y="369332"/>
                </a:cubicBezTo>
                <a:cubicBezTo>
                  <a:pt x="2446236" y="400647"/>
                  <a:pt x="2402080" y="347551"/>
                  <a:pt x="2237143" y="369332"/>
                </a:cubicBezTo>
                <a:cubicBezTo>
                  <a:pt x="2072206" y="391113"/>
                  <a:pt x="1826109" y="342603"/>
                  <a:pt x="1650857" y="369332"/>
                </a:cubicBezTo>
                <a:cubicBezTo>
                  <a:pt x="1475605" y="396061"/>
                  <a:pt x="1359667" y="340893"/>
                  <a:pt x="1208571" y="369332"/>
                </a:cubicBezTo>
                <a:cubicBezTo>
                  <a:pt x="1057475" y="397771"/>
                  <a:pt x="833181" y="322864"/>
                  <a:pt x="622286" y="369332"/>
                </a:cubicBezTo>
                <a:cubicBezTo>
                  <a:pt x="411391" y="415800"/>
                  <a:pt x="238717" y="338592"/>
                  <a:pt x="0" y="369332"/>
                </a:cubicBezTo>
                <a:cubicBezTo>
                  <a:pt x="-28088" y="273040"/>
                  <a:pt x="13502" y="173781"/>
                  <a:pt x="0" y="0"/>
                </a:cubicBezTo>
                <a:close/>
              </a:path>
            </a:pathLst>
          </a:custGeom>
          <a:noFill/>
          <a:ln w="31750" cap="rnd">
            <a:solidFill>
              <a:srgbClr val="C00000"/>
            </a:solidFill>
            <a:extLst>
              <a:ext uri="{C807C97D-BFC1-408E-A445-0C87EB9F89A2}">
                <ask:lineSketchStyleProps xmlns:ask="http://schemas.microsoft.com/office/drawing/2018/sketchyshapes" sd="1634779923">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IP Issues</a:t>
            </a:r>
            <a:endParaRPr lang="en-HK" dirty="0">
              <a:effectLst/>
              <a:latin typeface="Poppins" pitchFamily="2" charset="77"/>
            </a:endParaRPr>
          </a:p>
        </p:txBody>
      </p:sp>
      <p:sp>
        <p:nvSpPr>
          <p:cNvPr id="11" name="TextBox 10">
            <a:extLst>
              <a:ext uri="{FF2B5EF4-FFF2-40B4-BE49-F238E27FC236}">
                <a16:creationId xmlns:a16="http://schemas.microsoft.com/office/drawing/2014/main" id="{1FC2D76B-0F72-A982-7493-9728364F5FA2}"/>
              </a:ext>
            </a:extLst>
          </p:cNvPr>
          <p:cNvSpPr txBox="1"/>
          <p:nvPr/>
        </p:nvSpPr>
        <p:spPr>
          <a:xfrm>
            <a:off x="1606242" y="5152428"/>
            <a:ext cx="3600000" cy="369332"/>
          </a:xfrm>
          <a:custGeom>
            <a:avLst/>
            <a:gdLst>
              <a:gd name="connsiteX0" fmla="*/ 0 w 3600000"/>
              <a:gd name="connsiteY0" fmla="*/ 0 h 369332"/>
              <a:gd name="connsiteX1" fmla="*/ 586286 w 3600000"/>
              <a:gd name="connsiteY1" fmla="*/ 0 h 369332"/>
              <a:gd name="connsiteX2" fmla="*/ 1136571 w 3600000"/>
              <a:gd name="connsiteY2" fmla="*/ 0 h 369332"/>
              <a:gd name="connsiteX3" fmla="*/ 1650857 w 3600000"/>
              <a:gd name="connsiteY3" fmla="*/ 0 h 369332"/>
              <a:gd name="connsiteX4" fmla="*/ 2129143 w 3600000"/>
              <a:gd name="connsiteY4" fmla="*/ 0 h 369332"/>
              <a:gd name="connsiteX5" fmla="*/ 2679429 w 3600000"/>
              <a:gd name="connsiteY5" fmla="*/ 0 h 369332"/>
              <a:gd name="connsiteX6" fmla="*/ 3600000 w 3600000"/>
              <a:gd name="connsiteY6" fmla="*/ 0 h 369332"/>
              <a:gd name="connsiteX7" fmla="*/ 3600000 w 3600000"/>
              <a:gd name="connsiteY7" fmla="*/ 369332 h 369332"/>
              <a:gd name="connsiteX8" fmla="*/ 3049714 w 3600000"/>
              <a:gd name="connsiteY8" fmla="*/ 369332 h 369332"/>
              <a:gd name="connsiteX9" fmla="*/ 2607429 w 3600000"/>
              <a:gd name="connsiteY9" fmla="*/ 369332 h 369332"/>
              <a:gd name="connsiteX10" fmla="*/ 2021143 w 3600000"/>
              <a:gd name="connsiteY10" fmla="*/ 369332 h 369332"/>
              <a:gd name="connsiteX11" fmla="*/ 1470857 w 3600000"/>
              <a:gd name="connsiteY11" fmla="*/ 369332 h 369332"/>
              <a:gd name="connsiteX12" fmla="*/ 956571 w 3600000"/>
              <a:gd name="connsiteY12" fmla="*/ 369332 h 369332"/>
              <a:gd name="connsiteX13" fmla="*/ 442286 w 3600000"/>
              <a:gd name="connsiteY13" fmla="*/ 369332 h 369332"/>
              <a:gd name="connsiteX14" fmla="*/ 0 w 3600000"/>
              <a:gd name="connsiteY14" fmla="*/ 369332 h 369332"/>
              <a:gd name="connsiteX15" fmla="*/ 0 w 3600000"/>
              <a:gd name="connsiteY15"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0000" h="369332" extrusionOk="0">
                <a:moveTo>
                  <a:pt x="0" y="0"/>
                </a:moveTo>
                <a:cubicBezTo>
                  <a:pt x="162452" y="-28029"/>
                  <a:pt x="463106" y="43990"/>
                  <a:pt x="586286" y="0"/>
                </a:cubicBezTo>
                <a:cubicBezTo>
                  <a:pt x="709466" y="-43990"/>
                  <a:pt x="1010738" y="26335"/>
                  <a:pt x="1136571" y="0"/>
                </a:cubicBezTo>
                <a:cubicBezTo>
                  <a:pt x="1262404" y="-26335"/>
                  <a:pt x="1512863" y="48008"/>
                  <a:pt x="1650857" y="0"/>
                </a:cubicBezTo>
                <a:cubicBezTo>
                  <a:pt x="1788851" y="-48008"/>
                  <a:pt x="1902266" y="31550"/>
                  <a:pt x="2129143" y="0"/>
                </a:cubicBezTo>
                <a:cubicBezTo>
                  <a:pt x="2356020" y="-31550"/>
                  <a:pt x="2468495" y="58119"/>
                  <a:pt x="2679429" y="0"/>
                </a:cubicBezTo>
                <a:cubicBezTo>
                  <a:pt x="2890363" y="-58119"/>
                  <a:pt x="3261379" y="80863"/>
                  <a:pt x="3600000" y="0"/>
                </a:cubicBezTo>
                <a:cubicBezTo>
                  <a:pt x="3631600" y="131016"/>
                  <a:pt x="3577242" y="213681"/>
                  <a:pt x="3600000" y="369332"/>
                </a:cubicBezTo>
                <a:cubicBezTo>
                  <a:pt x="3374252" y="433779"/>
                  <a:pt x="3209327" y="340180"/>
                  <a:pt x="3049714" y="369332"/>
                </a:cubicBezTo>
                <a:cubicBezTo>
                  <a:pt x="2890101" y="398484"/>
                  <a:pt x="2739323" y="363830"/>
                  <a:pt x="2607429" y="369332"/>
                </a:cubicBezTo>
                <a:cubicBezTo>
                  <a:pt x="2475536" y="374834"/>
                  <a:pt x="2246592" y="313534"/>
                  <a:pt x="2021143" y="369332"/>
                </a:cubicBezTo>
                <a:cubicBezTo>
                  <a:pt x="1795694" y="425130"/>
                  <a:pt x="1737124" y="351356"/>
                  <a:pt x="1470857" y="369332"/>
                </a:cubicBezTo>
                <a:cubicBezTo>
                  <a:pt x="1204590" y="387308"/>
                  <a:pt x="1182595" y="365517"/>
                  <a:pt x="956571" y="369332"/>
                </a:cubicBezTo>
                <a:cubicBezTo>
                  <a:pt x="730547" y="373147"/>
                  <a:pt x="570325" y="336678"/>
                  <a:pt x="442286" y="369332"/>
                </a:cubicBezTo>
                <a:cubicBezTo>
                  <a:pt x="314248" y="401986"/>
                  <a:pt x="176418" y="322743"/>
                  <a:pt x="0" y="369332"/>
                </a:cubicBezTo>
                <a:cubicBezTo>
                  <a:pt x="-22358" y="276283"/>
                  <a:pt x="19198" y="162250"/>
                  <a:pt x="0" y="0"/>
                </a:cubicBezTo>
                <a:close/>
              </a:path>
            </a:pathLst>
          </a:custGeom>
          <a:noFill/>
          <a:ln w="31750" cap="rnd">
            <a:solidFill>
              <a:srgbClr val="C00000"/>
            </a:solidFill>
            <a:extLst>
              <a:ext uri="{C807C97D-BFC1-408E-A445-0C87EB9F89A2}">
                <ask:lineSketchStyleProps xmlns:ask="http://schemas.microsoft.com/office/drawing/2018/sketchyshapes" sd="4172447036">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Privacy Concerns</a:t>
            </a:r>
            <a:endParaRPr lang="en-HK" dirty="0">
              <a:effectLst/>
              <a:latin typeface="Poppins" pitchFamily="2" charset="77"/>
            </a:endParaRPr>
          </a:p>
        </p:txBody>
      </p:sp>
      <p:sp>
        <p:nvSpPr>
          <p:cNvPr id="12" name="TextBox 11">
            <a:extLst>
              <a:ext uri="{FF2B5EF4-FFF2-40B4-BE49-F238E27FC236}">
                <a16:creationId xmlns:a16="http://schemas.microsoft.com/office/drawing/2014/main" id="{076BF297-3B16-EEB8-B95E-A9307EB08DCA}"/>
              </a:ext>
            </a:extLst>
          </p:cNvPr>
          <p:cNvSpPr txBox="1"/>
          <p:nvPr/>
        </p:nvSpPr>
        <p:spPr>
          <a:xfrm>
            <a:off x="1606242" y="5949662"/>
            <a:ext cx="3600000" cy="369332"/>
          </a:xfrm>
          <a:custGeom>
            <a:avLst/>
            <a:gdLst>
              <a:gd name="connsiteX0" fmla="*/ 0 w 3600000"/>
              <a:gd name="connsiteY0" fmla="*/ 0 h 369332"/>
              <a:gd name="connsiteX1" fmla="*/ 550286 w 3600000"/>
              <a:gd name="connsiteY1" fmla="*/ 0 h 369332"/>
              <a:gd name="connsiteX2" fmla="*/ 956571 w 3600000"/>
              <a:gd name="connsiteY2" fmla="*/ 0 h 369332"/>
              <a:gd name="connsiteX3" fmla="*/ 1470857 w 3600000"/>
              <a:gd name="connsiteY3" fmla="*/ 0 h 369332"/>
              <a:gd name="connsiteX4" fmla="*/ 1877143 w 3600000"/>
              <a:gd name="connsiteY4" fmla="*/ 0 h 369332"/>
              <a:gd name="connsiteX5" fmla="*/ 2355429 w 3600000"/>
              <a:gd name="connsiteY5" fmla="*/ 0 h 369332"/>
              <a:gd name="connsiteX6" fmla="*/ 2833714 w 3600000"/>
              <a:gd name="connsiteY6" fmla="*/ 0 h 369332"/>
              <a:gd name="connsiteX7" fmla="*/ 3600000 w 3600000"/>
              <a:gd name="connsiteY7" fmla="*/ 0 h 369332"/>
              <a:gd name="connsiteX8" fmla="*/ 3600000 w 3600000"/>
              <a:gd name="connsiteY8" fmla="*/ 369332 h 369332"/>
              <a:gd name="connsiteX9" fmla="*/ 3049714 w 3600000"/>
              <a:gd name="connsiteY9" fmla="*/ 369332 h 369332"/>
              <a:gd name="connsiteX10" fmla="*/ 2607429 w 3600000"/>
              <a:gd name="connsiteY10" fmla="*/ 369332 h 369332"/>
              <a:gd name="connsiteX11" fmla="*/ 2201143 w 3600000"/>
              <a:gd name="connsiteY11" fmla="*/ 369332 h 369332"/>
              <a:gd name="connsiteX12" fmla="*/ 1650857 w 3600000"/>
              <a:gd name="connsiteY12" fmla="*/ 369332 h 369332"/>
              <a:gd name="connsiteX13" fmla="*/ 1244571 w 3600000"/>
              <a:gd name="connsiteY13" fmla="*/ 369332 h 369332"/>
              <a:gd name="connsiteX14" fmla="*/ 73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69633" y="-9822"/>
                  <a:pt x="332526" y="23180"/>
                  <a:pt x="550286" y="0"/>
                </a:cubicBezTo>
                <a:cubicBezTo>
                  <a:pt x="768046" y="-23180"/>
                  <a:pt x="778515" y="13469"/>
                  <a:pt x="956571" y="0"/>
                </a:cubicBezTo>
                <a:cubicBezTo>
                  <a:pt x="1134627" y="-13469"/>
                  <a:pt x="1234390" y="48779"/>
                  <a:pt x="1470857" y="0"/>
                </a:cubicBezTo>
                <a:cubicBezTo>
                  <a:pt x="1707324" y="-48779"/>
                  <a:pt x="1764012" y="13188"/>
                  <a:pt x="1877143" y="0"/>
                </a:cubicBezTo>
                <a:cubicBezTo>
                  <a:pt x="1990274" y="-13188"/>
                  <a:pt x="2130540" y="27338"/>
                  <a:pt x="2355429" y="0"/>
                </a:cubicBezTo>
                <a:cubicBezTo>
                  <a:pt x="2580318" y="-27338"/>
                  <a:pt x="2680836" y="41853"/>
                  <a:pt x="2833714" y="0"/>
                </a:cubicBezTo>
                <a:cubicBezTo>
                  <a:pt x="2986593" y="-41853"/>
                  <a:pt x="3407745" y="61483"/>
                  <a:pt x="3600000" y="0"/>
                </a:cubicBezTo>
                <a:cubicBezTo>
                  <a:pt x="3604064" y="85405"/>
                  <a:pt x="3581656" y="215100"/>
                  <a:pt x="3600000" y="369332"/>
                </a:cubicBezTo>
                <a:cubicBezTo>
                  <a:pt x="3362146" y="401370"/>
                  <a:pt x="3276061" y="315825"/>
                  <a:pt x="3049714" y="369332"/>
                </a:cubicBezTo>
                <a:cubicBezTo>
                  <a:pt x="2823367" y="422839"/>
                  <a:pt x="2772003" y="321405"/>
                  <a:pt x="2607429" y="369332"/>
                </a:cubicBezTo>
                <a:cubicBezTo>
                  <a:pt x="2442856" y="417259"/>
                  <a:pt x="2302006" y="355936"/>
                  <a:pt x="2201143" y="369332"/>
                </a:cubicBezTo>
                <a:cubicBezTo>
                  <a:pt x="2100280" y="382728"/>
                  <a:pt x="1849677" y="332946"/>
                  <a:pt x="1650857" y="369332"/>
                </a:cubicBezTo>
                <a:cubicBezTo>
                  <a:pt x="1452037" y="405718"/>
                  <a:pt x="1422895" y="342655"/>
                  <a:pt x="1244571" y="369332"/>
                </a:cubicBezTo>
                <a:cubicBezTo>
                  <a:pt x="1066247" y="396009"/>
                  <a:pt x="905749" y="332088"/>
                  <a:pt x="730286" y="369332"/>
                </a:cubicBezTo>
                <a:cubicBezTo>
                  <a:pt x="554823" y="406576"/>
                  <a:pt x="244130" y="334823"/>
                  <a:pt x="0" y="369332"/>
                </a:cubicBezTo>
                <a:cubicBezTo>
                  <a:pt x="-25640" y="210034"/>
                  <a:pt x="32729" y="183086"/>
                  <a:pt x="0" y="0"/>
                </a:cubicBezTo>
                <a:close/>
              </a:path>
            </a:pathLst>
          </a:custGeom>
          <a:noFill/>
          <a:ln w="31750" cap="rnd">
            <a:solidFill>
              <a:srgbClr val="C00000"/>
            </a:solidFill>
            <a:extLst>
              <a:ext uri="{C807C97D-BFC1-408E-A445-0C87EB9F89A2}">
                <ask:lineSketchStyleProps xmlns:ask="http://schemas.microsoft.com/office/drawing/2018/sketchyshapes" sd="849061371">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Security Risks</a:t>
            </a:r>
            <a:endParaRPr lang="en-HK" dirty="0">
              <a:effectLst/>
              <a:latin typeface="Poppins" pitchFamily="2" charset="77"/>
            </a:endParaRPr>
          </a:p>
        </p:txBody>
      </p:sp>
      <p:sp>
        <p:nvSpPr>
          <p:cNvPr id="13" name="TextBox 12">
            <a:extLst>
              <a:ext uri="{FF2B5EF4-FFF2-40B4-BE49-F238E27FC236}">
                <a16:creationId xmlns:a16="http://schemas.microsoft.com/office/drawing/2014/main" id="{A4B97C9A-4A41-0D6A-CE33-6B9BF6F711C0}"/>
              </a:ext>
            </a:extLst>
          </p:cNvPr>
          <p:cNvSpPr txBox="1"/>
          <p:nvPr/>
        </p:nvSpPr>
        <p:spPr>
          <a:xfrm>
            <a:off x="6510647" y="1366870"/>
            <a:ext cx="3600000" cy="369332"/>
          </a:xfrm>
          <a:custGeom>
            <a:avLst/>
            <a:gdLst>
              <a:gd name="connsiteX0" fmla="*/ 0 w 3600000"/>
              <a:gd name="connsiteY0" fmla="*/ 0 h 369332"/>
              <a:gd name="connsiteX1" fmla="*/ 442286 w 3600000"/>
              <a:gd name="connsiteY1" fmla="*/ 0 h 369332"/>
              <a:gd name="connsiteX2" fmla="*/ 1028571 w 3600000"/>
              <a:gd name="connsiteY2" fmla="*/ 0 h 369332"/>
              <a:gd name="connsiteX3" fmla="*/ 1542857 w 3600000"/>
              <a:gd name="connsiteY3" fmla="*/ 0 h 369332"/>
              <a:gd name="connsiteX4" fmla="*/ 2021143 w 3600000"/>
              <a:gd name="connsiteY4" fmla="*/ 0 h 369332"/>
              <a:gd name="connsiteX5" fmla="*/ 2571429 w 3600000"/>
              <a:gd name="connsiteY5" fmla="*/ 0 h 369332"/>
              <a:gd name="connsiteX6" fmla="*/ 3085714 w 3600000"/>
              <a:gd name="connsiteY6" fmla="*/ 0 h 369332"/>
              <a:gd name="connsiteX7" fmla="*/ 3600000 w 3600000"/>
              <a:gd name="connsiteY7" fmla="*/ 0 h 369332"/>
              <a:gd name="connsiteX8" fmla="*/ 3600000 w 3600000"/>
              <a:gd name="connsiteY8" fmla="*/ 369332 h 369332"/>
              <a:gd name="connsiteX9" fmla="*/ 3121714 w 3600000"/>
              <a:gd name="connsiteY9" fmla="*/ 369332 h 369332"/>
              <a:gd name="connsiteX10" fmla="*/ 2679429 w 3600000"/>
              <a:gd name="connsiteY10" fmla="*/ 369332 h 369332"/>
              <a:gd name="connsiteX11" fmla="*/ 2273143 w 3600000"/>
              <a:gd name="connsiteY11" fmla="*/ 369332 h 369332"/>
              <a:gd name="connsiteX12" fmla="*/ 1830857 w 3600000"/>
              <a:gd name="connsiteY12" fmla="*/ 369332 h 369332"/>
              <a:gd name="connsiteX13" fmla="*/ 1352571 w 3600000"/>
              <a:gd name="connsiteY13" fmla="*/ 369332 h 369332"/>
              <a:gd name="connsiteX14" fmla="*/ 802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03818" y="-16477"/>
                  <a:pt x="316704" y="10494"/>
                  <a:pt x="442286" y="0"/>
                </a:cubicBezTo>
                <a:cubicBezTo>
                  <a:pt x="567868" y="-10494"/>
                  <a:pt x="839161" y="36309"/>
                  <a:pt x="1028571" y="0"/>
                </a:cubicBezTo>
                <a:cubicBezTo>
                  <a:pt x="1217981" y="-36309"/>
                  <a:pt x="1327738" y="2736"/>
                  <a:pt x="1542857" y="0"/>
                </a:cubicBezTo>
                <a:cubicBezTo>
                  <a:pt x="1757976" y="-2736"/>
                  <a:pt x="1870481" y="27705"/>
                  <a:pt x="2021143" y="0"/>
                </a:cubicBezTo>
                <a:cubicBezTo>
                  <a:pt x="2171805" y="-27705"/>
                  <a:pt x="2340773" y="57939"/>
                  <a:pt x="2571429" y="0"/>
                </a:cubicBezTo>
                <a:cubicBezTo>
                  <a:pt x="2802085" y="-57939"/>
                  <a:pt x="2952771" y="20680"/>
                  <a:pt x="3085714" y="0"/>
                </a:cubicBezTo>
                <a:cubicBezTo>
                  <a:pt x="3218658" y="-20680"/>
                  <a:pt x="3490032" y="48920"/>
                  <a:pt x="3600000" y="0"/>
                </a:cubicBezTo>
                <a:cubicBezTo>
                  <a:pt x="3618601" y="77921"/>
                  <a:pt x="3559206" y="294353"/>
                  <a:pt x="3600000" y="369332"/>
                </a:cubicBezTo>
                <a:cubicBezTo>
                  <a:pt x="3361834" y="396759"/>
                  <a:pt x="3279086" y="347210"/>
                  <a:pt x="3121714" y="369332"/>
                </a:cubicBezTo>
                <a:cubicBezTo>
                  <a:pt x="2964342" y="391454"/>
                  <a:pt x="2846139" y="349774"/>
                  <a:pt x="2679429" y="369332"/>
                </a:cubicBezTo>
                <a:cubicBezTo>
                  <a:pt x="2512720" y="388890"/>
                  <a:pt x="2357699" y="344108"/>
                  <a:pt x="2273143" y="369332"/>
                </a:cubicBezTo>
                <a:cubicBezTo>
                  <a:pt x="2188587" y="394556"/>
                  <a:pt x="1919962" y="340581"/>
                  <a:pt x="1830857" y="369332"/>
                </a:cubicBezTo>
                <a:cubicBezTo>
                  <a:pt x="1741752" y="398083"/>
                  <a:pt x="1539414" y="362126"/>
                  <a:pt x="1352571" y="369332"/>
                </a:cubicBezTo>
                <a:cubicBezTo>
                  <a:pt x="1165728" y="376538"/>
                  <a:pt x="1013602" y="358854"/>
                  <a:pt x="802286" y="369332"/>
                </a:cubicBezTo>
                <a:cubicBezTo>
                  <a:pt x="590971" y="379810"/>
                  <a:pt x="271186" y="295808"/>
                  <a:pt x="0" y="369332"/>
                </a:cubicBezTo>
                <a:cubicBezTo>
                  <a:pt x="-18145" y="203298"/>
                  <a:pt x="36537" y="125252"/>
                  <a:pt x="0" y="0"/>
                </a:cubicBezTo>
                <a:close/>
              </a:path>
            </a:pathLst>
          </a:custGeom>
          <a:noFill/>
          <a:ln w="31750" cap="rnd">
            <a:solidFill>
              <a:srgbClr val="C00000"/>
            </a:solidFill>
            <a:extLst>
              <a:ext uri="{C807C97D-BFC1-408E-A445-0C87EB9F89A2}">
                <ask:lineSketchStyleProps xmlns:ask="http://schemas.microsoft.com/office/drawing/2018/sketchyshapes" sd="52657929">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Guardrails</a:t>
            </a:r>
            <a:endParaRPr lang="en-HK" dirty="0">
              <a:effectLst/>
              <a:latin typeface="Poppins" pitchFamily="2" charset="77"/>
            </a:endParaRPr>
          </a:p>
        </p:txBody>
      </p:sp>
      <p:sp>
        <p:nvSpPr>
          <p:cNvPr id="14" name="TextBox 13">
            <a:extLst>
              <a:ext uri="{FF2B5EF4-FFF2-40B4-BE49-F238E27FC236}">
                <a16:creationId xmlns:a16="http://schemas.microsoft.com/office/drawing/2014/main" id="{3C0B066E-AB23-15E9-2C7B-70BCAC39409A}"/>
              </a:ext>
            </a:extLst>
          </p:cNvPr>
          <p:cNvSpPr txBox="1"/>
          <p:nvPr/>
        </p:nvSpPr>
        <p:spPr>
          <a:xfrm>
            <a:off x="8058988" y="3425383"/>
            <a:ext cx="3600000" cy="369332"/>
          </a:xfrm>
          <a:custGeom>
            <a:avLst/>
            <a:gdLst>
              <a:gd name="connsiteX0" fmla="*/ 0 w 3600000"/>
              <a:gd name="connsiteY0" fmla="*/ 0 h 369332"/>
              <a:gd name="connsiteX1" fmla="*/ 442286 w 3600000"/>
              <a:gd name="connsiteY1" fmla="*/ 0 h 369332"/>
              <a:gd name="connsiteX2" fmla="*/ 884571 w 3600000"/>
              <a:gd name="connsiteY2" fmla="*/ 0 h 369332"/>
              <a:gd name="connsiteX3" fmla="*/ 1290857 w 3600000"/>
              <a:gd name="connsiteY3" fmla="*/ 0 h 369332"/>
              <a:gd name="connsiteX4" fmla="*/ 1733143 w 3600000"/>
              <a:gd name="connsiteY4" fmla="*/ 0 h 369332"/>
              <a:gd name="connsiteX5" fmla="*/ 2319429 w 3600000"/>
              <a:gd name="connsiteY5" fmla="*/ 0 h 369332"/>
              <a:gd name="connsiteX6" fmla="*/ 2797714 w 3600000"/>
              <a:gd name="connsiteY6" fmla="*/ 0 h 369332"/>
              <a:gd name="connsiteX7" fmla="*/ 3600000 w 3600000"/>
              <a:gd name="connsiteY7" fmla="*/ 0 h 369332"/>
              <a:gd name="connsiteX8" fmla="*/ 3600000 w 3600000"/>
              <a:gd name="connsiteY8" fmla="*/ 369332 h 369332"/>
              <a:gd name="connsiteX9" fmla="*/ 3013714 w 3600000"/>
              <a:gd name="connsiteY9" fmla="*/ 369332 h 369332"/>
              <a:gd name="connsiteX10" fmla="*/ 2607429 w 3600000"/>
              <a:gd name="connsiteY10" fmla="*/ 369332 h 369332"/>
              <a:gd name="connsiteX11" fmla="*/ 2165143 w 3600000"/>
              <a:gd name="connsiteY11" fmla="*/ 369332 h 369332"/>
              <a:gd name="connsiteX12" fmla="*/ 1758857 w 3600000"/>
              <a:gd name="connsiteY12" fmla="*/ 369332 h 369332"/>
              <a:gd name="connsiteX13" fmla="*/ 1208571 w 3600000"/>
              <a:gd name="connsiteY13" fmla="*/ 369332 h 369332"/>
              <a:gd name="connsiteX14" fmla="*/ 694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107388" y="-40082"/>
                  <a:pt x="261526" y="11758"/>
                  <a:pt x="442286" y="0"/>
                </a:cubicBezTo>
                <a:cubicBezTo>
                  <a:pt x="623046" y="-11758"/>
                  <a:pt x="782329" y="49702"/>
                  <a:pt x="884571" y="0"/>
                </a:cubicBezTo>
                <a:cubicBezTo>
                  <a:pt x="986813" y="-49702"/>
                  <a:pt x="1117379" y="26105"/>
                  <a:pt x="1290857" y="0"/>
                </a:cubicBezTo>
                <a:cubicBezTo>
                  <a:pt x="1464335" y="-26105"/>
                  <a:pt x="1635783" y="39417"/>
                  <a:pt x="1733143" y="0"/>
                </a:cubicBezTo>
                <a:cubicBezTo>
                  <a:pt x="1830503" y="-39417"/>
                  <a:pt x="2105484" y="70321"/>
                  <a:pt x="2319429" y="0"/>
                </a:cubicBezTo>
                <a:cubicBezTo>
                  <a:pt x="2533374" y="-70321"/>
                  <a:pt x="2589352" y="25597"/>
                  <a:pt x="2797714" y="0"/>
                </a:cubicBezTo>
                <a:cubicBezTo>
                  <a:pt x="3006077" y="-25597"/>
                  <a:pt x="3385052" y="49934"/>
                  <a:pt x="3600000" y="0"/>
                </a:cubicBezTo>
                <a:cubicBezTo>
                  <a:pt x="3611230" y="85215"/>
                  <a:pt x="3573597" y="185404"/>
                  <a:pt x="3600000" y="369332"/>
                </a:cubicBezTo>
                <a:cubicBezTo>
                  <a:pt x="3455970" y="410711"/>
                  <a:pt x="3217598" y="334319"/>
                  <a:pt x="3013714" y="369332"/>
                </a:cubicBezTo>
                <a:cubicBezTo>
                  <a:pt x="2809830" y="404345"/>
                  <a:pt x="2729034" y="356198"/>
                  <a:pt x="2607429" y="369332"/>
                </a:cubicBezTo>
                <a:cubicBezTo>
                  <a:pt x="2485824" y="382466"/>
                  <a:pt x="2320363" y="354036"/>
                  <a:pt x="2165143" y="369332"/>
                </a:cubicBezTo>
                <a:cubicBezTo>
                  <a:pt x="2009923" y="384628"/>
                  <a:pt x="1955133" y="324805"/>
                  <a:pt x="1758857" y="369332"/>
                </a:cubicBezTo>
                <a:cubicBezTo>
                  <a:pt x="1562581" y="413859"/>
                  <a:pt x="1363078" y="312286"/>
                  <a:pt x="1208571" y="369332"/>
                </a:cubicBezTo>
                <a:cubicBezTo>
                  <a:pt x="1054064" y="426378"/>
                  <a:pt x="797336" y="343198"/>
                  <a:pt x="694286" y="369332"/>
                </a:cubicBezTo>
                <a:cubicBezTo>
                  <a:pt x="591236" y="395466"/>
                  <a:pt x="250472" y="288141"/>
                  <a:pt x="0" y="369332"/>
                </a:cubicBezTo>
                <a:cubicBezTo>
                  <a:pt x="-12777" y="243210"/>
                  <a:pt x="42037" y="128652"/>
                  <a:pt x="0" y="0"/>
                </a:cubicBezTo>
                <a:close/>
              </a:path>
            </a:pathLst>
          </a:custGeom>
          <a:noFill/>
          <a:ln w="31750" cap="rnd">
            <a:solidFill>
              <a:srgbClr val="C00000"/>
            </a:solidFill>
            <a:extLst>
              <a:ext uri="{C807C97D-BFC1-408E-A445-0C87EB9F89A2}">
                <ask:lineSketchStyleProps xmlns:ask="http://schemas.microsoft.com/office/drawing/2018/sketchyshapes" sd="2112297733">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Data Management</a:t>
            </a:r>
            <a:endParaRPr lang="en-HK" dirty="0">
              <a:effectLst/>
              <a:latin typeface="Poppins" pitchFamily="2" charset="77"/>
            </a:endParaRPr>
          </a:p>
        </p:txBody>
      </p:sp>
      <p:sp>
        <p:nvSpPr>
          <p:cNvPr id="15" name="TextBox 14">
            <a:extLst>
              <a:ext uri="{FF2B5EF4-FFF2-40B4-BE49-F238E27FC236}">
                <a16:creationId xmlns:a16="http://schemas.microsoft.com/office/drawing/2014/main" id="{DDE255FF-5103-01D1-FCB5-953FAFCA4DCF}"/>
              </a:ext>
            </a:extLst>
          </p:cNvPr>
          <p:cNvSpPr txBox="1"/>
          <p:nvPr/>
        </p:nvSpPr>
        <p:spPr>
          <a:xfrm>
            <a:off x="8089192" y="4290903"/>
            <a:ext cx="3600000" cy="369332"/>
          </a:xfrm>
          <a:custGeom>
            <a:avLst/>
            <a:gdLst>
              <a:gd name="connsiteX0" fmla="*/ 0 w 3600000"/>
              <a:gd name="connsiteY0" fmla="*/ 0 h 369332"/>
              <a:gd name="connsiteX1" fmla="*/ 586286 w 3600000"/>
              <a:gd name="connsiteY1" fmla="*/ 0 h 369332"/>
              <a:gd name="connsiteX2" fmla="*/ 1172571 w 3600000"/>
              <a:gd name="connsiteY2" fmla="*/ 0 h 369332"/>
              <a:gd name="connsiteX3" fmla="*/ 1686857 w 3600000"/>
              <a:gd name="connsiteY3" fmla="*/ 0 h 369332"/>
              <a:gd name="connsiteX4" fmla="*/ 2129143 w 3600000"/>
              <a:gd name="connsiteY4" fmla="*/ 0 h 369332"/>
              <a:gd name="connsiteX5" fmla="*/ 2679429 w 3600000"/>
              <a:gd name="connsiteY5" fmla="*/ 0 h 369332"/>
              <a:gd name="connsiteX6" fmla="*/ 3600000 w 3600000"/>
              <a:gd name="connsiteY6" fmla="*/ 0 h 369332"/>
              <a:gd name="connsiteX7" fmla="*/ 3600000 w 3600000"/>
              <a:gd name="connsiteY7" fmla="*/ 369332 h 369332"/>
              <a:gd name="connsiteX8" fmla="*/ 3013714 w 3600000"/>
              <a:gd name="connsiteY8" fmla="*/ 369332 h 369332"/>
              <a:gd name="connsiteX9" fmla="*/ 2499429 w 3600000"/>
              <a:gd name="connsiteY9" fmla="*/ 369332 h 369332"/>
              <a:gd name="connsiteX10" fmla="*/ 2021143 w 3600000"/>
              <a:gd name="connsiteY10" fmla="*/ 369332 h 369332"/>
              <a:gd name="connsiteX11" fmla="*/ 1578857 w 3600000"/>
              <a:gd name="connsiteY11" fmla="*/ 369332 h 369332"/>
              <a:gd name="connsiteX12" fmla="*/ 1028571 w 3600000"/>
              <a:gd name="connsiteY12" fmla="*/ 369332 h 369332"/>
              <a:gd name="connsiteX13" fmla="*/ 550286 w 3600000"/>
              <a:gd name="connsiteY13" fmla="*/ 369332 h 369332"/>
              <a:gd name="connsiteX14" fmla="*/ 0 w 3600000"/>
              <a:gd name="connsiteY14" fmla="*/ 369332 h 369332"/>
              <a:gd name="connsiteX15" fmla="*/ 0 w 3600000"/>
              <a:gd name="connsiteY15"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0000" h="369332" extrusionOk="0">
                <a:moveTo>
                  <a:pt x="0" y="0"/>
                </a:moveTo>
                <a:cubicBezTo>
                  <a:pt x="234551" y="-18501"/>
                  <a:pt x="320161" y="1478"/>
                  <a:pt x="586286" y="0"/>
                </a:cubicBezTo>
                <a:cubicBezTo>
                  <a:pt x="852411" y="-1478"/>
                  <a:pt x="905014" y="58101"/>
                  <a:pt x="1172571" y="0"/>
                </a:cubicBezTo>
                <a:cubicBezTo>
                  <a:pt x="1440129" y="-58101"/>
                  <a:pt x="1461318" y="25801"/>
                  <a:pt x="1686857" y="0"/>
                </a:cubicBezTo>
                <a:cubicBezTo>
                  <a:pt x="1912396" y="-25801"/>
                  <a:pt x="1948422" y="45616"/>
                  <a:pt x="2129143" y="0"/>
                </a:cubicBezTo>
                <a:cubicBezTo>
                  <a:pt x="2309864" y="-45616"/>
                  <a:pt x="2485551" y="2172"/>
                  <a:pt x="2679429" y="0"/>
                </a:cubicBezTo>
                <a:cubicBezTo>
                  <a:pt x="2873307" y="-2172"/>
                  <a:pt x="3337628" y="23650"/>
                  <a:pt x="3600000" y="0"/>
                </a:cubicBezTo>
                <a:cubicBezTo>
                  <a:pt x="3641192" y="161221"/>
                  <a:pt x="3585960" y="235919"/>
                  <a:pt x="3600000" y="369332"/>
                </a:cubicBezTo>
                <a:cubicBezTo>
                  <a:pt x="3437845" y="389043"/>
                  <a:pt x="3188564" y="306895"/>
                  <a:pt x="3013714" y="369332"/>
                </a:cubicBezTo>
                <a:cubicBezTo>
                  <a:pt x="2838864" y="431769"/>
                  <a:pt x="2657416" y="363449"/>
                  <a:pt x="2499429" y="369332"/>
                </a:cubicBezTo>
                <a:cubicBezTo>
                  <a:pt x="2341442" y="375215"/>
                  <a:pt x="2234676" y="335814"/>
                  <a:pt x="2021143" y="369332"/>
                </a:cubicBezTo>
                <a:cubicBezTo>
                  <a:pt x="1807610" y="402850"/>
                  <a:pt x="1734469" y="321176"/>
                  <a:pt x="1578857" y="369332"/>
                </a:cubicBezTo>
                <a:cubicBezTo>
                  <a:pt x="1423245" y="417488"/>
                  <a:pt x="1151295" y="368552"/>
                  <a:pt x="1028571" y="369332"/>
                </a:cubicBezTo>
                <a:cubicBezTo>
                  <a:pt x="905847" y="370112"/>
                  <a:pt x="715612" y="329916"/>
                  <a:pt x="550286" y="369332"/>
                </a:cubicBezTo>
                <a:cubicBezTo>
                  <a:pt x="384961" y="408748"/>
                  <a:pt x="261736" y="352661"/>
                  <a:pt x="0" y="369332"/>
                </a:cubicBezTo>
                <a:cubicBezTo>
                  <a:pt x="-26392" y="241968"/>
                  <a:pt x="10903" y="110496"/>
                  <a:pt x="0" y="0"/>
                </a:cubicBezTo>
                <a:close/>
              </a:path>
            </a:pathLst>
          </a:custGeom>
          <a:noFill/>
          <a:ln w="31750" cap="rnd">
            <a:solidFill>
              <a:srgbClr val="C00000"/>
            </a:solidFill>
            <a:extLst>
              <a:ext uri="{C807C97D-BFC1-408E-A445-0C87EB9F89A2}">
                <ask:lineSketchStyleProps xmlns:ask="http://schemas.microsoft.com/office/drawing/2018/sketchyshapes" sd="437392774">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Testing &amp; Validation</a:t>
            </a:r>
            <a:endParaRPr lang="en-HK" dirty="0">
              <a:effectLst/>
              <a:latin typeface="Poppins" pitchFamily="2" charset="77"/>
            </a:endParaRPr>
          </a:p>
        </p:txBody>
      </p:sp>
      <p:sp>
        <p:nvSpPr>
          <p:cNvPr id="16" name="TextBox 15">
            <a:extLst>
              <a:ext uri="{FF2B5EF4-FFF2-40B4-BE49-F238E27FC236}">
                <a16:creationId xmlns:a16="http://schemas.microsoft.com/office/drawing/2014/main" id="{65F04100-52E5-F3C5-1AB4-C5B47D4D2D28}"/>
              </a:ext>
            </a:extLst>
          </p:cNvPr>
          <p:cNvSpPr txBox="1"/>
          <p:nvPr/>
        </p:nvSpPr>
        <p:spPr>
          <a:xfrm>
            <a:off x="8089192" y="5152428"/>
            <a:ext cx="3600000" cy="369332"/>
          </a:xfrm>
          <a:custGeom>
            <a:avLst/>
            <a:gdLst>
              <a:gd name="connsiteX0" fmla="*/ 0 w 3600000"/>
              <a:gd name="connsiteY0" fmla="*/ 0 h 369332"/>
              <a:gd name="connsiteX1" fmla="*/ 586286 w 3600000"/>
              <a:gd name="connsiteY1" fmla="*/ 0 h 369332"/>
              <a:gd name="connsiteX2" fmla="*/ 1064571 w 3600000"/>
              <a:gd name="connsiteY2" fmla="*/ 0 h 369332"/>
              <a:gd name="connsiteX3" fmla="*/ 1470857 w 3600000"/>
              <a:gd name="connsiteY3" fmla="*/ 0 h 369332"/>
              <a:gd name="connsiteX4" fmla="*/ 1913143 w 3600000"/>
              <a:gd name="connsiteY4" fmla="*/ 0 h 369332"/>
              <a:gd name="connsiteX5" fmla="*/ 2319429 w 3600000"/>
              <a:gd name="connsiteY5" fmla="*/ 0 h 369332"/>
              <a:gd name="connsiteX6" fmla="*/ 2761714 w 3600000"/>
              <a:gd name="connsiteY6" fmla="*/ 0 h 369332"/>
              <a:gd name="connsiteX7" fmla="*/ 3600000 w 3600000"/>
              <a:gd name="connsiteY7" fmla="*/ 0 h 369332"/>
              <a:gd name="connsiteX8" fmla="*/ 3600000 w 3600000"/>
              <a:gd name="connsiteY8" fmla="*/ 369332 h 369332"/>
              <a:gd name="connsiteX9" fmla="*/ 3013714 w 3600000"/>
              <a:gd name="connsiteY9" fmla="*/ 369332 h 369332"/>
              <a:gd name="connsiteX10" fmla="*/ 2607429 w 3600000"/>
              <a:gd name="connsiteY10" fmla="*/ 369332 h 369332"/>
              <a:gd name="connsiteX11" fmla="*/ 2093143 w 3600000"/>
              <a:gd name="connsiteY11" fmla="*/ 369332 h 369332"/>
              <a:gd name="connsiteX12" fmla="*/ 1614857 w 3600000"/>
              <a:gd name="connsiteY12" fmla="*/ 369332 h 369332"/>
              <a:gd name="connsiteX13" fmla="*/ 1064571 w 3600000"/>
              <a:gd name="connsiteY13" fmla="*/ 369332 h 369332"/>
              <a:gd name="connsiteX14" fmla="*/ 550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86993" y="-2979"/>
                  <a:pt x="445754" y="21263"/>
                  <a:pt x="586286" y="0"/>
                </a:cubicBezTo>
                <a:cubicBezTo>
                  <a:pt x="726818" y="-21263"/>
                  <a:pt x="931813" y="7056"/>
                  <a:pt x="1064571" y="0"/>
                </a:cubicBezTo>
                <a:cubicBezTo>
                  <a:pt x="1197330" y="-7056"/>
                  <a:pt x="1348630" y="3189"/>
                  <a:pt x="1470857" y="0"/>
                </a:cubicBezTo>
                <a:cubicBezTo>
                  <a:pt x="1593084" y="-3189"/>
                  <a:pt x="1802393" y="31708"/>
                  <a:pt x="1913143" y="0"/>
                </a:cubicBezTo>
                <a:cubicBezTo>
                  <a:pt x="2023893" y="-31708"/>
                  <a:pt x="2218177" y="30079"/>
                  <a:pt x="2319429" y="0"/>
                </a:cubicBezTo>
                <a:cubicBezTo>
                  <a:pt x="2420681" y="-30079"/>
                  <a:pt x="2565625" y="16583"/>
                  <a:pt x="2761714" y="0"/>
                </a:cubicBezTo>
                <a:cubicBezTo>
                  <a:pt x="2957803" y="-16583"/>
                  <a:pt x="3199615" y="28967"/>
                  <a:pt x="3600000" y="0"/>
                </a:cubicBezTo>
                <a:cubicBezTo>
                  <a:pt x="3600283" y="96535"/>
                  <a:pt x="3591455" y="236962"/>
                  <a:pt x="3600000" y="369332"/>
                </a:cubicBezTo>
                <a:cubicBezTo>
                  <a:pt x="3314993" y="380307"/>
                  <a:pt x="3212653" y="354444"/>
                  <a:pt x="3013714" y="369332"/>
                </a:cubicBezTo>
                <a:cubicBezTo>
                  <a:pt x="2814775" y="384220"/>
                  <a:pt x="2714993" y="363687"/>
                  <a:pt x="2607429" y="369332"/>
                </a:cubicBezTo>
                <a:cubicBezTo>
                  <a:pt x="2499866" y="374977"/>
                  <a:pt x="2289860" y="350983"/>
                  <a:pt x="2093143" y="369332"/>
                </a:cubicBezTo>
                <a:cubicBezTo>
                  <a:pt x="1896426" y="387681"/>
                  <a:pt x="1818106" y="367418"/>
                  <a:pt x="1614857" y="369332"/>
                </a:cubicBezTo>
                <a:cubicBezTo>
                  <a:pt x="1411608" y="371246"/>
                  <a:pt x="1225283" y="311160"/>
                  <a:pt x="1064571" y="369332"/>
                </a:cubicBezTo>
                <a:cubicBezTo>
                  <a:pt x="903859" y="427504"/>
                  <a:pt x="713095" y="355628"/>
                  <a:pt x="550286" y="369332"/>
                </a:cubicBezTo>
                <a:cubicBezTo>
                  <a:pt x="387477" y="383036"/>
                  <a:pt x="150955" y="354787"/>
                  <a:pt x="0" y="369332"/>
                </a:cubicBezTo>
                <a:cubicBezTo>
                  <a:pt x="-7315" y="257249"/>
                  <a:pt x="10116" y="100338"/>
                  <a:pt x="0" y="0"/>
                </a:cubicBezTo>
                <a:close/>
              </a:path>
            </a:pathLst>
          </a:custGeom>
          <a:noFill/>
          <a:ln w="31750" cap="rnd">
            <a:solidFill>
              <a:srgbClr val="C00000"/>
            </a:solidFill>
            <a:extLst>
              <a:ext uri="{C807C97D-BFC1-408E-A445-0C87EB9F89A2}">
                <ask:lineSketchStyleProps xmlns:ask="http://schemas.microsoft.com/office/drawing/2018/sketchyshapes" sd="285666640">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User Education</a:t>
            </a:r>
            <a:endParaRPr lang="en-HK" dirty="0">
              <a:effectLst/>
              <a:latin typeface="Poppins" pitchFamily="2" charset="77"/>
            </a:endParaRPr>
          </a:p>
        </p:txBody>
      </p:sp>
      <p:sp>
        <p:nvSpPr>
          <p:cNvPr id="17" name="TextBox 16">
            <a:extLst>
              <a:ext uri="{FF2B5EF4-FFF2-40B4-BE49-F238E27FC236}">
                <a16:creationId xmlns:a16="http://schemas.microsoft.com/office/drawing/2014/main" id="{0483BAA8-8490-2BBE-D719-2B87682153E9}"/>
              </a:ext>
            </a:extLst>
          </p:cNvPr>
          <p:cNvSpPr txBox="1"/>
          <p:nvPr/>
        </p:nvSpPr>
        <p:spPr>
          <a:xfrm>
            <a:off x="8058988" y="5949662"/>
            <a:ext cx="3600000" cy="369332"/>
          </a:xfrm>
          <a:custGeom>
            <a:avLst/>
            <a:gdLst>
              <a:gd name="connsiteX0" fmla="*/ 0 w 3600000"/>
              <a:gd name="connsiteY0" fmla="*/ 0 h 369332"/>
              <a:gd name="connsiteX1" fmla="*/ 514286 w 3600000"/>
              <a:gd name="connsiteY1" fmla="*/ 0 h 369332"/>
              <a:gd name="connsiteX2" fmla="*/ 1028571 w 3600000"/>
              <a:gd name="connsiteY2" fmla="*/ 0 h 369332"/>
              <a:gd name="connsiteX3" fmla="*/ 1470857 w 3600000"/>
              <a:gd name="connsiteY3" fmla="*/ 0 h 369332"/>
              <a:gd name="connsiteX4" fmla="*/ 1913143 w 3600000"/>
              <a:gd name="connsiteY4" fmla="*/ 0 h 369332"/>
              <a:gd name="connsiteX5" fmla="*/ 2391429 w 3600000"/>
              <a:gd name="connsiteY5" fmla="*/ 0 h 369332"/>
              <a:gd name="connsiteX6" fmla="*/ 2833714 w 3600000"/>
              <a:gd name="connsiteY6" fmla="*/ 0 h 369332"/>
              <a:gd name="connsiteX7" fmla="*/ 3600000 w 3600000"/>
              <a:gd name="connsiteY7" fmla="*/ 0 h 369332"/>
              <a:gd name="connsiteX8" fmla="*/ 3600000 w 3600000"/>
              <a:gd name="connsiteY8" fmla="*/ 369332 h 369332"/>
              <a:gd name="connsiteX9" fmla="*/ 3049714 w 3600000"/>
              <a:gd name="connsiteY9" fmla="*/ 369332 h 369332"/>
              <a:gd name="connsiteX10" fmla="*/ 2643429 w 3600000"/>
              <a:gd name="connsiteY10" fmla="*/ 369332 h 369332"/>
              <a:gd name="connsiteX11" fmla="*/ 2237143 w 3600000"/>
              <a:gd name="connsiteY11" fmla="*/ 369332 h 369332"/>
              <a:gd name="connsiteX12" fmla="*/ 1794857 w 3600000"/>
              <a:gd name="connsiteY12" fmla="*/ 369332 h 369332"/>
              <a:gd name="connsiteX13" fmla="*/ 1316571 w 3600000"/>
              <a:gd name="connsiteY13" fmla="*/ 369332 h 369332"/>
              <a:gd name="connsiteX14" fmla="*/ 838286 w 3600000"/>
              <a:gd name="connsiteY14" fmla="*/ 369332 h 369332"/>
              <a:gd name="connsiteX15" fmla="*/ 0 w 3600000"/>
              <a:gd name="connsiteY15" fmla="*/ 369332 h 369332"/>
              <a:gd name="connsiteX16" fmla="*/ 0 w 3600000"/>
              <a:gd name="connsiteY16"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00000" h="369332" extrusionOk="0">
                <a:moveTo>
                  <a:pt x="0" y="0"/>
                </a:moveTo>
                <a:cubicBezTo>
                  <a:pt x="206222" y="-50669"/>
                  <a:pt x="299805" y="53347"/>
                  <a:pt x="514286" y="0"/>
                </a:cubicBezTo>
                <a:cubicBezTo>
                  <a:pt x="728767" y="-53347"/>
                  <a:pt x="789932" y="55031"/>
                  <a:pt x="1028571" y="0"/>
                </a:cubicBezTo>
                <a:cubicBezTo>
                  <a:pt x="1267210" y="-55031"/>
                  <a:pt x="1283248" y="15303"/>
                  <a:pt x="1470857" y="0"/>
                </a:cubicBezTo>
                <a:cubicBezTo>
                  <a:pt x="1658466" y="-15303"/>
                  <a:pt x="1804184" y="33911"/>
                  <a:pt x="1913143" y="0"/>
                </a:cubicBezTo>
                <a:cubicBezTo>
                  <a:pt x="2022102" y="-33911"/>
                  <a:pt x="2180712" y="45286"/>
                  <a:pt x="2391429" y="0"/>
                </a:cubicBezTo>
                <a:cubicBezTo>
                  <a:pt x="2602146" y="-45286"/>
                  <a:pt x="2617315" y="29456"/>
                  <a:pt x="2833714" y="0"/>
                </a:cubicBezTo>
                <a:cubicBezTo>
                  <a:pt x="3050114" y="-29456"/>
                  <a:pt x="3295003" y="79955"/>
                  <a:pt x="3600000" y="0"/>
                </a:cubicBezTo>
                <a:cubicBezTo>
                  <a:pt x="3643539" y="168137"/>
                  <a:pt x="3581602" y="228159"/>
                  <a:pt x="3600000" y="369332"/>
                </a:cubicBezTo>
                <a:cubicBezTo>
                  <a:pt x="3424284" y="404423"/>
                  <a:pt x="3161271" y="342096"/>
                  <a:pt x="3049714" y="369332"/>
                </a:cubicBezTo>
                <a:cubicBezTo>
                  <a:pt x="2938157" y="396568"/>
                  <a:pt x="2817683" y="341684"/>
                  <a:pt x="2643429" y="369332"/>
                </a:cubicBezTo>
                <a:cubicBezTo>
                  <a:pt x="2469176" y="396980"/>
                  <a:pt x="2372310" y="352440"/>
                  <a:pt x="2237143" y="369332"/>
                </a:cubicBezTo>
                <a:cubicBezTo>
                  <a:pt x="2101976" y="386224"/>
                  <a:pt x="2008149" y="333537"/>
                  <a:pt x="1794857" y="369332"/>
                </a:cubicBezTo>
                <a:cubicBezTo>
                  <a:pt x="1581565" y="405127"/>
                  <a:pt x="1508734" y="345017"/>
                  <a:pt x="1316571" y="369332"/>
                </a:cubicBezTo>
                <a:cubicBezTo>
                  <a:pt x="1124408" y="393647"/>
                  <a:pt x="953546" y="328398"/>
                  <a:pt x="838286" y="369332"/>
                </a:cubicBezTo>
                <a:cubicBezTo>
                  <a:pt x="723026" y="410266"/>
                  <a:pt x="369834" y="306770"/>
                  <a:pt x="0" y="369332"/>
                </a:cubicBezTo>
                <a:cubicBezTo>
                  <a:pt x="-2793" y="216584"/>
                  <a:pt x="29535" y="118092"/>
                  <a:pt x="0" y="0"/>
                </a:cubicBezTo>
                <a:close/>
              </a:path>
            </a:pathLst>
          </a:custGeom>
          <a:noFill/>
          <a:ln w="31750" cap="rnd">
            <a:solidFill>
              <a:srgbClr val="C00000"/>
            </a:solidFill>
            <a:extLst>
              <a:ext uri="{C807C97D-BFC1-408E-A445-0C87EB9F89A2}">
                <ask:lineSketchStyleProps xmlns:ask="http://schemas.microsoft.com/office/drawing/2018/sketchyshapes" sd="1401229236">
                  <a:prstGeom prst="rect">
                    <a:avLst/>
                  </a:prstGeom>
                  <ask:type>
                    <ask:lineSketchScribble/>
                  </ask:type>
                </ask:lineSketchStyleProps>
              </a:ext>
            </a:extLst>
          </a:ln>
          <a:effectLst>
            <a:glow rad="228600">
              <a:schemeClr val="tx2">
                <a:lumMod val="25000"/>
                <a:lumOff val="75000"/>
                <a:alpha val="40000"/>
              </a:schemeClr>
            </a:glow>
            <a:outerShdw blurRad="50800" dist="38100" dir="2700000" algn="tl" rotWithShape="0">
              <a:srgbClr val="00B050">
                <a:alpha val="40000"/>
              </a:srgbClr>
            </a:outerShdw>
            <a:softEdge rad="12700"/>
          </a:effectLst>
          <a:scene3d>
            <a:camera prst="orthographicFront"/>
            <a:lightRig rig="sunset" dir="t"/>
          </a:scene3d>
        </p:spPr>
        <p:txBody>
          <a:bodyPr wrap="square">
            <a:spAutoFit/>
          </a:bodyPr>
          <a:lstStyle/>
          <a:p>
            <a:pPr fontAlgn="base"/>
            <a:r>
              <a:rPr lang="en-HK" dirty="0">
                <a:solidFill>
                  <a:srgbClr val="000000"/>
                </a:solidFill>
                <a:effectLst/>
                <a:latin typeface="Poppins" pitchFamily="2" charset="77"/>
              </a:rPr>
              <a:t>Regulatory Frameworks</a:t>
            </a:r>
            <a:endParaRPr lang="en-HK" dirty="0">
              <a:effectLst/>
              <a:latin typeface="Poppins" pitchFamily="2" charset="77"/>
            </a:endParaRPr>
          </a:p>
        </p:txBody>
      </p:sp>
      <p:cxnSp>
        <p:nvCxnSpPr>
          <p:cNvPr id="19" name="Curved Connector 18">
            <a:extLst>
              <a:ext uri="{FF2B5EF4-FFF2-40B4-BE49-F238E27FC236}">
                <a16:creationId xmlns:a16="http://schemas.microsoft.com/office/drawing/2014/main" id="{CBEE8007-ACC8-6B94-E063-F686F0821310}"/>
              </a:ext>
            </a:extLst>
          </p:cNvPr>
          <p:cNvCxnSpPr>
            <a:stCxn id="5" idx="2"/>
            <a:endCxn id="13" idx="0"/>
          </p:cNvCxnSpPr>
          <p:nvPr/>
        </p:nvCxnSpPr>
        <p:spPr>
          <a:xfrm rot="16200000" flipH="1">
            <a:off x="6416924" y="-526854"/>
            <a:ext cx="703949" cy="30834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urved Connector 19">
            <a:extLst>
              <a:ext uri="{FF2B5EF4-FFF2-40B4-BE49-F238E27FC236}">
                <a16:creationId xmlns:a16="http://schemas.microsoft.com/office/drawing/2014/main" id="{2281229C-BF71-9027-89CB-CCA4CFD5974D}"/>
              </a:ext>
            </a:extLst>
          </p:cNvPr>
          <p:cNvCxnSpPr>
            <a:cxnSpLocks/>
            <a:stCxn id="5" idx="2"/>
            <a:endCxn id="6" idx="0"/>
          </p:cNvCxnSpPr>
          <p:nvPr/>
        </p:nvCxnSpPr>
        <p:spPr>
          <a:xfrm rot="5400000">
            <a:off x="3302279" y="-558002"/>
            <a:ext cx="703949" cy="314579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4C2F689A-6862-0C76-EE3B-2305036C2C9D}"/>
              </a:ext>
            </a:extLst>
          </p:cNvPr>
          <p:cNvCxnSpPr>
            <a:cxnSpLocks/>
            <a:endCxn id="8" idx="1"/>
          </p:cNvCxnSpPr>
          <p:nvPr/>
        </p:nvCxnSpPr>
        <p:spPr>
          <a:xfrm rot="16200000" flipH="1">
            <a:off x="634299" y="1860198"/>
            <a:ext cx="1116850" cy="86885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5C13CD00-79AE-6359-2E1D-701BA5164289}"/>
              </a:ext>
            </a:extLst>
          </p:cNvPr>
          <p:cNvCxnSpPr>
            <a:cxnSpLocks/>
            <a:endCxn id="9" idx="1"/>
          </p:cNvCxnSpPr>
          <p:nvPr/>
        </p:nvCxnSpPr>
        <p:spPr>
          <a:xfrm rot="16200000" flipH="1">
            <a:off x="186383" y="2278239"/>
            <a:ext cx="1961897" cy="87782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D1F3EECB-DA05-4C82-BF9B-004FE3236D37}"/>
              </a:ext>
            </a:extLst>
          </p:cNvPr>
          <p:cNvCxnSpPr>
            <a:cxnSpLocks/>
            <a:endCxn id="10" idx="1"/>
          </p:cNvCxnSpPr>
          <p:nvPr/>
        </p:nvCxnSpPr>
        <p:spPr>
          <a:xfrm rot="16200000" flipH="1">
            <a:off x="-212807" y="2656519"/>
            <a:ext cx="2739369" cy="89873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urved Connector 34">
            <a:extLst>
              <a:ext uri="{FF2B5EF4-FFF2-40B4-BE49-F238E27FC236}">
                <a16:creationId xmlns:a16="http://schemas.microsoft.com/office/drawing/2014/main" id="{62425357-6CAE-543F-9C7C-BDF598097ACB}"/>
              </a:ext>
            </a:extLst>
          </p:cNvPr>
          <p:cNvCxnSpPr>
            <a:cxnSpLocks/>
            <a:endCxn id="11" idx="1"/>
          </p:cNvCxnSpPr>
          <p:nvPr/>
        </p:nvCxnSpPr>
        <p:spPr>
          <a:xfrm rot="16200000" flipH="1">
            <a:off x="-643572" y="3087280"/>
            <a:ext cx="3600896" cy="89873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Curved Connector 37">
            <a:extLst>
              <a:ext uri="{FF2B5EF4-FFF2-40B4-BE49-F238E27FC236}">
                <a16:creationId xmlns:a16="http://schemas.microsoft.com/office/drawing/2014/main" id="{15C21939-B05D-458F-FF72-5FF9165452C0}"/>
              </a:ext>
            </a:extLst>
          </p:cNvPr>
          <p:cNvCxnSpPr>
            <a:cxnSpLocks/>
            <a:endCxn id="12" idx="1"/>
          </p:cNvCxnSpPr>
          <p:nvPr/>
        </p:nvCxnSpPr>
        <p:spPr>
          <a:xfrm rot="16200000" flipH="1">
            <a:off x="-1042191" y="3485895"/>
            <a:ext cx="4398132" cy="8987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urved Connector 40">
            <a:extLst>
              <a:ext uri="{FF2B5EF4-FFF2-40B4-BE49-F238E27FC236}">
                <a16:creationId xmlns:a16="http://schemas.microsoft.com/office/drawing/2014/main" id="{C387F44C-BFBA-1D69-B508-2CCB3002AEF9}"/>
              </a:ext>
            </a:extLst>
          </p:cNvPr>
          <p:cNvCxnSpPr>
            <a:cxnSpLocks/>
            <a:endCxn id="7" idx="1"/>
          </p:cNvCxnSpPr>
          <p:nvPr/>
        </p:nvCxnSpPr>
        <p:spPr>
          <a:xfrm rot="16200000" flipH="1">
            <a:off x="6958162" y="1722019"/>
            <a:ext cx="1200018" cy="106204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8438DD36-EC9A-0616-B6BF-2B7B0891E182}"/>
              </a:ext>
            </a:extLst>
          </p:cNvPr>
          <p:cNvCxnSpPr>
            <a:cxnSpLocks/>
            <a:endCxn id="14" idx="1"/>
          </p:cNvCxnSpPr>
          <p:nvPr/>
        </p:nvCxnSpPr>
        <p:spPr>
          <a:xfrm rot="16200000" flipH="1">
            <a:off x="6606143" y="2157203"/>
            <a:ext cx="1873853" cy="103183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urved Connector 47">
            <a:extLst>
              <a:ext uri="{FF2B5EF4-FFF2-40B4-BE49-F238E27FC236}">
                <a16:creationId xmlns:a16="http://schemas.microsoft.com/office/drawing/2014/main" id="{B370D311-02FA-8880-F734-2994872A981B}"/>
              </a:ext>
            </a:extLst>
          </p:cNvPr>
          <p:cNvCxnSpPr>
            <a:cxnSpLocks/>
            <a:endCxn id="15" idx="1"/>
          </p:cNvCxnSpPr>
          <p:nvPr/>
        </p:nvCxnSpPr>
        <p:spPr>
          <a:xfrm rot="16200000" flipH="1">
            <a:off x="6135880" y="2522257"/>
            <a:ext cx="2823674" cy="108295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urved Connector 50">
            <a:extLst>
              <a:ext uri="{FF2B5EF4-FFF2-40B4-BE49-F238E27FC236}">
                <a16:creationId xmlns:a16="http://schemas.microsoft.com/office/drawing/2014/main" id="{776116D3-6365-03BD-12B4-E2CE73D8356C}"/>
              </a:ext>
            </a:extLst>
          </p:cNvPr>
          <p:cNvCxnSpPr>
            <a:cxnSpLocks/>
            <a:endCxn id="16" idx="1"/>
          </p:cNvCxnSpPr>
          <p:nvPr/>
        </p:nvCxnSpPr>
        <p:spPr>
          <a:xfrm rot="16200000" flipH="1">
            <a:off x="5702795" y="2950696"/>
            <a:ext cx="3685197" cy="108759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urved Connector 54">
            <a:extLst>
              <a:ext uri="{FF2B5EF4-FFF2-40B4-BE49-F238E27FC236}">
                <a16:creationId xmlns:a16="http://schemas.microsoft.com/office/drawing/2014/main" id="{61612A1A-594F-F792-C20F-2BE2683E3DFE}"/>
              </a:ext>
            </a:extLst>
          </p:cNvPr>
          <p:cNvCxnSpPr>
            <a:cxnSpLocks/>
            <a:endCxn id="17" idx="1"/>
          </p:cNvCxnSpPr>
          <p:nvPr/>
        </p:nvCxnSpPr>
        <p:spPr>
          <a:xfrm rot="16200000" flipH="1">
            <a:off x="5299528" y="3374868"/>
            <a:ext cx="4482434" cy="1036486"/>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57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1A254-0994-922A-AA93-7160A94C21FE}"/>
              </a:ext>
            </a:extLst>
          </p:cNvPr>
          <p:cNvSpPr txBox="1"/>
          <p:nvPr/>
        </p:nvSpPr>
        <p:spPr>
          <a:xfrm>
            <a:off x="213102" y="3091650"/>
            <a:ext cx="2226590" cy="369332"/>
          </a:xfrm>
          <a:custGeom>
            <a:avLst/>
            <a:gdLst>
              <a:gd name="connsiteX0" fmla="*/ 0 w 2226590"/>
              <a:gd name="connsiteY0" fmla="*/ 0 h 369332"/>
              <a:gd name="connsiteX1" fmla="*/ 2226590 w 2226590"/>
              <a:gd name="connsiteY1" fmla="*/ 0 h 369332"/>
              <a:gd name="connsiteX2" fmla="*/ 2226590 w 2226590"/>
              <a:gd name="connsiteY2" fmla="*/ 369332 h 369332"/>
              <a:gd name="connsiteX3" fmla="*/ 0 w 2226590"/>
              <a:gd name="connsiteY3" fmla="*/ 369332 h 369332"/>
              <a:gd name="connsiteX4" fmla="*/ 0 w 222659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590" h="369332" extrusionOk="0">
                <a:moveTo>
                  <a:pt x="0" y="0"/>
                </a:moveTo>
                <a:cubicBezTo>
                  <a:pt x="1014304" y="118645"/>
                  <a:pt x="1525062" y="116012"/>
                  <a:pt x="2226590" y="0"/>
                </a:cubicBezTo>
                <a:cubicBezTo>
                  <a:pt x="2203786" y="167616"/>
                  <a:pt x="2224530" y="247698"/>
                  <a:pt x="2226590" y="369332"/>
                </a:cubicBezTo>
                <a:cubicBezTo>
                  <a:pt x="1524694" y="503932"/>
                  <a:pt x="370481" y="212136"/>
                  <a:pt x="0" y="369332"/>
                </a:cubicBezTo>
                <a:cubicBezTo>
                  <a:pt x="19812" y="326466"/>
                  <a:pt x="15727" y="93631"/>
                  <a:pt x="0" y="0"/>
                </a:cubicBezTo>
                <a:close/>
              </a:path>
            </a:pathLst>
          </a:custGeom>
          <a:noFill/>
          <a:ln w="15875" cap="rnd">
            <a:solidFill>
              <a:schemeClr val="accent1"/>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AI Development</a:t>
            </a:r>
            <a:endParaRPr lang="en-HK" dirty="0">
              <a:effectLst/>
              <a:latin typeface="Poppins" pitchFamily="2" charset="77"/>
            </a:endParaRPr>
          </a:p>
        </p:txBody>
      </p:sp>
      <p:sp>
        <p:nvSpPr>
          <p:cNvPr id="6" name="TextBox 5">
            <a:extLst>
              <a:ext uri="{FF2B5EF4-FFF2-40B4-BE49-F238E27FC236}">
                <a16:creationId xmlns:a16="http://schemas.microsoft.com/office/drawing/2014/main" id="{C135D7CA-84DA-DC96-5955-321E18D8DF21}"/>
              </a:ext>
            </a:extLst>
          </p:cNvPr>
          <p:cNvSpPr txBox="1"/>
          <p:nvPr/>
        </p:nvSpPr>
        <p:spPr>
          <a:xfrm>
            <a:off x="3360548" y="1685214"/>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413482" y="-5264"/>
                  <a:pt x="1160414" y="84467"/>
                  <a:pt x="2129725" y="0"/>
                </a:cubicBezTo>
                <a:cubicBezTo>
                  <a:pt x="2117727" y="107005"/>
                  <a:pt x="2139232" y="262998"/>
                  <a:pt x="2129725" y="369332"/>
                </a:cubicBezTo>
                <a:cubicBezTo>
                  <a:pt x="1901488" y="475652"/>
                  <a:pt x="679740" y="361683"/>
                  <a:pt x="0" y="369332"/>
                </a:cubicBezTo>
                <a:cubicBezTo>
                  <a:pt x="18407" y="330757"/>
                  <a:pt x="-5004" y="54251"/>
                  <a:pt x="0" y="0"/>
                </a:cubicBezTo>
                <a:close/>
              </a:path>
            </a:pathLst>
          </a:custGeom>
          <a:noFill/>
          <a:ln w="15875" cap="rnd">
            <a:solidFill>
              <a:schemeClr val="accent1"/>
            </a:solidFill>
            <a:extLst>
              <a:ext uri="{C807C97D-BFC1-408E-A445-0C87EB9F89A2}">
                <ask:lineSketchStyleProps xmlns:ask="http://schemas.microsoft.com/office/drawing/2018/sketchyshapes" sd="2650216993">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Developers</a:t>
            </a:r>
            <a:endParaRPr lang="en-HK" dirty="0">
              <a:effectLst/>
              <a:latin typeface="Poppins" pitchFamily="2" charset="77"/>
            </a:endParaRPr>
          </a:p>
        </p:txBody>
      </p:sp>
      <p:sp>
        <p:nvSpPr>
          <p:cNvPr id="7" name="TextBox 6">
            <a:extLst>
              <a:ext uri="{FF2B5EF4-FFF2-40B4-BE49-F238E27FC236}">
                <a16:creationId xmlns:a16="http://schemas.microsoft.com/office/drawing/2014/main" id="{C5A09BAD-2927-67EE-42F2-AFA54F8EB49E}"/>
              </a:ext>
            </a:extLst>
          </p:cNvPr>
          <p:cNvSpPr txBox="1"/>
          <p:nvPr/>
        </p:nvSpPr>
        <p:spPr>
          <a:xfrm>
            <a:off x="6299414" y="1690295"/>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1023702" y="-109404"/>
                  <a:pt x="1769379" y="-69256"/>
                  <a:pt x="2129725" y="0"/>
                </a:cubicBezTo>
                <a:cubicBezTo>
                  <a:pt x="2104331" y="104703"/>
                  <a:pt x="2159596" y="223747"/>
                  <a:pt x="2129725" y="369332"/>
                </a:cubicBezTo>
                <a:cubicBezTo>
                  <a:pt x="1220511" y="420252"/>
                  <a:pt x="303524" y="294642"/>
                  <a:pt x="0" y="369332"/>
                </a:cubicBezTo>
                <a:cubicBezTo>
                  <a:pt x="3644" y="267497"/>
                  <a:pt x="30418" y="81481"/>
                  <a:pt x="0" y="0"/>
                </a:cubicBezTo>
                <a:close/>
              </a:path>
            </a:pathLst>
          </a:custGeom>
          <a:noFill/>
          <a:ln w="15875" cap="rnd">
            <a:solidFill>
              <a:schemeClr val="accent1"/>
            </a:solidFill>
            <a:extLst>
              <a:ext uri="{C807C97D-BFC1-408E-A445-0C87EB9F89A2}">
                <ask:lineSketchStyleProps xmlns:ask="http://schemas.microsoft.com/office/drawing/2018/sketchyshapes" sd="4266498984">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Innovation</a:t>
            </a:r>
            <a:endParaRPr lang="en-HK" dirty="0">
              <a:effectLst/>
              <a:latin typeface="Poppins" pitchFamily="2" charset="77"/>
            </a:endParaRPr>
          </a:p>
        </p:txBody>
      </p:sp>
      <p:sp>
        <p:nvSpPr>
          <p:cNvPr id="8" name="TextBox 7">
            <a:extLst>
              <a:ext uri="{FF2B5EF4-FFF2-40B4-BE49-F238E27FC236}">
                <a16:creationId xmlns:a16="http://schemas.microsoft.com/office/drawing/2014/main" id="{9E7287C6-9E2D-F109-21B7-560FF1B335D7}"/>
              </a:ext>
            </a:extLst>
          </p:cNvPr>
          <p:cNvSpPr txBox="1"/>
          <p:nvPr/>
        </p:nvSpPr>
        <p:spPr>
          <a:xfrm>
            <a:off x="9349996" y="3090664"/>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558467" y="-42219"/>
                  <a:pt x="1069965" y="63140"/>
                  <a:pt x="2129725" y="0"/>
                </a:cubicBezTo>
                <a:cubicBezTo>
                  <a:pt x="2152607" y="67242"/>
                  <a:pt x="2133529" y="289100"/>
                  <a:pt x="2129725" y="369332"/>
                </a:cubicBezTo>
                <a:cubicBezTo>
                  <a:pt x="1733648" y="462987"/>
                  <a:pt x="302484" y="303530"/>
                  <a:pt x="0" y="369332"/>
                </a:cubicBezTo>
                <a:cubicBezTo>
                  <a:pt x="1447" y="279602"/>
                  <a:pt x="8270" y="54078"/>
                  <a:pt x="0" y="0"/>
                </a:cubicBezTo>
                <a:close/>
              </a:path>
            </a:pathLst>
          </a:custGeom>
          <a:noFill/>
          <a:ln w="15875" cap="rnd">
            <a:solidFill>
              <a:schemeClr val="accent1"/>
            </a:solidFill>
            <a:extLst>
              <a:ext uri="{C807C97D-BFC1-408E-A445-0C87EB9F89A2}">
                <ask:lineSketchStyleProps xmlns:ask="http://schemas.microsoft.com/office/drawing/2018/sketchyshapes" sd="879248734">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Responsible AI</a:t>
            </a:r>
            <a:endParaRPr lang="en-HK" dirty="0">
              <a:effectLst/>
              <a:latin typeface="Poppins" pitchFamily="2" charset="77"/>
            </a:endParaRPr>
          </a:p>
        </p:txBody>
      </p:sp>
      <p:sp>
        <p:nvSpPr>
          <p:cNvPr id="9" name="TextBox 8">
            <a:extLst>
              <a:ext uri="{FF2B5EF4-FFF2-40B4-BE49-F238E27FC236}">
                <a16:creationId xmlns:a16="http://schemas.microsoft.com/office/drawing/2014/main" id="{8F43E146-991A-B9B9-80D7-17D6BB35C103}"/>
              </a:ext>
            </a:extLst>
          </p:cNvPr>
          <p:cNvSpPr txBox="1"/>
          <p:nvPr/>
        </p:nvSpPr>
        <p:spPr>
          <a:xfrm>
            <a:off x="3349569" y="4711777"/>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556141" y="155896"/>
                  <a:pt x="1152618" y="98108"/>
                  <a:pt x="2129725" y="0"/>
                </a:cubicBezTo>
                <a:cubicBezTo>
                  <a:pt x="2132850" y="140609"/>
                  <a:pt x="2111302" y="200723"/>
                  <a:pt x="2129725" y="369332"/>
                </a:cubicBezTo>
                <a:cubicBezTo>
                  <a:pt x="1425358" y="388223"/>
                  <a:pt x="705195" y="510451"/>
                  <a:pt x="0" y="369332"/>
                </a:cubicBezTo>
                <a:cubicBezTo>
                  <a:pt x="-24739" y="238112"/>
                  <a:pt x="-19804" y="48345"/>
                  <a:pt x="0" y="0"/>
                </a:cubicBezTo>
                <a:close/>
              </a:path>
            </a:pathLst>
          </a:custGeom>
          <a:noFill/>
          <a:ln w="15875" cap="rnd">
            <a:solidFill>
              <a:schemeClr val="accent1"/>
            </a:solidFill>
            <a:extLst>
              <a:ext uri="{C807C97D-BFC1-408E-A445-0C87EB9F89A2}">
                <ask:lineSketchStyleProps xmlns:ask="http://schemas.microsoft.com/office/drawing/2018/sketchyshapes" sd="264327539">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Society</a:t>
            </a:r>
            <a:endParaRPr lang="en-HK" dirty="0">
              <a:effectLst/>
              <a:latin typeface="Poppins" pitchFamily="2" charset="77"/>
            </a:endParaRPr>
          </a:p>
        </p:txBody>
      </p:sp>
      <p:sp>
        <p:nvSpPr>
          <p:cNvPr id="10" name="TextBox 9">
            <a:extLst>
              <a:ext uri="{FF2B5EF4-FFF2-40B4-BE49-F238E27FC236}">
                <a16:creationId xmlns:a16="http://schemas.microsoft.com/office/drawing/2014/main" id="{ABD7F32F-9F0E-4F0C-18E0-968B9BF9E8C6}"/>
              </a:ext>
            </a:extLst>
          </p:cNvPr>
          <p:cNvSpPr txBox="1"/>
          <p:nvPr/>
        </p:nvSpPr>
        <p:spPr>
          <a:xfrm>
            <a:off x="6299413" y="4717235"/>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272582" y="-133403"/>
                  <a:pt x="1774883" y="-36934"/>
                  <a:pt x="2129725" y="0"/>
                </a:cubicBezTo>
                <a:cubicBezTo>
                  <a:pt x="2106683" y="138439"/>
                  <a:pt x="2147716" y="297078"/>
                  <a:pt x="2129725" y="369332"/>
                </a:cubicBezTo>
                <a:cubicBezTo>
                  <a:pt x="1322875" y="246184"/>
                  <a:pt x="525548" y="261159"/>
                  <a:pt x="0" y="369332"/>
                </a:cubicBezTo>
                <a:cubicBezTo>
                  <a:pt x="-31231" y="294214"/>
                  <a:pt x="-4944" y="164959"/>
                  <a:pt x="0" y="0"/>
                </a:cubicBezTo>
                <a:close/>
              </a:path>
            </a:pathLst>
          </a:custGeom>
          <a:noFill/>
          <a:ln w="15875" cap="rnd">
            <a:solidFill>
              <a:schemeClr val="accent1"/>
            </a:solidFill>
            <a:extLst>
              <a:ext uri="{C807C97D-BFC1-408E-A445-0C87EB9F89A2}">
                <ask:lineSketchStyleProps xmlns:ask="http://schemas.microsoft.com/office/drawing/2018/sketchyshapes" sd="1634779923">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Adoption</a:t>
            </a:r>
            <a:endParaRPr lang="en-HK" dirty="0">
              <a:effectLst/>
              <a:latin typeface="Poppins" pitchFamily="2" charset="77"/>
            </a:endParaRPr>
          </a:p>
        </p:txBody>
      </p:sp>
      <p:sp>
        <p:nvSpPr>
          <p:cNvPr id="11" name="TextBox 10">
            <a:extLst>
              <a:ext uri="{FF2B5EF4-FFF2-40B4-BE49-F238E27FC236}">
                <a16:creationId xmlns:a16="http://schemas.microsoft.com/office/drawing/2014/main" id="{896926B1-5BD3-4E35-421C-6FEB59C077B0}"/>
              </a:ext>
            </a:extLst>
          </p:cNvPr>
          <p:cNvSpPr txBox="1"/>
          <p:nvPr/>
        </p:nvSpPr>
        <p:spPr>
          <a:xfrm>
            <a:off x="3360549" y="3095068"/>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317808" y="-37904"/>
                  <a:pt x="1833218" y="-55183"/>
                  <a:pt x="2129725" y="0"/>
                </a:cubicBezTo>
                <a:cubicBezTo>
                  <a:pt x="2128415" y="143850"/>
                  <a:pt x="2115862" y="187823"/>
                  <a:pt x="2129725" y="369332"/>
                </a:cubicBezTo>
                <a:cubicBezTo>
                  <a:pt x="1066328" y="423952"/>
                  <a:pt x="523957" y="214984"/>
                  <a:pt x="0" y="369332"/>
                </a:cubicBezTo>
                <a:cubicBezTo>
                  <a:pt x="-14192" y="275166"/>
                  <a:pt x="-21024" y="117622"/>
                  <a:pt x="0" y="0"/>
                </a:cubicBezTo>
                <a:close/>
              </a:path>
            </a:pathLst>
          </a:custGeom>
          <a:noFill/>
          <a:ln w="15875" cap="rnd">
            <a:solidFill>
              <a:schemeClr val="accent1"/>
            </a:solidFill>
            <a:extLst>
              <a:ext uri="{C807C97D-BFC1-408E-A445-0C87EB9F89A2}">
                <ask:lineSketchStyleProps xmlns:ask="http://schemas.microsoft.com/office/drawing/2018/sketchyshapes" sd="4172447036">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Policymakers</a:t>
            </a:r>
            <a:endParaRPr lang="en-HK" dirty="0">
              <a:effectLst/>
              <a:latin typeface="Poppins" pitchFamily="2" charset="77"/>
            </a:endParaRPr>
          </a:p>
        </p:txBody>
      </p:sp>
      <p:sp>
        <p:nvSpPr>
          <p:cNvPr id="12" name="TextBox 11">
            <a:extLst>
              <a:ext uri="{FF2B5EF4-FFF2-40B4-BE49-F238E27FC236}">
                <a16:creationId xmlns:a16="http://schemas.microsoft.com/office/drawing/2014/main" id="{E67E3175-C919-9548-FF3E-1F2A7AFAD6E7}"/>
              </a:ext>
            </a:extLst>
          </p:cNvPr>
          <p:cNvSpPr txBox="1"/>
          <p:nvPr/>
        </p:nvSpPr>
        <p:spPr>
          <a:xfrm>
            <a:off x="6299414" y="3090664"/>
            <a:ext cx="2129725" cy="369332"/>
          </a:xfrm>
          <a:custGeom>
            <a:avLst/>
            <a:gdLst>
              <a:gd name="connsiteX0" fmla="*/ 0 w 2129725"/>
              <a:gd name="connsiteY0" fmla="*/ 0 h 369332"/>
              <a:gd name="connsiteX1" fmla="*/ 2129725 w 2129725"/>
              <a:gd name="connsiteY1" fmla="*/ 0 h 369332"/>
              <a:gd name="connsiteX2" fmla="*/ 2129725 w 2129725"/>
              <a:gd name="connsiteY2" fmla="*/ 369332 h 369332"/>
              <a:gd name="connsiteX3" fmla="*/ 0 w 2129725"/>
              <a:gd name="connsiteY3" fmla="*/ 369332 h 369332"/>
              <a:gd name="connsiteX4" fmla="*/ 0 w 21297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725" h="369332" extrusionOk="0">
                <a:moveTo>
                  <a:pt x="0" y="0"/>
                </a:moveTo>
                <a:cubicBezTo>
                  <a:pt x="588087" y="-82622"/>
                  <a:pt x="1686679" y="30500"/>
                  <a:pt x="2129725" y="0"/>
                </a:cubicBezTo>
                <a:cubicBezTo>
                  <a:pt x="2158641" y="49150"/>
                  <a:pt x="2106649" y="280122"/>
                  <a:pt x="2129725" y="369332"/>
                </a:cubicBezTo>
                <a:cubicBezTo>
                  <a:pt x="1447737" y="234164"/>
                  <a:pt x="760618" y="539294"/>
                  <a:pt x="0" y="369332"/>
                </a:cubicBezTo>
                <a:cubicBezTo>
                  <a:pt x="-30918" y="305187"/>
                  <a:pt x="16155" y="143962"/>
                  <a:pt x="0" y="0"/>
                </a:cubicBezTo>
                <a:close/>
              </a:path>
            </a:pathLst>
          </a:custGeom>
          <a:noFill/>
          <a:ln w="15875" cap="rnd">
            <a:solidFill>
              <a:schemeClr val="accent1"/>
            </a:solidFill>
            <a:extLst>
              <a:ext uri="{C807C97D-BFC1-408E-A445-0C87EB9F89A2}">
                <ask:lineSketchStyleProps xmlns:ask="http://schemas.microsoft.com/office/drawing/2018/sketchyshapes" sd="849061371">
                  <a:prstGeom prst="rect">
                    <a:avLst/>
                  </a:prstGeom>
                  <ask:type>
                    <ask:lineSketchCurved/>
                  </ask:type>
                </ask:lineSketchStyleProps>
              </a:ext>
            </a:extLst>
          </a:ln>
        </p:spPr>
        <p:txBody>
          <a:bodyPr wrap="square">
            <a:spAutoFit/>
          </a:bodyPr>
          <a:lstStyle/>
          <a:p>
            <a:pPr fontAlgn="base"/>
            <a:r>
              <a:rPr lang="en-HK" dirty="0">
                <a:solidFill>
                  <a:srgbClr val="000000"/>
                </a:solidFill>
                <a:effectLst/>
                <a:latin typeface="Poppins" pitchFamily="2" charset="77"/>
              </a:rPr>
              <a:t>Regulation</a:t>
            </a:r>
            <a:endParaRPr lang="en-HK" dirty="0">
              <a:effectLst/>
              <a:latin typeface="Poppins" pitchFamily="2" charset="77"/>
            </a:endParaRPr>
          </a:p>
        </p:txBody>
      </p:sp>
      <p:cxnSp>
        <p:nvCxnSpPr>
          <p:cNvPr id="14" name="Curved Connector 13">
            <a:extLst>
              <a:ext uri="{FF2B5EF4-FFF2-40B4-BE49-F238E27FC236}">
                <a16:creationId xmlns:a16="http://schemas.microsoft.com/office/drawing/2014/main" id="{04DDB1E6-4314-921C-7FD8-A8C4C814A4B3}"/>
              </a:ext>
            </a:extLst>
          </p:cNvPr>
          <p:cNvCxnSpPr>
            <a:cxnSpLocks/>
            <a:stCxn id="5" idx="0"/>
            <a:endCxn id="6" idx="1"/>
          </p:cNvCxnSpPr>
          <p:nvPr/>
        </p:nvCxnSpPr>
        <p:spPr>
          <a:xfrm rot="5400000" flipH="1" flipV="1">
            <a:off x="1732587" y="1463690"/>
            <a:ext cx="1221770" cy="203415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urved Connector 14">
            <a:extLst>
              <a:ext uri="{FF2B5EF4-FFF2-40B4-BE49-F238E27FC236}">
                <a16:creationId xmlns:a16="http://schemas.microsoft.com/office/drawing/2014/main" id="{E2A1D11D-F9EE-4026-EFE9-2769BEE27A13}"/>
              </a:ext>
            </a:extLst>
          </p:cNvPr>
          <p:cNvCxnSpPr>
            <a:cxnSpLocks/>
            <a:stCxn id="5" idx="2"/>
            <a:endCxn id="9" idx="1"/>
          </p:cNvCxnSpPr>
          <p:nvPr/>
        </p:nvCxnSpPr>
        <p:spPr>
          <a:xfrm rot="16200000" flipH="1">
            <a:off x="1620253" y="3167126"/>
            <a:ext cx="1435461" cy="202317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C1D34433-3246-92B3-DDB8-839DF12375ED}"/>
              </a:ext>
            </a:extLst>
          </p:cNvPr>
          <p:cNvCxnSpPr>
            <a:cxnSpLocks/>
            <a:stCxn id="7" idx="3"/>
            <a:endCxn id="8" idx="0"/>
          </p:cNvCxnSpPr>
          <p:nvPr/>
        </p:nvCxnSpPr>
        <p:spPr>
          <a:xfrm>
            <a:off x="8429139" y="1874961"/>
            <a:ext cx="1985720" cy="121570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6CA45758-FFBF-3F8F-E542-1186D6BD4BBB}"/>
              </a:ext>
            </a:extLst>
          </p:cNvPr>
          <p:cNvCxnSpPr>
            <a:cxnSpLocks/>
            <a:stCxn id="10" idx="3"/>
            <a:endCxn id="8" idx="2"/>
          </p:cNvCxnSpPr>
          <p:nvPr/>
        </p:nvCxnSpPr>
        <p:spPr>
          <a:xfrm flipV="1">
            <a:off x="8429138" y="3459996"/>
            <a:ext cx="1985721" cy="144190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AB4ADFD0-9A0B-6128-8BBF-0C71C2BEA809}"/>
              </a:ext>
            </a:extLst>
          </p:cNvPr>
          <p:cNvCxnSpPr>
            <a:cxnSpLocks/>
            <a:stCxn id="6" idx="3"/>
            <a:endCxn id="7" idx="1"/>
          </p:cNvCxnSpPr>
          <p:nvPr/>
        </p:nvCxnSpPr>
        <p:spPr>
          <a:xfrm>
            <a:off x="5490273" y="1869880"/>
            <a:ext cx="809141" cy="508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46E28DD1-4B94-A796-6D30-080293A06C31}"/>
              </a:ext>
            </a:extLst>
          </p:cNvPr>
          <p:cNvCxnSpPr>
            <a:cxnSpLocks/>
            <a:stCxn id="5" idx="3"/>
            <a:endCxn id="11" idx="1"/>
          </p:cNvCxnSpPr>
          <p:nvPr/>
        </p:nvCxnSpPr>
        <p:spPr>
          <a:xfrm>
            <a:off x="2439692" y="3276316"/>
            <a:ext cx="920857" cy="3418"/>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149D31CC-A5E2-2C94-269A-723D9F1498D6}"/>
              </a:ext>
            </a:extLst>
          </p:cNvPr>
          <p:cNvCxnSpPr>
            <a:cxnSpLocks/>
            <a:stCxn id="11" idx="3"/>
            <a:endCxn id="12" idx="1"/>
          </p:cNvCxnSpPr>
          <p:nvPr/>
        </p:nvCxnSpPr>
        <p:spPr>
          <a:xfrm flipV="1">
            <a:off x="5490274" y="3275330"/>
            <a:ext cx="809140" cy="440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6F7CC156-5F1C-C9C8-7A7A-2F738B148664}"/>
              </a:ext>
            </a:extLst>
          </p:cNvPr>
          <p:cNvCxnSpPr>
            <a:cxnSpLocks/>
            <a:stCxn id="12" idx="3"/>
            <a:endCxn id="8" idx="1"/>
          </p:cNvCxnSpPr>
          <p:nvPr/>
        </p:nvCxnSpPr>
        <p:spPr>
          <a:xfrm>
            <a:off x="8429139" y="3275330"/>
            <a:ext cx="920857" cy="127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9B30C377-0BA1-D5AC-A3C5-93D8D8CE6F6D}"/>
              </a:ext>
            </a:extLst>
          </p:cNvPr>
          <p:cNvCxnSpPr>
            <a:cxnSpLocks/>
            <a:stCxn id="9" idx="3"/>
            <a:endCxn id="10" idx="1"/>
          </p:cNvCxnSpPr>
          <p:nvPr/>
        </p:nvCxnSpPr>
        <p:spPr>
          <a:xfrm>
            <a:off x="5479294" y="4896443"/>
            <a:ext cx="820119" cy="5458"/>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89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04F14AF9-2DC0-9F9F-B74D-8D04547CDE9F}"/>
              </a:ext>
            </a:extLst>
          </p:cNvPr>
          <p:cNvSpPr/>
          <p:nvPr/>
        </p:nvSpPr>
        <p:spPr>
          <a:xfrm>
            <a:off x="-6" y="4298097"/>
            <a:ext cx="12192000" cy="1863509"/>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7BE1247B-5B16-B355-815D-EC40F2FFB0E7}"/>
              </a:ext>
            </a:extLst>
          </p:cNvPr>
          <p:cNvSpPr/>
          <p:nvPr/>
        </p:nvSpPr>
        <p:spPr>
          <a:xfrm>
            <a:off x="1" y="2622315"/>
            <a:ext cx="12192000" cy="1602377"/>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91AF766F-0511-45C2-0BA9-75190E4CE9B6}"/>
              </a:ext>
            </a:extLst>
          </p:cNvPr>
          <p:cNvSpPr/>
          <p:nvPr/>
        </p:nvSpPr>
        <p:spPr>
          <a:xfrm>
            <a:off x="1" y="420675"/>
            <a:ext cx="12192000" cy="2144421"/>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3928DD8C-5C6C-E234-4DA8-5C27ADD420DB}"/>
              </a:ext>
            </a:extLst>
          </p:cNvPr>
          <p:cNvSpPr txBox="1"/>
          <p:nvPr/>
        </p:nvSpPr>
        <p:spPr>
          <a:xfrm>
            <a:off x="184541" y="422000"/>
            <a:ext cx="11822917" cy="369332"/>
          </a:xfrm>
          <a:prstGeom prst="rect">
            <a:avLst/>
          </a:prstGeom>
          <a:noFill/>
        </p:spPr>
        <p:txBody>
          <a:bodyPr wrap="none" rtlCol="0">
            <a:spAutoFit/>
          </a:bodyPr>
          <a:lstStyle/>
          <a:p>
            <a:r>
              <a:rPr lang="en-US" dirty="0">
                <a:hlinkClick r:id="rId2"/>
              </a:rPr>
              <a:t>https://www.goldmansachs.com/intelligence/pages/how-generative-ai-tools-are-changing-systematic-investing.html</a:t>
            </a:r>
            <a:endParaRPr lang="en-US" dirty="0"/>
          </a:p>
        </p:txBody>
      </p:sp>
      <p:sp>
        <p:nvSpPr>
          <p:cNvPr id="18" name="TextBox 17">
            <a:extLst>
              <a:ext uri="{FF2B5EF4-FFF2-40B4-BE49-F238E27FC236}">
                <a16:creationId xmlns:a16="http://schemas.microsoft.com/office/drawing/2014/main" id="{F60C188C-FB84-B666-56D1-38F51B6E8BE9}"/>
              </a:ext>
            </a:extLst>
          </p:cNvPr>
          <p:cNvSpPr txBox="1"/>
          <p:nvPr/>
        </p:nvSpPr>
        <p:spPr>
          <a:xfrm>
            <a:off x="1" y="672272"/>
            <a:ext cx="12191994" cy="1477328"/>
          </a:xfrm>
          <a:prstGeom prst="rect">
            <a:avLst/>
          </a:prstGeom>
          <a:noFill/>
        </p:spPr>
        <p:txBody>
          <a:bodyPr wrap="square">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HK" dirty="0"/>
              <a:t>Our investment process and signal research has evolved closely alongside the latest in data and quantitative techniques. Many of the valuable data sets we leverage today are larger, less structured, and generally more complex in nature relative to what was previously available. This also means they require more robust tools and techniques to </a:t>
            </a:r>
            <a:r>
              <a:rPr lang="en-HK" dirty="0" err="1"/>
              <a:t>analyze</a:t>
            </a:r>
            <a:r>
              <a:rPr lang="en-HK" dirty="0"/>
              <a:t>. Think in terms of financial news articles, earnings call transcripts, analyst research reports, regulatory filings. As technologies progressed over the years, we were able to benefit from the exponential growth of data and start using more unstructured data. </a:t>
            </a:r>
            <a:endParaRPr lang="en-US" dirty="0"/>
          </a:p>
        </p:txBody>
      </p:sp>
      <p:sp>
        <p:nvSpPr>
          <p:cNvPr id="20" name="TextBox 19">
            <a:extLst>
              <a:ext uri="{FF2B5EF4-FFF2-40B4-BE49-F238E27FC236}">
                <a16:creationId xmlns:a16="http://schemas.microsoft.com/office/drawing/2014/main" id="{A23CE928-DEC8-871E-6C54-A4484866BDC2}"/>
              </a:ext>
            </a:extLst>
          </p:cNvPr>
          <p:cNvSpPr txBox="1"/>
          <p:nvPr/>
        </p:nvSpPr>
        <p:spPr>
          <a:xfrm>
            <a:off x="1882301" y="2195766"/>
            <a:ext cx="10480987" cy="369332"/>
          </a:xfrm>
          <a:prstGeom prst="rect">
            <a:avLst/>
          </a:prstGeom>
          <a:noFill/>
        </p:spPr>
        <p:txBody>
          <a:bodyPr wrap="square">
            <a:spAutoFit/>
          </a:bodyPr>
          <a:lstStyle>
            <a:defPPr>
              <a:defRPr lang="en-US"/>
            </a:defPPr>
          </a:lstStyle>
          <a:p>
            <a:r>
              <a:rPr lang="en-HK" dirty="0"/>
              <a:t>Dennis Walsh, global co-head, Quantitative Investment Strategies, Goldman Sachs Asset Management. </a:t>
            </a:r>
            <a:endParaRPr lang="en-US" dirty="0"/>
          </a:p>
        </p:txBody>
      </p:sp>
      <p:sp>
        <p:nvSpPr>
          <p:cNvPr id="22" name="TextBox 21">
            <a:extLst>
              <a:ext uri="{FF2B5EF4-FFF2-40B4-BE49-F238E27FC236}">
                <a16:creationId xmlns:a16="http://schemas.microsoft.com/office/drawing/2014/main" id="{C65A55AD-4703-331A-7C57-07B7616E93FE}"/>
              </a:ext>
            </a:extLst>
          </p:cNvPr>
          <p:cNvSpPr txBox="1"/>
          <p:nvPr/>
        </p:nvSpPr>
        <p:spPr>
          <a:xfrm>
            <a:off x="184541" y="2610591"/>
            <a:ext cx="11822917" cy="369332"/>
          </a:xfrm>
          <a:prstGeom prst="rect">
            <a:avLst/>
          </a:prstGeom>
          <a:noFill/>
        </p:spPr>
        <p:txBody>
          <a:bodyPr wrap="square">
            <a:spAutoFit/>
          </a:bodyPr>
          <a:lstStyle/>
          <a:p>
            <a:r>
              <a:rPr lang="en-US" dirty="0">
                <a:hlinkClick r:id="rId3"/>
              </a:rPr>
              <a:t>https://www2.deloitte.com/content/dam/Deloitte/th/Documents/deloitte-consulting/generative-AI-dossier.pdf</a:t>
            </a:r>
            <a:endParaRPr lang="en-US" dirty="0"/>
          </a:p>
        </p:txBody>
      </p:sp>
      <p:sp>
        <p:nvSpPr>
          <p:cNvPr id="24" name="TextBox 23">
            <a:extLst>
              <a:ext uri="{FF2B5EF4-FFF2-40B4-BE49-F238E27FC236}">
                <a16:creationId xmlns:a16="http://schemas.microsoft.com/office/drawing/2014/main" id="{D36838FE-985C-8211-A0F5-03AAD814CE9D}"/>
              </a:ext>
            </a:extLst>
          </p:cNvPr>
          <p:cNvSpPr txBox="1"/>
          <p:nvPr/>
        </p:nvSpPr>
        <p:spPr>
          <a:xfrm>
            <a:off x="1" y="2991986"/>
            <a:ext cx="12191993" cy="1200329"/>
          </a:xfrm>
          <a:prstGeom prst="rect">
            <a:avLst/>
          </a:prstGeom>
          <a:noFill/>
        </p:spPr>
        <p:txBody>
          <a:bodyPr wrap="square">
            <a:spAutoFit/>
          </a:bodyPr>
          <a:lstStyle>
            <a:defPPr>
              <a:defRPr lang="en-US"/>
            </a:defPPr>
            <a:lvl1pPr>
              <a:defRPr>
                <a:solidFill>
                  <a:schemeClr val="bg1"/>
                </a:solidFill>
              </a:defRPr>
            </a:lvl1pPr>
          </a:lstStyle>
          <a:p>
            <a:r>
              <a:rPr lang="en-HK" dirty="0">
                <a:solidFill>
                  <a:schemeClr val="tx1"/>
                </a:solidFill>
              </a:rPr>
              <a:t>A Generative-AI-enabled virtual field assistant can serve as a reference tool and provide quick access to a vast amount of technical information. In addition to delivering relevant information and directing engineers to appropriate resources, a virtual field assistant can help with problem-solving by responding to questions about specific engineering concepts, principles, or calculations. </a:t>
            </a:r>
            <a:endParaRPr lang="en-US" dirty="0">
              <a:solidFill>
                <a:schemeClr val="tx1"/>
              </a:solidFill>
            </a:endParaRPr>
          </a:p>
        </p:txBody>
      </p:sp>
      <p:sp>
        <p:nvSpPr>
          <p:cNvPr id="30" name="TextBox 29">
            <a:extLst>
              <a:ext uri="{FF2B5EF4-FFF2-40B4-BE49-F238E27FC236}">
                <a16:creationId xmlns:a16="http://schemas.microsoft.com/office/drawing/2014/main" id="{191F5490-E126-61C2-4D22-F40F98BDD6F6}"/>
              </a:ext>
            </a:extLst>
          </p:cNvPr>
          <p:cNvSpPr txBox="1"/>
          <p:nvPr/>
        </p:nvSpPr>
        <p:spPr>
          <a:xfrm>
            <a:off x="1" y="4594363"/>
            <a:ext cx="12192000" cy="1477328"/>
          </a:xfrm>
          <a:prstGeom prst="rect">
            <a:avLst/>
          </a:prstGeom>
          <a:noFill/>
        </p:spPr>
        <p:txBody>
          <a:bodyPr wrap="square">
            <a:spAutoFit/>
          </a:bodyPr>
          <a:lstStyle>
            <a:defPPr>
              <a:defRPr lang="en-US"/>
            </a:defPPr>
            <a:lvl1pPr>
              <a:defRPr>
                <a:solidFill>
                  <a:schemeClr val="bg1"/>
                </a:solidFill>
              </a:defRPr>
            </a:lvl1pPr>
          </a:lstStyle>
          <a:p>
            <a:r>
              <a:rPr lang="en-HK" dirty="0">
                <a:solidFill>
                  <a:schemeClr val="tx1"/>
                </a:solidFill>
              </a:rPr>
              <a:t>Efficiency benefits include summarizing and synthesizing large volumes of content gathered during the claims lifecycle, including call transcripts, notes, and legal and medical paperwork, which is particularly useful in property and casualty insurance. Companies can compress the claims lifecycle dramatically. Particularly in the life insurance industry, there is significant interest in using generative AI for automation and decision-making in underwriting processes and policy issuance to a broader range of customers without the need for, say, in-person medical exams.</a:t>
            </a:r>
            <a:endParaRPr lang="en-US" dirty="0">
              <a:solidFill>
                <a:schemeClr val="tx1"/>
              </a:solidFill>
            </a:endParaRPr>
          </a:p>
        </p:txBody>
      </p:sp>
      <p:sp>
        <p:nvSpPr>
          <p:cNvPr id="34" name="TextBox 33">
            <a:extLst>
              <a:ext uri="{FF2B5EF4-FFF2-40B4-BE49-F238E27FC236}">
                <a16:creationId xmlns:a16="http://schemas.microsoft.com/office/drawing/2014/main" id="{307D0B50-B705-463E-1740-17F80F20F879}"/>
              </a:ext>
            </a:extLst>
          </p:cNvPr>
          <p:cNvSpPr txBox="1"/>
          <p:nvPr/>
        </p:nvSpPr>
        <p:spPr>
          <a:xfrm>
            <a:off x="291546" y="4314946"/>
            <a:ext cx="11715912" cy="369332"/>
          </a:xfrm>
          <a:prstGeom prst="rect">
            <a:avLst/>
          </a:prstGeom>
          <a:noFill/>
        </p:spPr>
        <p:txBody>
          <a:bodyPr wrap="square">
            <a:spAutoFit/>
          </a:bodyPr>
          <a:lstStyle/>
          <a:p>
            <a:r>
              <a:rPr lang="en-US" dirty="0">
                <a:hlinkClick r:id="rId4"/>
              </a:rPr>
              <a:t>https://www.ey.com/en_us/insights/insurance/how-insurers-can-leverage-the-power-of-generative-ai</a:t>
            </a:r>
            <a:endParaRPr lang="en-US" dirty="0"/>
          </a:p>
        </p:txBody>
      </p:sp>
      <p:sp>
        <p:nvSpPr>
          <p:cNvPr id="40" name="TextBox 39">
            <a:extLst>
              <a:ext uri="{FF2B5EF4-FFF2-40B4-BE49-F238E27FC236}">
                <a16:creationId xmlns:a16="http://schemas.microsoft.com/office/drawing/2014/main" id="{D893F275-2D08-B46D-B258-EE180F02EAAA}"/>
              </a:ext>
            </a:extLst>
          </p:cNvPr>
          <p:cNvSpPr txBox="1"/>
          <p:nvPr/>
        </p:nvSpPr>
        <p:spPr>
          <a:xfrm>
            <a:off x="10389705" y="5773027"/>
            <a:ext cx="1617752" cy="369332"/>
          </a:xfrm>
          <a:prstGeom prst="rect">
            <a:avLst/>
          </a:prstGeom>
          <a:noFill/>
        </p:spPr>
        <p:txBody>
          <a:bodyPr wrap="square">
            <a:spAutoFit/>
          </a:bodyPr>
          <a:lstStyle>
            <a:defPPr>
              <a:defRPr lang="en-US"/>
            </a:defPPr>
          </a:lstStyle>
          <a:p>
            <a:pPr algn="r"/>
            <a:r>
              <a:rPr lang="en-HK" dirty="0"/>
              <a:t>Ernst &amp; Young</a:t>
            </a:r>
            <a:endParaRPr lang="en-US" dirty="0"/>
          </a:p>
        </p:txBody>
      </p:sp>
    </p:spTree>
    <p:extLst>
      <p:ext uri="{BB962C8B-B14F-4D97-AF65-F5344CB8AC3E}">
        <p14:creationId xmlns:p14="http://schemas.microsoft.com/office/powerpoint/2010/main" val="278555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 Diagonal Corner of Rectangle 17">
            <a:extLst>
              <a:ext uri="{FF2B5EF4-FFF2-40B4-BE49-F238E27FC236}">
                <a16:creationId xmlns:a16="http://schemas.microsoft.com/office/drawing/2014/main" id="{4943C144-9F04-C063-25D8-EBDE1E71FEDF}"/>
              </a:ext>
            </a:extLst>
          </p:cNvPr>
          <p:cNvSpPr/>
          <p:nvPr/>
        </p:nvSpPr>
        <p:spPr>
          <a:xfrm>
            <a:off x="2557669" y="609599"/>
            <a:ext cx="7076662" cy="3188733"/>
          </a:xfrm>
          <a:prstGeom prst="round2DiagRect">
            <a:avLst/>
          </a:prstGeom>
          <a:pattFill prst="pct70">
            <a:fgClr>
              <a:schemeClr val="accent2"/>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RAG</a:t>
            </a:r>
          </a:p>
        </p:txBody>
      </p:sp>
      <p:sp>
        <p:nvSpPr>
          <p:cNvPr id="6" name="Rounded Rectangle 5">
            <a:extLst>
              <a:ext uri="{FF2B5EF4-FFF2-40B4-BE49-F238E27FC236}">
                <a16:creationId xmlns:a16="http://schemas.microsoft.com/office/drawing/2014/main" id="{0CE5C66C-0187-DF40-4E7E-DA89F9DE5B90}"/>
              </a:ext>
            </a:extLst>
          </p:cNvPr>
          <p:cNvSpPr/>
          <p:nvPr/>
        </p:nvSpPr>
        <p:spPr>
          <a:xfrm>
            <a:off x="2729947" y="854766"/>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Context + Text</a:t>
            </a:r>
          </a:p>
        </p:txBody>
      </p:sp>
      <p:sp>
        <p:nvSpPr>
          <p:cNvPr id="7" name="Rounded Rectangle 6">
            <a:extLst>
              <a:ext uri="{FF2B5EF4-FFF2-40B4-BE49-F238E27FC236}">
                <a16:creationId xmlns:a16="http://schemas.microsoft.com/office/drawing/2014/main" id="{6FEC2677-5FEC-D775-114E-1179D943B34F}"/>
              </a:ext>
            </a:extLst>
          </p:cNvPr>
          <p:cNvSpPr/>
          <p:nvPr/>
        </p:nvSpPr>
        <p:spPr>
          <a:xfrm>
            <a:off x="7182682" y="854766"/>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Text</a:t>
            </a:r>
          </a:p>
        </p:txBody>
      </p:sp>
      <p:cxnSp>
        <p:nvCxnSpPr>
          <p:cNvPr id="8" name="Straight Arrow Connector 7">
            <a:extLst>
              <a:ext uri="{FF2B5EF4-FFF2-40B4-BE49-F238E27FC236}">
                <a16:creationId xmlns:a16="http://schemas.microsoft.com/office/drawing/2014/main" id="{44E1BAE8-FA9A-8CBC-0E11-671395986459}"/>
              </a:ext>
            </a:extLst>
          </p:cNvPr>
          <p:cNvCxnSpPr>
            <a:cxnSpLocks/>
            <a:stCxn id="6" idx="3"/>
            <a:endCxn id="7" idx="1"/>
          </p:cNvCxnSpPr>
          <p:nvPr/>
        </p:nvCxnSpPr>
        <p:spPr>
          <a:xfrm>
            <a:off x="5009320" y="1196009"/>
            <a:ext cx="2173362" cy="0"/>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3D6B059C-8676-D9CA-87E9-254626540596}"/>
              </a:ext>
            </a:extLst>
          </p:cNvPr>
          <p:cNvSpPr/>
          <p:nvPr/>
        </p:nvSpPr>
        <p:spPr>
          <a:xfrm>
            <a:off x="2729947" y="2650435"/>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Context + Question</a:t>
            </a:r>
          </a:p>
        </p:txBody>
      </p:sp>
      <p:sp>
        <p:nvSpPr>
          <p:cNvPr id="15" name="Rounded Rectangle 14">
            <a:extLst>
              <a:ext uri="{FF2B5EF4-FFF2-40B4-BE49-F238E27FC236}">
                <a16:creationId xmlns:a16="http://schemas.microsoft.com/office/drawing/2014/main" id="{3769770B-0489-8B50-ABD6-E6EA45E10888}"/>
              </a:ext>
            </a:extLst>
          </p:cNvPr>
          <p:cNvSpPr/>
          <p:nvPr/>
        </p:nvSpPr>
        <p:spPr>
          <a:xfrm>
            <a:off x="7182682" y="2650435"/>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Answer</a:t>
            </a:r>
          </a:p>
        </p:txBody>
      </p:sp>
      <p:cxnSp>
        <p:nvCxnSpPr>
          <p:cNvPr id="16" name="Straight Arrow Connector 15">
            <a:extLst>
              <a:ext uri="{FF2B5EF4-FFF2-40B4-BE49-F238E27FC236}">
                <a16:creationId xmlns:a16="http://schemas.microsoft.com/office/drawing/2014/main" id="{88E923EA-7C64-0C3E-5B9A-51A40BA99437}"/>
              </a:ext>
            </a:extLst>
          </p:cNvPr>
          <p:cNvCxnSpPr>
            <a:cxnSpLocks/>
            <a:stCxn id="14" idx="3"/>
            <a:endCxn id="15" idx="1"/>
          </p:cNvCxnSpPr>
          <p:nvPr/>
        </p:nvCxnSpPr>
        <p:spPr>
          <a:xfrm>
            <a:off x="5009320" y="2991678"/>
            <a:ext cx="2173362" cy="0"/>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2232681-8F43-3845-AAF7-B616A3A6433C}"/>
              </a:ext>
            </a:extLst>
          </p:cNvPr>
          <p:cNvSpPr txBox="1"/>
          <p:nvPr/>
        </p:nvSpPr>
        <p:spPr>
          <a:xfrm>
            <a:off x="4909930" y="3427848"/>
            <a:ext cx="2372139" cy="461665"/>
          </a:xfrm>
          <a:prstGeom prst="rect">
            <a:avLst/>
          </a:prstGeom>
          <a:noFill/>
        </p:spPr>
        <p:txBody>
          <a:bodyPr wrap="square" rtlCol="0">
            <a:spAutoFit/>
          </a:bodyPr>
          <a:lstStyle/>
          <a:p>
            <a:r>
              <a:rPr lang="en-US" sz="2400" b="1" dirty="0"/>
              <a:t>Contextualized</a:t>
            </a:r>
          </a:p>
        </p:txBody>
      </p:sp>
    </p:spTree>
    <p:extLst>
      <p:ext uri="{BB962C8B-B14F-4D97-AF65-F5344CB8AC3E}">
        <p14:creationId xmlns:p14="http://schemas.microsoft.com/office/powerpoint/2010/main" val="129567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Rounded Rectangle 1125">
            <a:extLst>
              <a:ext uri="{FF2B5EF4-FFF2-40B4-BE49-F238E27FC236}">
                <a16:creationId xmlns:a16="http://schemas.microsoft.com/office/drawing/2014/main" id="{384273E4-33E0-39F2-91FE-C202FCFFE13B}"/>
              </a:ext>
            </a:extLst>
          </p:cNvPr>
          <p:cNvSpPr/>
          <p:nvPr/>
        </p:nvSpPr>
        <p:spPr>
          <a:xfrm>
            <a:off x="2960090" y="3147663"/>
            <a:ext cx="7811926" cy="2153515"/>
          </a:xfrm>
          <a:prstGeom prst="roundRect">
            <a:avLst/>
          </a:prstGeom>
          <a:blipFill>
            <a:blip r:embed="rId3"/>
            <a:tile tx="0" ty="0" sx="100000" sy="100000" flip="none" algn="tl"/>
          </a:bli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488" dirty="0">
              <a:highlight>
                <a:srgbClr val="FFFF00"/>
              </a:highlight>
            </a:endParaRPr>
          </a:p>
        </p:txBody>
      </p:sp>
      <p:sp>
        <p:nvSpPr>
          <p:cNvPr id="1125" name="Rounded Rectangle 1124">
            <a:extLst>
              <a:ext uri="{FF2B5EF4-FFF2-40B4-BE49-F238E27FC236}">
                <a16:creationId xmlns:a16="http://schemas.microsoft.com/office/drawing/2014/main" id="{B3DB7D46-6D29-423E-66F7-B67A763D9C3B}"/>
              </a:ext>
            </a:extLst>
          </p:cNvPr>
          <p:cNvSpPr/>
          <p:nvPr/>
        </p:nvSpPr>
        <p:spPr>
          <a:xfrm>
            <a:off x="1300910" y="499423"/>
            <a:ext cx="9615231" cy="2558887"/>
          </a:xfrm>
          <a:prstGeom prst="roundRect">
            <a:avLst/>
          </a:prstGeom>
          <a:blipFill>
            <a:blip r:embed="rId4"/>
            <a:tile tx="0" ty="0" sx="100000" sy="100000" flip="none" algn="tl"/>
          </a:bli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488" dirty="0">
              <a:highlight>
                <a:srgbClr val="FFFF00"/>
              </a:highlight>
            </a:endParaRPr>
          </a:p>
        </p:txBody>
      </p:sp>
      <p:grpSp>
        <p:nvGrpSpPr>
          <p:cNvPr id="1044" name="Group 1043">
            <a:extLst>
              <a:ext uri="{FF2B5EF4-FFF2-40B4-BE49-F238E27FC236}">
                <a16:creationId xmlns:a16="http://schemas.microsoft.com/office/drawing/2014/main" id="{94634F30-3A96-B306-42FE-A3E18E2B2DA4}"/>
              </a:ext>
            </a:extLst>
          </p:cNvPr>
          <p:cNvGrpSpPr/>
          <p:nvPr/>
        </p:nvGrpSpPr>
        <p:grpSpPr>
          <a:xfrm>
            <a:off x="1405142" y="987024"/>
            <a:ext cx="2900079" cy="1634662"/>
            <a:chOff x="796702" y="2063447"/>
            <a:chExt cx="10703858" cy="6033350"/>
          </a:xfrm>
        </p:grpSpPr>
        <p:grpSp>
          <p:nvGrpSpPr>
            <p:cNvPr id="56" name="Group 55">
              <a:extLst>
                <a:ext uri="{FF2B5EF4-FFF2-40B4-BE49-F238E27FC236}">
                  <a16:creationId xmlns:a16="http://schemas.microsoft.com/office/drawing/2014/main" id="{9FDBB798-9AF9-AA18-5BB3-FF3C8C7834EF}"/>
                </a:ext>
              </a:extLst>
            </p:cNvPr>
            <p:cNvGrpSpPr/>
            <p:nvPr/>
          </p:nvGrpSpPr>
          <p:grpSpPr>
            <a:xfrm>
              <a:off x="3011850" y="2063447"/>
              <a:ext cx="5900134" cy="3417139"/>
              <a:chOff x="2433917" y="4106325"/>
              <a:chExt cx="8498542" cy="6261473"/>
            </a:xfrm>
          </p:grpSpPr>
          <p:pic>
            <p:nvPicPr>
              <p:cNvPr id="1028" name="Picture 4" descr="Pdf document icon Stock Vector | Adobe Stock">
                <a:extLst>
                  <a:ext uri="{FF2B5EF4-FFF2-40B4-BE49-F238E27FC236}">
                    <a16:creationId xmlns:a16="http://schemas.microsoft.com/office/drawing/2014/main" id="{8A755B95-648E-DFBE-2FCC-744F22054A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2433917" y="4138282"/>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Pdf document icon Stock Vector | Adobe Stock">
                <a:extLst>
                  <a:ext uri="{FF2B5EF4-FFF2-40B4-BE49-F238E27FC236}">
                    <a16:creationId xmlns:a16="http://schemas.microsoft.com/office/drawing/2014/main" id="{8718498F-6CC5-17A5-4B0C-2ACD835EE1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5365376" y="4138282"/>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Pdf document icon Stock Vector | Adobe Stock">
                <a:extLst>
                  <a:ext uri="{FF2B5EF4-FFF2-40B4-BE49-F238E27FC236}">
                    <a16:creationId xmlns:a16="http://schemas.microsoft.com/office/drawing/2014/main" id="{8AECF867-A033-506E-3F64-D59CF13003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8296835" y="4106325"/>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Pdf document icon Stock Vector | Adobe Stock">
                <a:extLst>
                  <a:ext uri="{FF2B5EF4-FFF2-40B4-BE49-F238E27FC236}">
                    <a16:creationId xmlns:a16="http://schemas.microsoft.com/office/drawing/2014/main" id="{2DC57539-E628-BBD2-7FCF-D8B80A83CB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4020671" y="7414404"/>
                <a:ext cx="2635624" cy="295339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Pdf document icon Stock Vector | Adobe Stock">
                <a:extLst>
                  <a:ext uri="{FF2B5EF4-FFF2-40B4-BE49-F238E27FC236}">
                    <a16:creationId xmlns:a16="http://schemas.microsoft.com/office/drawing/2014/main" id="{28C56EAC-66AB-AB8E-A9A7-5A233274E5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685" t="12821" r="22598" b="20261"/>
              <a:stretch/>
            </p:blipFill>
            <p:spPr bwMode="auto">
              <a:xfrm>
                <a:off x="6952130" y="7414404"/>
                <a:ext cx="2635624" cy="2953394"/>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TextBox 57">
              <a:extLst>
                <a:ext uri="{FF2B5EF4-FFF2-40B4-BE49-F238E27FC236}">
                  <a16:creationId xmlns:a16="http://schemas.microsoft.com/office/drawing/2014/main" id="{50AB615A-9FAD-8F58-86AE-47C6431C1AFE}"/>
                </a:ext>
              </a:extLst>
            </p:cNvPr>
            <p:cNvSpPr txBox="1"/>
            <p:nvPr/>
          </p:nvSpPr>
          <p:spPr>
            <a:xfrm>
              <a:off x="796702" y="6094182"/>
              <a:ext cx="10703858" cy="2002615"/>
            </a:xfrm>
            <a:prstGeom prst="rect">
              <a:avLst/>
            </a:prstGeom>
            <a:noFill/>
          </p:spPr>
          <p:txBody>
            <a:bodyPr wrap="square">
              <a:spAutoFit/>
            </a:bodyPr>
            <a:lstStyle>
              <a:defPPr>
                <a:defRPr lang="en-US"/>
              </a:defPPr>
              <a:lvl1pPr>
                <a:defRPr sz="3200" b="1"/>
              </a:lvl1pPr>
            </a:lstStyle>
            <a:p>
              <a:r>
                <a:rPr lang="en-HK" sz="1463" dirty="0"/>
                <a:t>companies+”data-10-k-2023.pdf</a:t>
              </a:r>
            </a:p>
          </p:txBody>
        </p:sp>
      </p:grpSp>
      <p:grpSp>
        <p:nvGrpSpPr>
          <p:cNvPr id="61" name="Group 60">
            <a:extLst>
              <a:ext uri="{FF2B5EF4-FFF2-40B4-BE49-F238E27FC236}">
                <a16:creationId xmlns:a16="http://schemas.microsoft.com/office/drawing/2014/main" id="{E99DB3FC-B9E5-D503-EB58-D4A20C898155}"/>
              </a:ext>
            </a:extLst>
          </p:cNvPr>
          <p:cNvGrpSpPr/>
          <p:nvPr/>
        </p:nvGrpSpPr>
        <p:grpSpPr>
          <a:xfrm>
            <a:off x="8876053" y="1017724"/>
            <a:ext cx="1310638" cy="622866"/>
            <a:chOff x="24713753" y="8502909"/>
            <a:chExt cx="4837413" cy="2298923"/>
          </a:xfrm>
        </p:grpSpPr>
        <p:grpSp>
          <p:nvGrpSpPr>
            <p:cNvPr id="62" name="Group 61">
              <a:extLst>
                <a:ext uri="{FF2B5EF4-FFF2-40B4-BE49-F238E27FC236}">
                  <a16:creationId xmlns:a16="http://schemas.microsoft.com/office/drawing/2014/main" id="{235A44F6-5580-9B12-8CF9-607B02EC3D97}"/>
                </a:ext>
              </a:extLst>
            </p:cNvPr>
            <p:cNvGrpSpPr/>
            <p:nvPr/>
          </p:nvGrpSpPr>
          <p:grpSpPr>
            <a:xfrm>
              <a:off x="24713753" y="8929082"/>
              <a:ext cx="4837413" cy="1872750"/>
              <a:chOff x="16008421" y="9632594"/>
              <a:chExt cx="4837413" cy="1872750"/>
            </a:xfrm>
          </p:grpSpPr>
          <p:grpSp>
            <p:nvGrpSpPr>
              <p:cNvPr id="1024" name="Group 1023">
                <a:extLst>
                  <a:ext uri="{FF2B5EF4-FFF2-40B4-BE49-F238E27FC236}">
                    <a16:creationId xmlns:a16="http://schemas.microsoft.com/office/drawing/2014/main" id="{7736A11C-C822-21B3-83F6-67CE69237376}"/>
                  </a:ext>
                </a:extLst>
              </p:cNvPr>
              <p:cNvGrpSpPr/>
              <p:nvPr/>
            </p:nvGrpSpPr>
            <p:grpSpPr>
              <a:xfrm>
                <a:off x="16008421" y="9632594"/>
                <a:ext cx="4837413" cy="923164"/>
                <a:chOff x="9516532" y="9414933"/>
                <a:chExt cx="4837413" cy="923164"/>
              </a:xfrm>
            </p:grpSpPr>
            <p:sp>
              <p:nvSpPr>
                <p:cNvPr id="1027" name="Rectangle 1026">
                  <a:extLst>
                    <a:ext uri="{FF2B5EF4-FFF2-40B4-BE49-F238E27FC236}">
                      <a16:creationId xmlns:a16="http://schemas.microsoft.com/office/drawing/2014/main" id="{3D61B1EC-4DED-2E9D-95C0-2337CB70DB03}"/>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79" dirty="0">
                    <a:solidFill>
                      <a:schemeClr val="tx1"/>
                    </a:solidFill>
                  </a:endParaRPr>
                </a:p>
              </p:txBody>
            </p:sp>
            <p:sp>
              <p:nvSpPr>
                <p:cNvPr id="1029" name="Rectangle 1028">
                  <a:extLst>
                    <a:ext uri="{FF2B5EF4-FFF2-40B4-BE49-F238E27FC236}">
                      <a16:creationId xmlns:a16="http://schemas.microsoft.com/office/drawing/2014/main" id="{DC42EB28-45E5-E3C7-FA8C-B321EF40E67B}"/>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dirty="0"/>
                </a:p>
              </p:txBody>
            </p:sp>
            <p:sp>
              <p:nvSpPr>
                <p:cNvPr id="1030" name="Rectangle 1029">
                  <a:extLst>
                    <a:ext uri="{FF2B5EF4-FFF2-40B4-BE49-F238E27FC236}">
                      <a16:creationId xmlns:a16="http://schemas.microsoft.com/office/drawing/2014/main" id="{102EA993-1E4A-71D7-7AA4-53E780D3FBF5}"/>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1" name="Rectangle 1030">
                  <a:extLst>
                    <a:ext uri="{FF2B5EF4-FFF2-40B4-BE49-F238E27FC236}">
                      <a16:creationId xmlns:a16="http://schemas.microsoft.com/office/drawing/2014/main" id="{356DE962-E1D5-19B9-BBA7-68FFB6C6C9CB}"/>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2" name="Rectangle 1031">
                  <a:extLst>
                    <a:ext uri="{FF2B5EF4-FFF2-40B4-BE49-F238E27FC236}">
                      <a16:creationId xmlns:a16="http://schemas.microsoft.com/office/drawing/2014/main" id="{0C0EE2AA-436E-BA57-78FD-65D2864283F0}"/>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25" name="Rectangle 1024">
                <a:extLst>
                  <a:ext uri="{FF2B5EF4-FFF2-40B4-BE49-F238E27FC236}">
                    <a16:creationId xmlns:a16="http://schemas.microsoft.com/office/drawing/2014/main" id="{3A3D7B07-E79F-CB03-98FF-F029B54D784B}"/>
                  </a:ext>
                </a:extLst>
              </p:cNvPr>
              <p:cNvSpPr/>
              <p:nvPr/>
            </p:nvSpPr>
            <p:spPr>
              <a:xfrm>
                <a:off x="16456302" y="10582101"/>
                <a:ext cx="3746402" cy="923243"/>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Embedding</a:t>
                </a:r>
              </a:p>
            </p:txBody>
          </p:sp>
        </p:grpSp>
        <p:sp>
          <p:nvSpPr>
            <p:cNvPr id="63" name="TextBox 62">
              <a:extLst>
                <a:ext uri="{FF2B5EF4-FFF2-40B4-BE49-F238E27FC236}">
                  <a16:creationId xmlns:a16="http://schemas.microsoft.com/office/drawing/2014/main" id="{159AD79B-4482-014C-C701-0600C0D43240}"/>
                </a:ext>
              </a:extLst>
            </p:cNvPr>
            <p:cNvSpPr txBox="1"/>
            <p:nvPr/>
          </p:nvSpPr>
          <p:spPr>
            <a:xfrm>
              <a:off x="24822021" y="8502909"/>
              <a:ext cx="4662155" cy="1726434"/>
            </a:xfrm>
            <a:prstGeom prst="rect">
              <a:avLst/>
            </a:prstGeom>
            <a:noFill/>
          </p:spPr>
          <p:txBody>
            <a:bodyPr wrap="square" rtlCol="0">
              <a:spAutoFit/>
            </a:bodyPr>
            <a:lstStyle/>
            <a:p>
              <a:r>
                <a:rPr lang="en-US" sz="488" dirty="0"/>
                <a:t>1 0 0 11 0 0 1 1 0 0 1 1 0 0 1 1 0 0 1 1 0 0 11 0 0 1 1 0 0 1 1 0 0 1 1 0 0 1 1 0 0 11 0 0 1 1 0 0 1 1 0 0 1 1 0 0 1 1 0 0 11 0 0 1 1 0 0 1 1 0 0 1 1 0 0 11 0 0 11 0 0 1 1 0 0 1 1 0 0 1 1 0 0 1 1 0 0 11 0 0 1</a:t>
              </a:r>
            </a:p>
          </p:txBody>
        </p:sp>
      </p:grpSp>
      <p:grpSp>
        <p:nvGrpSpPr>
          <p:cNvPr id="1033" name="Group 1032">
            <a:extLst>
              <a:ext uri="{FF2B5EF4-FFF2-40B4-BE49-F238E27FC236}">
                <a16:creationId xmlns:a16="http://schemas.microsoft.com/office/drawing/2014/main" id="{6F589A00-AEA3-45B6-B44A-5EC6F79B0054}"/>
              </a:ext>
            </a:extLst>
          </p:cNvPr>
          <p:cNvGrpSpPr/>
          <p:nvPr/>
        </p:nvGrpSpPr>
        <p:grpSpPr>
          <a:xfrm>
            <a:off x="5965713" y="1133191"/>
            <a:ext cx="1310638" cy="507399"/>
            <a:chOff x="10073785" y="9632594"/>
            <a:chExt cx="4837413" cy="1872752"/>
          </a:xfrm>
        </p:grpSpPr>
        <p:grpSp>
          <p:nvGrpSpPr>
            <p:cNvPr id="1034" name="Group 1033">
              <a:extLst>
                <a:ext uri="{FF2B5EF4-FFF2-40B4-BE49-F238E27FC236}">
                  <a16:creationId xmlns:a16="http://schemas.microsoft.com/office/drawing/2014/main" id="{62688B57-6EFC-94DD-4CC0-86D49AB29409}"/>
                </a:ext>
              </a:extLst>
            </p:cNvPr>
            <p:cNvGrpSpPr/>
            <p:nvPr/>
          </p:nvGrpSpPr>
          <p:grpSpPr>
            <a:xfrm>
              <a:off x="10073785" y="9632594"/>
              <a:ext cx="4837413" cy="923164"/>
              <a:chOff x="9516532" y="9414933"/>
              <a:chExt cx="4837413" cy="923164"/>
            </a:xfrm>
          </p:grpSpPr>
          <p:sp>
            <p:nvSpPr>
              <p:cNvPr id="1036" name="Rectangle 1035">
                <a:extLst>
                  <a:ext uri="{FF2B5EF4-FFF2-40B4-BE49-F238E27FC236}">
                    <a16:creationId xmlns:a16="http://schemas.microsoft.com/office/drawing/2014/main" id="{63EBD523-0BC7-3050-D1C5-E125ABB5DC77}"/>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7" name="Rectangle 1036">
                <a:extLst>
                  <a:ext uri="{FF2B5EF4-FFF2-40B4-BE49-F238E27FC236}">
                    <a16:creationId xmlns:a16="http://schemas.microsoft.com/office/drawing/2014/main" id="{3BF6EE1D-9961-BC50-68EA-A6E26F8532D7}"/>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8" name="Rectangle 1037">
                <a:extLst>
                  <a:ext uri="{FF2B5EF4-FFF2-40B4-BE49-F238E27FC236}">
                    <a16:creationId xmlns:a16="http://schemas.microsoft.com/office/drawing/2014/main" id="{FBB02461-FBC7-2F51-D952-9115B34FBF63}"/>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9" name="Rectangle 1038">
                <a:extLst>
                  <a:ext uri="{FF2B5EF4-FFF2-40B4-BE49-F238E27FC236}">
                    <a16:creationId xmlns:a16="http://schemas.microsoft.com/office/drawing/2014/main" id="{88750E6A-2385-43F3-2F0F-C11827C4F631}"/>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40" name="Rectangle 1039">
                <a:extLst>
                  <a:ext uri="{FF2B5EF4-FFF2-40B4-BE49-F238E27FC236}">
                    <a16:creationId xmlns:a16="http://schemas.microsoft.com/office/drawing/2014/main" id="{B1156995-F6F3-78A0-B662-20FF3B6C29A4}"/>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35" name="Rectangle 1034">
              <a:extLst>
                <a:ext uri="{FF2B5EF4-FFF2-40B4-BE49-F238E27FC236}">
                  <a16:creationId xmlns:a16="http://schemas.microsoft.com/office/drawing/2014/main" id="{239019FC-0333-A9FE-5031-3813C2EEFDD3}"/>
                </a:ext>
              </a:extLst>
            </p:cNvPr>
            <p:cNvSpPr/>
            <p:nvPr/>
          </p:nvSpPr>
          <p:spPr>
            <a:xfrm>
              <a:off x="11191012" y="10582100"/>
              <a:ext cx="2602627" cy="923246"/>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Chunks</a:t>
              </a:r>
            </a:p>
          </p:txBody>
        </p:sp>
      </p:grpSp>
      <p:grpSp>
        <p:nvGrpSpPr>
          <p:cNvPr id="1043" name="Group 1042">
            <a:extLst>
              <a:ext uri="{FF2B5EF4-FFF2-40B4-BE49-F238E27FC236}">
                <a16:creationId xmlns:a16="http://schemas.microsoft.com/office/drawing/2014/main" id="{971F0D21-1B56-7E42-F225-A33D957BCCBD}"/>
              </a:ext>
            </a:extLst>
          </p:cNvPr>
          <p:cNvGrpSpPr/>
          <p:nvPr/>
        </p:nvGrpSpPr>
        <p:grpSpPr>
          <a:xfrm>
            <a:off x="8609008" y="2053480"/>
            <a:ext cx="1164346" cy="1027973"/>
            <a:chOff x="33012347" y="2819365"/>
            <a:chExt cx="4297466" cy="3794131"/>
          </a:xfrm>
        </p:grpSpPr>
        <p:pic>
          <p:nvPicPr>
            <p:cNvPr id="1041" name="Picture 10" descr="ChromaDB is a powerful vector database ...">
              <a:extLst>
                <a:ext uri="{FF2B5EF4-FFF2-40B4-BE49-F238E27FC236}">
                  <a16:creationId xmlns:a16="http://schemas.microsoft.com/office/drawing/2014/main" id="{46B65EDF-EC43-1CEF-61C1-E277106979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1289"/>
            <a:stretch/>
          </p:blipFill>
          <p:spPr bwMode="auto">
            <a:xfrm>
              <a:off x="33593812" y="2819365"/>
              <a:ext cx="2933700" cy="1902326"/>
            </a:xfrm>
            <a:prstGeom prst="rect">
              <a:avLst/>
            </a:prstGeom>
            <a:noFill/>
            <a:extLst>
              <a:ext uri="{909E8E84-426E-40DD-AFC4-6F175D3DCCD1}">
                <a14:hiddenFill xmlns:a14="http://schemas.microsoft.com/office/drawing/2010/main">
                  <a:solidFill>
                    <a:srgbClr val="FFFFFF"/>
                  </a:solidFill>
                </a14:hiddenFill>
              </a:ext>
            </a:extLst>
          </p:spPr>
        </p:pic>
        <p:sp>
          <p:nvSpPr>
            <p:cNvPr id="1042" name="TextBox 1041">
              <a:extLst>
                <a:ext uri="{FF2B5EF4-FFF2-40B4-BE49-F238E27FC236}">
                  <a16:creationId xmlns:a16="http://schemas.microsoft.com/office/drawing/2014/main" id="{3AD1911C-70F5-31C6-EFDD-80098E4E9E15}"/>
                </a:ext>
              </a:extLst>
            </p:cNvPr>
            <p:cNvSpPr txBox="1"/>
            <p:nvPr/>
          </p:nvSpPr>
          <p:spPr>
            <a:xfrm>
              <a:off x="33012347" y="4610880"/>
              <a:ext cx="4297466" cy="2002616"/>
            </a:xfrm>
            <a:prstGeom prst="rect">
              <a:avLst/>
            </a:prstGeom>
            <a:noFill/>
          </p:spPr>
          <p:txBody>
            <a:bodyPr wrap="square">
              <a:spAutoFit/>
            </a:bodyPr>
            <a:lstStyle>
              <a:defPPr>
                <a:defRPr lang="en-US"/>
              </a:defPPr>
              <a:lvl1pPr>
                <a:defRPr sz="5400" b="1"/>
              </a:lvl1pPr>
            </a:lstStyle>
            <a:p>
              <a:pPr algn="ctr"/>
              <a:r>
                <a:rPr lang="en-US" sz="1463" dirty="0"/>
                <a:t>Vector </a:t>
              </a:r>
              <a:r>
                <a:rPr lang="en-US" sz="1463" dirty="0" err="1"/>
                <a:t>ChromaDB</a:t>
              </a:r>
              <a:endParaRPr lang="en-US" sz="1463" dirty="0"/>
            </a:p>
          </p:txBody>
        </p:sp>
      </p:grpSp>
      <p:grpSp>
        <p:nvGrpSpPr>
          <p:cNvPr id="1045" name="Group 1044">
            <a:extLst>
              <a:ext uri="{FF2B5EF4-FFF2-40B4-BE49-F238E27FC236}">
                <a16:creationId xmlns:a16="http://schemas.microsoft.com/office/drawing/2014/main" id="{8BEF1CC9-9899-56F3-0E76-CBB2EC402298}"/>
              </a:ext>
            </a:extLst>
          </p:cNvPr>
          <p:cNvGrpSpPr/>
          <p:nvPr/>
        </p:nvGrpSpPr>
        <p:grpSpPr>
          <a:xfrm>
            <a:off x="1071613" y="3658576"/>
            <a:ext cx="786073" cy="992395"/>
            <a:chOff x="-3100250" y="12031919"/>
            <a:chExt cx="2901306" cy="3662817"/>
          </a:xfrm>
        </p:grpSpPr>
        <p:pic>
          <p:nvPicPr>
            <p:cNvPr id="1046" name="Graphic 1045" descr="User with solid fill">
              <a:extLst>
                <a:ext uri="{FF2B5EF4-FFF2-40B4-BE49-F238E27FC236}">
                  <a16:creationId xmlns:a16="http://schemas.microsoft.com/office/drawing/2014/main" id="{42F17F56-70BE-95FB-F3E8-4ACAB49D9B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00250" y="12031919"/>
              <a:ext cx="2901306" cy="2901306"/>
            </a:xfrm>
            <a:prstGeom prst="rect">
              <a:avLst/>
            </a:prstGeom>
          </p:spPr>
        </p:pic>
        <p:sp>
          <p:nvSpPr>
            <p:cNvPr id="1047" name="Rectangle 1046">
              <a:extLst>
                <a:ext uri="{FF2B5EF4-FFF2-40B4-BE49-F238E27FC236}">
                  <a16:creationId xmlns:a16="http://schemas.microsoft.com/office/drawing/2014/main" id="{26400D4E-24A5-E6CA-28E5-0D392B95D833}"/>
                </a:ext>
              </a:extLst>
            </p:cNvPr>
            <p:cNvSpPr/>
            <p:nvPr/>
          </p:nvSpPr>
          <p:spPr>
            <a:xfrm>
              <a:off x="-2436212" y="14771490"/>
              <a:ext cx="1912289" cy="923246"/>
            </a:xfrm>
            <a:prstGeom prst="rect">
              <a:avLst/>
            </a:prstGeom>
            <a:noFill/>
          </p:spPr>
          <p:txBody>
            <a:bodyPr wrap="none" lIns="24775" tIns="12387" rIns="24775" bIns="12387">
              <a:spAutoFit/>
            </a:bodyPr>
            <a:lstStyle/>
            <a:p>
              <a:pPr algn="ctr"/>
              <a:r>
                <a:rPr lang="en-GB" sz="1463" b="1" dirty="0">
                  <a:ln w="0"/>
                  <a:solidFill>
                    <a:schemeClr val="tx2">
                      <a:lumMod val="75000"/>
                      <a:lumOff val="25000"/>
                    </a:schemeClr>
                  </a:solidFill>
                  <a:effectLst>
                    <a:reflection blurRad="6350" stA="53000" endA="300" endPos="35500" dir="5400000" sy="-90000" algn="bl" rotWithShape="0"/>
                  </a:effectLst>
                </a:rPr>
                <a:t>USER</a:t>
              </a:r>
            </a:p>
          </p:txBody>
        </p:sp>
      </p:grpSp>
      <p:grpSp>
        <p:nvGrpSpPr>
          <p:cNvPr id="1060" name="Group 1059">
            <a:extLst>
              <a:ext uri="{FF2B5EF4-FFF2-40B4-BE49-F238E27FC236}">
                <a16:creationId xmlns:a16="http://schemas.microsoft.com/office/drawing/2014/main" id="{C64B04C4-3244-F557-7F23-45FC304D7142}"/>
              </a:ext>
            </a:extLst>
          </p:cNvPr>
          <p:cNvGrpSpPr/>
          <p:nvPr/>
        </p:nvGrpSpPr>
        <p:grpSpPr>
          <a:xfrm>
            <a:off x="5714664" y="3430025"/>
            <a:ext cx="1605501" cy="1043527"/>
            <a:chOff x="8258514" y="13525603"/>
            <a:chExt cx="5925719" cy="3851539"/>
          </a:xfrm>
        </p:grpSpPr>
        <p:pic>
          <p:nvPicPr>
            <p:cNvPr id="1048" name="Picture 6" descr="Gradio - Reviews, Pros &amp; Cons ...">
              <a:extLst>
                <a:ext uri="{FF2B5EF4-FFF2-40B4-BE49-F238E27FC236}">
                  <a16:creationId xmlns:a16="http://schemas.microsoft.com/office/drawing/2014/main" id="{A15118BD-E391-967A-1FED-A37392C93E8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332" t="15715" r="19844" b="14564"/>
            <a:stretch/>
          </p:blipFill>
          <p:spPr bwMode="auto">
            <a:xfrm>
              <a:off x="9172717" y="13557930"/>
              <a:ext cx="1764720" cy="2022858"/>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8" descr="Python Programming Language icon PNG and SVG Vector Free Download">
              <a:extLst>
                <a:ext uri="{FF2B5EF4-FFF2-40B4-BE49-F238E27FC236}">
                  <a16:creationId xmlns:a16="http://schemas.microsoft.com/office/drawing/2014/main" id="{C8016ABA-1E25-D20F-F12F-62806FCD1F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1374" y="13525603"/>
              <a:ext cx="2078234" cy="2087512"/>
            </a:xfrm>
            <a:prstGeom prst="rect">
              <a:avLst/>
            </a:prstGeom>
            <a:noFill/>
            <a:extLst>
              <a:ext uri="{909E8E84-426E-40DD-AFC4-6F175D3DCCD1}">
                <a14:hiddenFill xmlns:a14="http://schemas.microsoft.com/office/drawing/2010/main">
                  <a:solidFill>
                    <a:srgbClr val="FFFFFF"/>
                  </a:solidFill>
                </a14:hiddenFill>
              </a:ext>
            </a:extLst>
          </p:spPr>
        </p:pic>
        <p:sp>
          <p:nvSpPr>
            <p:cNvPr id="1050" name="TextBox 1049">
              <a:extLst>
                <a:ext uri="{FF2B5EF4-FFF2-40B4-BE49-F238E27FC236}">
                  <a16:creationId xmlns:a16="http://schemas.microsoft.com/office/drawing/2014/main" id="{CDDDE87E-1FD2-0B78-6483-7D8F62C93F55}"/>
                </a:ext>
              </a:extLst>
            </p:cNvPr>
            <p:cNvSpPr txBox="1"/>
            <p:nvPr/>
          </p:nvSpPr>
          <p:spPr>
            <a:xfrm>
              <a:off x="8258514" y="16205437"/>
              <a:ext cx="5925719" cy="1171705"/>
            </a:xfrm>
            <a:prstGeom prst="rect">
              <a:avLst/>
            </a:prstGeom>
            <a:noFill/>
          </p:spPr>
          <p:txBody>
            <a:bodyPr wrap="square">
              <a:spAutoFit/>
            </a:bodyPr>
            <a:lstStyle>
              <a:defPPr>
                <a:defRPr lang="en-US"/>
              </a:defPPr>
              <a:lvl1pPr>
                <a:defRPr sz="3200" b="1"/>
              </a:lvl1pPr>
            </a:lstStyle>
            <a:p>
              <a:pPr algn="ctr"/>
              <a:r>
                <a:rPr lang="en-HK" sz="1463" dirty="0" err="1"/>
                <a:t>Gradio</a:t>
              </a:r>
              <a:r>
                <a:rPr lang="en-HK" sz="1463" dirty="0"/>
                <a:t> + Python </a:t>
              </a:r>
            </a:p>
          </p:txBody>
        </p:sp>
      </p:grpSp>
      <p:grpSp>
        <p:nvGrpSpPr>
          <p:cNvPr id="1051" name="Group 1050">
            <a:extLst>
              <a:ext uri="{FF2B5EF4-FFF2-40B4-BE49-F238E27FC236}">
                <a16:creationId xmlns:a16="http://schemas.microsoft.com/office/drawing/2014/main" id="{B4B0561B-DE5A-017B-726F-2D16FABB1AD0}"/>
              </a:ext>
            </a:extLst>
          </p:cNvPr>
          <p:cNvGrpSpPr/>
          <p:nvPr/>
        </p:nvGrpSpPr>
        <p:grpSpPr>
          <a:xfrm>
            <a:off x="9461378" y="3738352"/>
            <a:ext cx="1310638" cy="507399"/>
            <a:chOff x="10073785" y="9632594"/>
            <a:chExt cx="4837413" cy="1872752"/>
          </a:xfrm>
        </p:grpSpPr>
        <p:grpSp>
          <p:nvGrpSpPr>
            <p:cNvPr id="1052" name="Group 1051">
              <a:extLst>
                <a:ext uri="{FF2B5EF4-FFF2-40B4-BE49-F238E27FC236}">
                  <a16:creationId xmlns:a16="http://schemas.microsoft.com/office/drawing/2014/main" id="{82B5F3D4-BE24-77EB-E9C8-875E21C7225D}"/>
                </a:ext>
              </a:extLst>
            </p:cNvPr>
            <p:cNvGrpSpPr/>
            <p:nvPr/>
          </p:nvGrpSpPr>
          <p:grpSpPr>
            <a:xfrm>
              <a:off x="10073785" y="9632594"/>
              <a:ext cx="4837413" cy="923164"/>
              <a:chOff x="9516532" y="9414933"/>
              <a:chExt cx="4837413" cy="923164"/>
            </a:xfrm>
          </p:grpSpPr>
          <p:sp>
            <p:nvSpPr>
              <p:cNvPr id="1054" name="Rectangle 1053">
                <a:extLst>
                  <a:ext uri="{FF2B5EF4-FFF2-40B4-BE49-F238E27FC236}">
                    <a16:creationId xmlns:a16="http://schemas.microsoft.com/office/drawing/2014/main" id="{000C0D37-8AC6-E579-0EC8-727D686F4BAC}"/>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5" name="Rectangle 1054">
                <a:extLst>
                  <a:ext uri="{FF2B5EF4-FFF2-40B4-BE49-F238E27FC236}">
                    <a16:creationId xmlns:a16="http://schemas.microsoft.com/office/drawing/2014/main" id="{16163229-0096-51A1-81CC-BB733F57C077}"/>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6" name="Rectangle 1055">
                <a:extLst>
                  <a:ext uri="{FF2B5EF4-FFF2-40B4-BE49-F238E27FC236}">
                    <a16:creationId xmlns:a16="http://schemas.microsoft.com/office/drawing/2014/main" id="{3F6BF4B9-F279-D9D9-2446-EA906A71E354}"/>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7" name="Rectangle 1056">
                <a:extLst>
                  <a:ext uri="{FF2B5EF4-FFF2-40B4-BE49-F238E27FC236}">
                    <a16:creationId xmlns:a16="http://schemas.microsoft.com/office/drawing/2014/main" id="{D096031C-AE75-FA9B-9B42-2B1B0F948E85}"/>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58" name="Rectangle 1057">
                <a:extLst>
                  <a:ext uri="{FF2B5EF4-FFF2-40B4-BE49-F238E27FC236}">
                    <a16:creationId xmlns:a16="http://schemas.microsoft.com/office/drawing/2014/main" id="{1C498CE2-9186-10B4-E55D-A9FB7F7CF8D1}"/>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53" name="Rectangle 1052">
              <a:extLst>
                <a:ext uri="{FF2B5EF4-FFF2-40B4-BE49-F238E27FC236}">
                  <a16:creationId xmlns:a16="http://schemas.microsoft.com/office/drawing/2014/main" id="{295BA00C-1763-4C9A-C1BB-A4E6530A7BA2}"/>
                </a:ext>
              </a:extLst>
            </p:cNvPr>
            <p:cNvSpPr/>
            <p:nvPr/>
          </p:nvSpPr>
          <p:spPr>
            <a:xfrm>
              <a:off x="11191012" y="10582100"/>
              <a:ext cx="2602627" cy="923246"/>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Chunks</a:t>
              </a:r>
            </a:p>
          </p:txBody>
        </p:sp>
      </p:grpSp>
      <p:pic>
        <p:nvPicPr>
          <p:cNvPr id="1059" name="Picture 10" descr="カラフルなLLMのアイコン">
            <a:extLst>
              <a:ext uri="{FF2B5EF4-FFF2-40B4-BE49-F238E27FC236}">
                <a16:creationId xmlns:a16="http://schemas.microsoft.com/office/drawing/2014/main" id="{66CCF57F-EFB3-4B5B-C849-ECD124820B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96145" y="4456247"/>
            <a:ext cx="825818" cy="825818"/>
          </a:xfrm>
          <a:prstGeom prst="rect">
            <a:avLst/>
          </a:prstGeom>
          <a:noFill/>
          <a:extLst>
            <a:ext uri="{909E8E84-426E-40DD-AFC4-6F175D3DCCD1}">
              <a14:hiddenFill xmlns:a14="http://schemas.microsoft.com/office/drawing/2010/main">
                <a:solidFill>
                  <a:srgbClr val="FFFFFF"/>
                </a:solidFill>
              </a14:hiddenFill>
            </a:ext>
          </a:extLst>
        </p:spPr>
      </p:pic>
      <p:cxnSp>
        <p:nvCxnSpPr>
          <p:cNvPr id="1096" name="Curved Connector 1095">
            <a:extLst>
              <a:ext uri="{FF2B5EF4-FFF2-40B4-BE49-F238E27FC236}">
                <a16:creationId xmlns:a16="http://schemas.microsoft.com/office/drawing/2014/main" id="{13C74E75-489C-85D2-031C-89CC7C85454B}"/>
              </a:ext>
            </a:extLst>
          </p:cNvPr>
          <p:cNvCxnSpPr>
            <a:cxnSpLocks/>
          </p:cNvCxnSpPr>
          <p:nvPr/>
        </p:nvCxnSpPr>
        <p:spPr>
          <a:xfrm flipV="1">
            <a:off x="3350940" y="1319860"/>
            <a:ext cx="2614773" cy="374649"/>
          </a:xfrm>
          <a:prstGeom prst="curvedConnector3">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098" name="Curved Connector 1097">
            <a:extLst>
              <a:ext uri="{FF2B5EF4-FFF2-40B4-BE49-F238E27FC236}">
                <a16:creationId xmlns:a16="http://schemas.microsoft.com/office/drawing/2014/main" id="{4CB42FA6-C4B9-AA09-647C-15754188E8A5}"/>
              </a:ext>
            </a:extLst>
          </p:cNvPr>
          <p:cNvCxnSpPr>
            <a:stCxn id="1032" idx="3"/>
            <a:endCxn id="1041" idx="3"/>
          </p:cNvCxnSpPr>
          <p:nvPr/>
        </p:nvCxnSpPr>
        <p:spPr>
          <a:xfrm flipH="1">
            <a:off x="9561399" y="1258251"/>
            <a:ext cx="625292" cy="1052935"/>
          </a:xfrm>
          <a:prstGeom prst="curvedConnector3">
            <a:avLst>
              <a:gd name="adj1" fmla="val -36559"/>
            </a:avLst>
          </a:prstGeom>
          <a:ln w="53975">
            <a:tailEnd type="arrow"/>
          </a:ln>
        </p:spPr>
        <p:style>
          <a:lnRef idx="2">
            <a:schemeClr val="dk1"/>
          </a:lnRef>
          <a:fillRef idx="0">
            <a:schemeClr val="dk1"/>
          </a:fillRef>
          <a:effectRef idx="1">
            <a:schemeClr val="dk1"/>
          </a:effectRef>
          <a:fontRef idx="minor">
            <a:schemeClr val="tx1"/>
          </a:fontRef>
        </p:style>
      </p:cxnSp>
      <p:cxnSp>
        <p:nvCxnSpPr>
          <p:cNvPr id="1100" name="Curved Connector 1099">
            <a:extLst>
              <a:ext uri="{FF2B5EF4-FFF2-40B4-BE49-F238E27FC236}">
                <a16:creationId xmlns:a16="http://schemas.microsoft.com/office/drawing/2014/main" id="{D4645011-1537-2D69-784E-F60B73FA0684}"/>
              </a:ext>
            </a:extLst>
          </p:cNvPr>
          <p:cNvCxnSpPr>
            <a:cxnSpLocks/>
            <a:stCxn id="1041" idx="1"/>
            <a:endCxn id="1049" idx="3"/>
          </p:cNvCxnSpPr>
          <p:nvPr/>
        </p:nvCxnSpPr>
        <p:spPr>
          <a:xfrm rot="10800000" flipV="1">
            <a:off x="7080486" y="2311186"/>
            <a:ext cx="1686063" cy="1401631"/>
          </a:xfrm>
          <a:prstGeom prst="curvedConnector3">
            <a:avLst>
              <a:gd name="adj1" fmla="val 23195"/>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05" name="Curved Connector 1104">
            <a:extLst>
              <a:ext uri="{FF2B5EF4-FFF2-40B4-BE49-F238E27FC236}">
                <a16:creationId xmlns:a16="http://schemas.microsoft.com/office/drawing/2014/main" id="{7021499E-668F-B2C2-DF1C-3AAACC9A2E9C}"/>
              </a:ext>
            </a:extLst>
          </p:cNvPr>
          <p:cNvCxnSpPr>
            <a:cxnSpLocks/>
            <a:stCxn id="1042" idx="2"/>
            <a:endCxn id="1056" idx="0"/>
          </p:cNvCxnSpPr>
          <p:nvPr/>
        </p:nvCxnSpPr>
        <p:spPr>
          <a:xfrm rot="16200000" flipH="1">
            <a:off x="9325490" y="2947144"/>
            <a:ext cx="656899" cy="925516"/>
          </a:xfrm>
          <a:prstGeom prst="curvedConnector3">
            <a:avLst>
              <a:gd name="adj1" fmla="val 30800"/>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08" name="Curved Connector 1107">
            <a:extLst>
              <a:ext uri="{FF2B5EF4-FFF2-40B4-BE49-F238E27FC236}">
                <a16:creationId xmlns:a16="http://schemas.microsoft.com/office/drawing/2014/main" id="{E55E6FE4-0498-4A68-6BD5-ABDE609DB889}"/>
              </a:ext>
            </a:extLst>
          </p:cNvPr>
          <p:cNvCxnSpPr>
            <a:cxnSpLocks/>
          </p:cNvCxnSpPr>
          <p:nvPr/>
        </p:nvCxnSpPr>
        <p:spPr>
          <a:xfrm rot="10800000" flipV="1">
            <a:off x="8578472" y="4252912"/>
            <a:ext cx="1538225" cy="637538"/>
          </a:xfrm>
          <a:prstGeom prst="curvedConnector3">
            <a:avLst>
              <a:gd name="adj1" fmla="val -176"/>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12" name="Curved Connector 1111">
            <a:extLst>
              <a:ext uri="{FF2B5EF4-FFF2-40B4-BE49-F238E27FC236}">
                <a16:creationId xmlns:a16="http://schemas.microsoft.com/office/drawing/2014/main" id="{733DE5E9-21FF-B242-1BCE-559FB41D2D41}"/>
              </a:ext>
            </a:extLst>
          </p:cNvPr>
          <p:cNvCxnSpPr>
            <a:cxnSpLocks/>
            <a:stCxn id="1059" idx="1"/>
            <a:endCxn id="1047" idx="1"/>
          </p:cNvCxnSpPr>
          <p:nvPr/>
        </p:nvCxnSpPr>
        <p:spPr>
          <a:xfrm rot="10800000">
            <a:off x="1251527" y="4525900"/>
            <a:ext cx="6544619" cy="343256"/>
          </a:xfrm>
          <a:prstGeom prst="curvedConnector3">
            <a:avLst>
              <a:gd name="adj1" fmla="val 103493"/>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18" name="Curved Connector 1117">
            <a:extLst>
              <a:ext uri="{FF2B5EF4-FFF2-40B4-BE49-F238E27FC236}">
                <a16:creationId xmlns:a16="http://schemas.microsoft.com/office/drawing/2014/main" id="{F47CF767-796E-C628-FADF-F59BADDB2F58}"/>
              </a:ext>
            </a:extLst>
          </p:cNvPr>
          <p:cNvCxnSpPr>
            <a:cxnSpLocks/>
            <a:stCxn id="1040" idx="3"/>
            <a:endCxn id="63" idx="1"/>
          </p:cNvCxnSpPr>
          <p:nvPr/>
        </p:nvCxnSpPr>
        <p:spPr>
          <a:xfrm flipV="1">
            <a:off x="7276351" y="1251603"/>
            <a:ext cx="1629036" cy="6648"/>
          </a:xfrm>
          <a:prstGeom prst="curvedConnector3">
            <a:avLst>
              <a:gd name="adj1" fmla="val 50000"/>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22" name="Curved Connector 1121">
            <a:extLst>
              <a:ext uri="{FF2B5EF4-FFF2-40B4-BE49-F238E27FC236}">
                <a16:creationId xmlns:a16="http://schemas.microsoft.com/office/drawing/2014/main" id="{CFE4B757-141A-31EA-AB31-56CA5688E3BA}"/>
              </a:ext>
            </a:extLst>
          </p:cNvPr>
          <p:cNvCxnSpPr>
            <a:cxnSpLocks/>
            <a:stCxn id="1047" idx="3"/>
          </p:cNvCxnSpPr>
          <p:nvPr/>
        </p:nvCxnSpPr>
        <p:spPr>
          <a:xfrm flipV="1">
            <a:off x="1769637" y="3723768"/>
            <a:ext cx="4226927" cy="802132"/>
          </a:xfrm>
          <a:prstGeom prst="curvedConnector3">
            <a:avLst>
              <a:gd name="adj1" fmla="val 50000"/>
            </a:avLst>
          </a:prstGeom>
          <a:ln w="44450">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27" name="TextBox 1126">
            <a:extLst>
              <a:ext uri="{FF2B5EF4-FFF2-40B4-BE49-F238E27FC236}">
                <a16:creationId xmlns:a16="http://schemas.microsoft.com/office/drawing/2014/main" id="{598CE5F0-B42E-FFCA-1BC2-31629EE7FEBD}"/>
              </a:ext>
            </a:extLst>
          </p:cNvPr>
          <p:cNvSpPr txBox="1"/>
          <p:nvPr/>
        </p:nvSpPr>
        <p:spPr>
          <a:xfrm>
            <a:off x="1687104" y="584628"/>
            <a:ext cx="1391511" cy="392415"/>
          </a:xfrm>
          <a:prstGeom prst="rect">
            <a:avLst/>
          </a:prstGeom>
          <a:blipFill>
            <a:blip r:embed="rId4"/>
            <a:tile tx="0" ty="0" sx="100000" sy="100000" flip="none" algn="tl"/>
          </a:blipFill>
        </p:spPr>
        <p:txBody>
          <a:bodyPr wrap="square" rtlCol="0">
            <a:spAutoFit/>
          </a:bodyPr>
          <a:lstStyle/>
          <a:p>
            <a:r>
              <a:rPr lang="en-US" sz="1950" dirty="0"/>
              <a:t>Indexing</a:t>
            </a:r>
          </a:p>
        </p:txBody>
      </p:sp>
      <p:sp>
        <p:nvSpPr>
          <p:cNvPr id="1129" name="Oval 1128">
            <a:extLst>
              <a:ext uri="{FF2B5EF4-FFF2-40B4-BE49-F238E27FC236}">
                <a16:creationId xmlns:a16="http://schemas.microsoft.com/office/drawing/2014/main" id="{8613192B-583D-F037-D6C9-A547B6C0C7B8}"/>
              </a:ext>
            </a:extLst>
          </p:cNvPr>
          <p:cNvSpPr/>
          <p:nvPr/>
        </p:nvSpPr>
        <p:spPr>
          <a:xfrm>
            <a:off x="1769636" y="4377417"/>
            <a:ext cx="856801"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retriever</a:t>
            </a:r>
          </a:p>
        </p:txBody>
      </p:sp>
      <p:sp>
        <p:nvSpPr>
          <p:cNvPr id="1130" name="TextBox 1129">
            <a:extLst>
              <a:ext uri="{FF2B5EF4-FFF2-40B4-BE49-F238E27FC236}">
                <a16:creationId xmlns:a16="http://schemas.microsoft.com/office/drawing/2014/main" id="{0BD90610-5B73-0191-38C4-27C5CCF2F76A}"/>
              </a:ext>
            </a:extLst>
          </p:cNvPr>
          <p:cNvSpPr txBox="1"/>
          <p:nvPr/>
        </p:nvSpPr>
        <p:spPr>
          <a:xfrm>
            <a:off x="3427488" y="3200613"/>
            <a:ext cx="1224876" cy="392415"/>
          </a:xfrm>
          <a:prstGeom prst="rect">
            <a:avLst/>
          </a:prstGeom>
          <a:blipFill>
            <a:blip r:embed="rId3"/>
            <a:tile tx="0" ty="0" sx="100000" sy="100000" flip="none" algn="tl"/>
          </a:blipFill>
        </p:spPr>
        <p:txBody>
          <a:bodyPr wrap="square" rtlCol="0">
            <a:spAutoFit/>
          </a:bodyPr>
          <a:lstStyle/>
          <a:p>
            <a:r>
              <a:rPr lang="en-US" sz="1950" dirty="0"/>
              <a:t>Querying</a:t>
            </a:r>
          </a:p>
        </p:txBody>
      </p:sp>
      <p:sp>
        <p:nvSpPr>
          <p:cNvPr id="1132" name="Oval 1131">
            <a:extLst>
              <a:ext uri="{FF2B5EF4-FFF2-40B4-BE49-F238E27FC236}">
                <a16:creationId xmlns:a16="http://schemas.microsoft.com/office/drawing/2014/main" id="{AA3070F9-FB02-ECFD-6F85-337CCACB94DD}"/>
              </a:ext>
            </a:extLst>
          </p:cNvPr>
          <p:cNvSpPr/>
          <p:nvPr/>
        </p:nvSpPr>
        <p:spPr>
          <a:xfrm>
            <a:off x="9773354" y="4245775"/>
            <a:ext cx="744266"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reader</a:t>
            </a:r>
          </a:p>
        </p:txBody>
      </p:sp>
      <p:sp>
        <p:nvSpPr>
          <p:cNvPr id="1133" name="Oval 1132">
            <a:extLst>
              <a:ext uri="{FF2B5EF4-FFF2-40B4-BE49-F238E27FC236}">
                <a16:creationId xmlns:a16="http://schemas.microsoft.com/office/drawing/2014/main" id="{59E7B01F-9EB9-A7A3-C4DB-C17784C46296}"/>
              </a:ext>
            </a:extLst>
          </p:cNvPr>
          <p:cNvSpPr/>
          <p:nvPr/>
        </p:nvSpPr>
        <p:spPr>
          <a:xfrm>
            <a:off x="6884276" y="4762213"/>
            <a:ext cx="922741" cy="188195"/>
          </a:xfrm>
          <a:prstGeom prst="ellipse">
            <a:avLst/>
          </a:prstGeom>
          <a:solidFill>
            <a:schemeClr val="accent6">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response</a:t>
            </a:r>
          </a:p>
        </p:txBody>
      </p:sp>
      <p:sp>
        <p:nvSpPr>
          <p:cNvPr id="1134" name="Oval 1133">
            <a:extLst>
              <a:ext uri="{FF2B5EF4-FFF2-40B4-BE49-F238E27FC236}">
                <a16:creationId xmlns:a16="http://schemas.microsoft.com/office/drawing/2014/main" id="{83D8AF81-7AAE-6E9A-F82E-10CECBDC3847}"/>
              </a:ext>
            </a:extLst>
          </p:cNvPr>
          <p:cNvSpPr/>
          <p:nvPr/>
        </p:nvSpPr>
        <p:spPr>
          <a:xfrm>
            <a:off x="3329258" y="1540723"/>
            <a:ext cx="946286"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err="1"/>
              <a:t>Chunker</a:t>
            </a:r>
            <a:endParaRPr lang="en-US" sz="867" dirty="0"/>
          </a:p>
        </p:txBody>
      </p:sp>
      <p:sp>
        <p:nvSpPr>
          <p:cNvPr id="1135" name="TextBox 1134">
            <a:extLst>
              <a:ext uri="{FF2B5EF4-FFF2-40B4-BE49-F238E27FC236}">
                <a16:creationId xmlns:a16="http://schemas.microsoft.com/office/drawing/2014/main" id="{52E40681-296C-AE6F-352C-8B6D746FF7A6}"/>
              </a:ext>
            </a:extLst>
          </p:cNvPr>
          <p:cNvSpPr txBox="1"/>
          <p:nvPr/>
        </p:nvSpPr>
        <p:spPr>
          <a:xfrm>
            <a:off x="7311702" y="1038595"/>
            <a:ext cx="1491413" cy="426014"/>
          </a:xfrm>
          <a:prstGeom prst="rect">
            <a:avLst/>
          </a:prstGeom>
          <a:noFill/>
        </p:spPr>
        <p:txBody>
          <a:bodyPr wrap="square">
            <a:spAutoFit/>
          </a:bodyPr>
          <a:lstStyle>
            <a:defPPr>
              <a:defRPr lang="en-US"/>
            </a:defPPr>
            <a:lvl1pPr>
              <a:defRPr sz="5400" b="1"/>
            </a:lvl1pPr>
          </a:lstStyle>
          <a:p>
            <a:r>
              <a:rPr lang="en-HK" sz="1084" dirty="0"/>
              <a:t>context length (512 tokens for </a:t>
            </a:r>
            <a:r>
              <a:rPr lang="en-HK" sz="1084" dirty="0" err="1"/>
              <a:t>gte</a:t>
            </a:r>
            <a:r>
              <a:rPr lang="en-HK" sz="1084" dirty="0"/>
              <a:t>-large)</a:t>
            </a:r>
          </a:p>
        </p:txBody>
      </p:sp>
      <p:sp>
        <p:nvSpPr>
          <p:cNvPr id="1148" name="Rectangle 1147">
            <a:extLst>
              <a:ext uri="{FF2B5EF4-FFF2-40B4-BE49-F238E27FC236}">
                <a16:creationId xmlns:a16="http://schemas.microsoft.com/office/drawing/2014/main" id="{E9E1B8AA-9609-A119-A693-D8697D4A1F24}"/>
              </a:ext>
            </a:extLst>
          </p:cNvPr>
          <p:cNvSpPr/>
          <p:nvPr/>
        </p:nvSpPr>
        <p:spPr>
          <a:xfrm>
            <a:off x="157307" y="5513832"/>
            <a:ext cx="11945226" cy="691993"/>
          </a:xfrm>
          <a:prstGeom prst="rect">
            <a:avLst/>
          </a:prstGeom>
          <a:solidFill>
            <a:schemeClr val="bg1"/>
          </a:solidFill>
          <a:effectLst>
            <a:glow rad="228600">
              <a:schemeClr val="accent1">
                <a:satMod val="175000"/>
                <a:alpha val="40000"/>
              </a:schemeClr>
            </a:glow>
          </a:effectLst>
        </p:spPr>
        <p:txBody>
          <a:bodyPr wrap="square" lIns="24775" tIns="12387" rIns="24775" bIns="12387">
            <a:spAutoFit/>
          </a:bodyPr>
          <a:lstStyle/>
          <a:p>
            <a:pPr algn="ctr"/>
            <a:r>
              <a:rPr lang="en-US" sz="2167"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RAG – Retrieval-augmented generation (RAG) is a technique that enhances generative Al models by incorporating external data sources to improve accuracy and relevance in text generation</a:t>
            </a:r>
          </a:p>
        </p:txBody>
      </p:sp>
    </p:spTree>
    <p:extLst>
      <p:ext uri="{BB962C8B-B14F-4D97-AF65-F5344CB8AC3E}">
        <p14:creationId xmlns:p14="http://schemas.microsoft.com/office/powerpoint/2010/main" val="316881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remove" grpId="0" nodeType="withEffect">
                                  <p:stCondLst>
                                    <p:cond delay="0"/>
                                  </p:stCondLst>
                                  <p:endCondLst>
                                    <p:cond evt="onNext" delay="0">
                                      <p:tgtEl>
                                        <p:sldTgt/>
                                      </p:tgtEl>
                                    </p:cond>
                                  </p:endCondLst>
                                  <p:childTnLst>
                                    <p:animMotion origin="layout" path="M 0 0 L 0 0 C 0.00247 0.00092 0.00508 0.00278 0.00768 0.00301 C 0.02357 0.00393 0.02435 0.00116 0.03698 0 C 0.04362 -0.0007 0.05026 -0.00116 0.05677 -0.00162 L 0.06627 -0.00324 L 0.07747 -0.00463 C 0.08047 -0.00533 0.08633 -0.00671 0.08958 -0.00787 C 0.09075 -0.0081 0.09179 -0.0088 0.09297 -0.00926 C 0.09713 -0.01088 0.1 -0.01134 0.10416 -0.01389 L 0.10937 -0.0169 C 0.11002 -0.01852 0.11067 -0.01991 0.11107 -0.02153 C 0.11211 -0.02523 0.11159 -0.02778 0.11367 -0.03079 C 0.11445 -0.03171 0.11536 -0.03171 0.11627 -0.03218 C 0.11718 -0.03333 0.11784 -0.03472 0.11888 -0.03542 C 0.11979 -0.03588 0.12786 -0.0382 0.12838 -0.03843 C 0.13294 -0.03958 0.1375 -0.04051 0.14218 -0.04144 C 0.1444 -0.0419 0.14674 -0.04236 0.14909 -0.04306 C 0.1582 -0.04583 0.15247 -0.04398 0.16627 -0.04769 C 0.16823 -0.04815 0.17031 -0.04884 0.17226 -0.04908 C 0.17968 -0.0507 0.18164 -0.05116 0.18958 -0.05208 C 0.19362 -0.05278 0.19752 -0.05347 0.20156 -0.0537 C 0.20442 -0.05394 0.20729 -0.0537 0.21028 -0.0537 " pathEditMode="relative" ptsTypes="AAAAAAAAAAAAAAAAAAAAAAA">
                                      <p:cBhvr>
                                        <p:cTn id="6" dur="2000" fill="hold"/>
                                        <p:tgtEl>
                                          <p:spTgt spid="1134"/>
                                        </p:tgtEl>
                                        <p:attrNameLst>
                                          <p:attrName>ppt_x</p:attrName>
                                          <p:attrName>ppt_y</p:attrName>
                                        </p:attrNameLst>
                                      </p:cBhvr>
                                    </p:animMotion>
                                  </p:childTnLst>
                                </p:cTn>
                              </p:par>
                              <p:par>
                                <p:cTn id="7" presetID="0" presetClass="path" presetSubtype="0" repeatCount="indefinite" accel="50000" decel="50000" fill="remove" grpId="0" nodeType="withEffect">
                                  <p:stCondLst>
                                    <p:cond delay="0"/>
                                  </p:stCondLst>
                                  <p:endCondLst>
                                    <p:cond evt="onNext" delay="0">
                                      <p:tgtEl>
                                        <p:sldTgt/>
                                      </p:tgtEl>
                                    </p:cond>
                                  </p:endCondLst>
                                  <p:childTnLst>
                                    <p:animMotion origin="layout" path="M 0.03464 -0.00185 L 0.03464 -0.00162 C 0.03151 -0.00046 0.02891 0.00185 0.02592 0.00255 C -0.00065 0.00625 -0.00377 0.00509 -0.02617 0.00255 C -0.02695 0.00093 -0.02916 0.00023 -0.02864 -0.00185 C -0.02786 -0.00509 -0.00742 -0.00509 -0.0345 -0.00185 L -0.07434 0.00255 C -0.09375 -0.00254 -0.08515 -0.00092 -0.11966 -0.00185 L -0.2375 -0.00393 C -0.24114 -0.00324 -0.24479 -0.00185 -0.24856 -0.00185 C -0.27838 -0.00185 -0.27304 -0.0044 -0.29817 -0.00602 L -0.34622 -0.0081 L -0.37669 -0.01018 L -0.45039 -0.01666 C -0.46328 -0.01597 -0.47578 -0.01435 -0.48841 -0.01435 C -0.49062 -0.01435 -0.49296 -0.01528 -0.49518 -0.01666 C -0.49739 -0.01759 -0.49961 -0.01921 -0.50182 -0.02083 C -0.51692 -0.03079 -0.50117 -0.02083 -0.51119 -0.02708 C -0.51224 -0.02847 -0.5138 -0.0287 -0.51445 -0.03125 C -0.51497 -0.03333 -0.51419 -0.03588 -0.51367 -0.03773 C -0.51289 -0.04097 -0.51015 -0.04653 -0.50859 -0.04815 C -0.50703 -0.05023 -0.50533 -0.05116 -0.50351 -0.05231 C -0.50351 -0.05208 -0.49856 -0.05648 -0.49856 -0.05625 C -0.48789 -0.06088 -0.49179 -0.06065 -0.48671 -0.06065 " pathEditMode="relative" rAng="0" ptsTypes="AAAAAAAAAAAAAAAAAAAAAAAA">
                                      <p:cBhvr>
                                        <p:cTn id="8" dur="2000" fill="hold"/>
                                        <p:tgtEl>
                                          <p:spTgt spid="1133"/>
                                        </p:tgtEl>
                                        <p:attrNameLst>
                                          <p:attrName>ppt_x</p:attrName>
                                          <p:attrName>ppt_y</p:attrName>
                                        </p:attrNameLst>
                                      </p:cBhvr>
                                      <p:rCtr x="-27474" y="-2616"/>
                                    </p:animMotion>
                                  </p:childTnLst>
                                </p:cTn>
                              </p:par>
                              <p:par>
                                <p:cTn id="9" presetID="0" presetClass="path" presetSubtype="0" repeatCount="indefinite" accel="50000" decel="50000" fill="remove" grpId="0" nodeType="withEffect">
                                  <p:stCondLst>
                                    <p:cond delay="0"/>
                                  </p:stCondLst>
                                  <p:endCondLst>
                                    <p:cond evt="onNext" delay="0">
                                      <p:tgtEl>
                                        <p:sldTgt/>
                                      </p:tgtEl>
                                    </p:cond>
                                  </p:endCondLst>
                                  <p:childTnLst>
                                    <p:animMotion origin="layout" path="M 0 0 L 0 0 C 0.00221 0.00162 0.00442 0.0037 0.00677 0.00463 C 0.00963 0.00578 0.01263 0.00555 0.01549 0.00625 C 0.01745 0.00671 0.01953 0.00717 0.02148 0.00787 C 0.05312 0.0037 0.00794 0.00926 0.05429 0.00463 C 0.05768 0.0044 0.0612 0.00347 0.06458 0.00324 C 0.07005 0.00254 0.07552 0.00231 0.08099 0.00162 C 0.08411 0.00115 0.08724 0.00069 0.09049 0 C 0.11198 -0.0044 0.09479 -0.00139 0.10859 -0.00463 C 0.11705 -0.00648 0.12435 -0.00764 0.13268 -0.01065 C 0.13554 -0.01158 0.13854 -0.01204 0.14127 -0.01366 C 0.15 -0.01898 0.13646 -0.01111 0.14739 -0.0169 C 0.14909 -0.01783 0.15247 -0.01991 0.15247 -0.01991 C 0.15846 -0.02685 0.15573 -0.02477 0.16028 -0.02755 C 0.16107 -0.02917 0.16198 -0.03079 0.16289 -0.03218 C 0.16601 -0.03681 0.16523 -0.03334 0.16797 -0.03982 C 0.16927 -0.04283 0.17031 -0.04584 0.17148 -0.04908 L 0.17317 -0.05371 C 0.17422 -0.0588 0.17552 -0.06852 0.17838 -0.07199 C 0.17929 -0.07315 0.17995 -0.07431 0.18099 -0.075 C 0.18099 -0.075 0.18737 -0.07894 0.18867 -0.07963 L 0.19388 -0.08287 C 0.20234 -0.08658 0.19179 -0.08195 0.20169 -0.08588 C 0.20286 -0.08635 0.2039 -0.08727 0.20508 -0.08727 C 0.21224 -0.08866 0.21953 -0.08889 0.22669 -0.09051 L 0.24049 -0.09352 L 0.25247 -0.09653 C 0.25455 -0.09699 0.25651 -0.09769 0.25859 -0.09815 L 0.26797 -0.09954 L 0.28008 -0.10116 C 0.28294 -0.10162 0.29166 -0.10348 0.29479 -0.10417 C 0.2987 -0.1051 0.30377 -0.10672 0.30768 -0.10741 C 0.31289 -0.1081 0.32877 -0.10996 0.33359 -0.11042 L 0.34049 -0.11181 " pathEditMode="relative" ptsTypes="AAAAAAAAAAAAAAAAAAAAAAAAAAAAAAAAAAA">
                                      <p:cBhvr>
                                        <p:cTn id="10" dur="2000" fill="hold"/>
                                        <p:tgtEl>
                                          <p:spTgt spid="1129"/>
                                        </p:tgtEl>
                                        <p:attrNameLst>
                                          <p:attrName>ppt_x</p:attrName>
                                          <p:attrName>ppt_y</p:attrName>
                                        </p:attrNameLst>
                                      </p:cBhvr>
                                    </p:animMotion>
                                  </p:childTnLst>
                                </p:cTn>
                              </p:par>
                              <p:par>
                                <p:cTn id="11" presetID="0" presetClass="path" presetSubtype="0" repeatCount="indefinite" accel="50000" decel="50000" fill="remove" grpId="0" nodeType="withEffect">
                                  <p:stCondLst>
                                    <p:cond delay="0"/>
                                  </p:stCondLst>
                                  <p:endCondLst>
                                    <p:cond evt="onNext" delay="0">
                                      <p:tgtEl>
                                        <p:sldTgt/>
                                      </p:tgtEl>
                                    </p:cond>
                                  </p:endCondLst>
                                  <p:childTnLst>
                                    <p:animMotion origin="layout" path="M 0 0 L 0 0 C -0.00065 0.00972 -0.00052 0.01204 -0.00183 0.01991 C -0.00235 0.02292 -0.003 0.02593 -0.00352 0.02894 L -0.00443 0.03357 C -0.00456 0.03565 -0.00534 0.04607 -0.00612 0.04908 C -0.00756 0.05486 -0.0099 0.05602 -0.01302 0.05972 C -0.01381 0.06065 -0.01459 0.06227 -0.01563 0.06273 C -0.01667 0.0632 -0.01784 0.06389 -0.01901 0.06435 C -0.01901 0.06435 -0.02982 0.06806 -0.0319 0.06898 C -0.03334 0.06945 -0.0349 0.06991 -0.0362 0.07037 C -0.03737 0.07107 -0.03855 0.07176 -0.03972 0.07199 C -0.04232 0.07269 -0.04493 0.07292 -0.04753 0.07361 C -0.04974 0.07408 -0.05209 0.07454 -0.0543 0.075 C -0.05586 0.07546 -0.0573 0.07593 -0.05873 0.07662 C -0.06042 0.07755 -0.06211 0.07871 -0.06381 0.07963 C -0.06472 0.08009 -0.0655 0.08102 -0.06641 0.08125 C -0.0681 0.08171 -0.0698 0.08264 -0.07162 0.08264 C -0.08138 0.08357 -0.09115 0.08357 -0.10091 0.08426 C -0.1069 0.08472 -0.11302 0.08519 -0.11901 0.08588 C -0.12123 0.08634 -0.12357 0.08658 -0.12591 0.08727 C -0.12761 0.08796 -0.13099 0.09051 -0.13099 0.09051 " pathEditMode="relative" ptsTypes="AAAAAAAAAAAAAAAAAAAAAA">
                                      <p:cBhvr>
                                        <p:cTn id="12" dur="2000" fill="hold"/>
                                        <p:tgtEl>
                                          <p:spTgt spid="113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0" animBg="1"/>
      <p:bldP spid="1132" grpId="0" animBg="1"/>
      <p:bldP spid="1133" grpId="0" animBg="1"/>
      <p:bldP spid="11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018392-FE13-506F-4718-694E6C591404}"/>
              </a:ext>
            </a:extLst>
          </p:cNvPr>
          <p:cNvSpPr txBox="1"/>
          <p:nvPr/>
        </p:nvSpPr>
        <p:spPr>
          <a:xfrm>
            <a:off x="6295697" y="515831"/>
            <a:ext cx="1933903" cy="1902372"/>
          </a:xfrm>
          <a:custGeom>
            <a:avLst/>
            <a:gdLst>
              <a:gd name="connsiteX0" fmla="*/ 0 w 1933903"/>
              <a:gd name="connsiteY0" fmla="*/ 0 h 1902372"/>
              <a:gd name="connsiteX1" fmla="*/ 1933903 w 1933903"/>
              <a:gd name="connsiteY1" fmla="*/ 0 h 1902372"/>
              <a:gd name="connsiteX2" fmla="*/ 1933903 w 1933903"/>
              <a:gd name="connsiteY2" fmla="*/ 1902372 h 1902372"/>
              <a:gd name="connsiteX3" fmla="*/ 0 w 1933903"/>
              <a:gd name="connsiteY3" fmla="*/ 1902372 h 1902372"/>
              <a:gd name="connsiteX4" fmla="*/ 0 w 1933903"/>
              <a:gd name="connsiteY4" fmla="*/ 0 h 190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903" h="1902372" extrusionOk="0">
                <a:moveTo>
                  <a:pt x="0" y="0"/>
                </a:moveTo>
                <a:cubicBezTo>
                  <a:pt x="656252" y="118645"/>
                  <a:pt x="1558774" y="116012"/>
                  <a:pt x="1933903" y="0"/>
                </a:cubicBezTo>
                <a:cubicBezTo>
                  <a:pt x="1801021" y="695645"/>
                  <a:pt x="2018854" y="1259870"/>
                  <a:pt x="1933903" y="1902372"/>
                </a:cubicBezTo>
                <a:cubicBezTo>
                  <a:pt x="1573943" y="2036972"/>
                  <a:pt x="397464" y="1745176"/>
                  <a:pt x="0" y="1902372"/>
                </a:cubicBezTo>
                <a:cubicBezTo>
                  <a:pt x="-20187" y="1180457"/>
                  <a:pt x="-152480" y="493441"/>
                  <a:pt x="0" y="0"/>
                </a:cubicBezTo>
                <a:close/>
              </a:path>
            </a:pathLst>
          </a:custGeom>
          <a:noFill/>
          <a:ln w="28575" cmpd="tri">
            <a:solidFill>
              <a:srgbClr val="C00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rtlCol="0">
            <a:spAutoFit/>
          </a:bodyPr>
          <a:lstStyle/>
          <a:p>
            <a:endParaRPr lang="en-US" dirty="0"/>
          </a:p>
        </p:txBody>
      </p:sp>
      <p:sp>
        <p:nvSpPr>
          <p:cNvPr id="4" name="Rounded Rectangle 3">
            <a:extLst>
              <a:ext uri="{FF2B5EF4-FFF2-40B4-BE49-F238E27FC236}">
                <a16:creationId xmlns:a16="http://schemas.microsoft.com/office/drawing/2014/main" id="{5F33F91A-EA4A-AF63-46C2-76F1D0B05450}"/>
              </a:ext>
            </a:extLst>
          </p:cNvPr>
          <p:cNvSpPr/>
          <p:nvPr/>
        </p:nvSpPr>
        <p:spPr>
          <a:xfrm>
            <a:off x="430924" y="1103587"/>
            <a:ext cx="1513490" cy="725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Documents</a:t>
            </a:r>
          </a:p>
        </p:txBody>
      </p:sp>
      <p:sp>
        <p:nvSpPr>
          <p:cNvPr id="5" name="Rounded Rectangle 4">
            <a:extLst>
              <a:ext uri="{FF2B5EF4-FFF2-40B4-BE49-F238E27FC236}">
                <a16:creationId xmlns:a16="http://schemas.microsoft.com/office/drawing/2014/main" id="{A0FB9B44-EA87-BB0A-C763-98C9D81E73BA}"/>
              </a:ext>
            </a:extLst>
          </p:cNvPr>
          <p:cNvSpPr/>
          <p:nvPr/>
        </p:nvSpPr>
        <p:spPr>
          <a:xfrm>
            <a:off x="3242441" y="1103587"/>
            <a:ext cx="1513490" cy="72521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Embedding Model</a:t>
            </a:r>
          </a:p>
        </p:txBody>
      </p:sp>
      <p:sp>
        <p:nvSpPr>
          <p:cNvPr id="6" name="Rounded Rectangle 5">
            <a:extLst>
              <a:ext uri="{FF2B5EF4-FFF2-40B4-BE49-F238E27FC236}">
                <a16:creationId xmlns:a16="http://schemas.microsoft.com/office/drawing/2014/main" id="{E917A333-F8B9-BF16-4CB2-623EA6B69540}"/>
              </a:ext>
            </a:extLst>
          </p:cNvPr>
          <p:cNvSpPr/>
          <p:nvPr/>
        </p:nvSpPr>
        <p:spPr>
          <a:xfrm>
            <a:off x="6516413" y="633409"/>
            <a:ext cx="1513490" cy="725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 </a:t>
            </a:r>
          </a:p>
        </p:txBody>
      </p:sp>
      <p:sp>
        <p:nvSpPr>
          <p:cNvPr id="7" name="Rounded Rectangle 6">
            <a:extLst>
              <a:ext uri="{FF2B5EF4-FFF2-40B4-BE49-F238E27FC236}">
                <a16:creationId xmlns:a16="http://schemas.microsoft.com/office/drawing/2014/main" id="{D2F896F3-B5ED-0C29-BFD0-958D8CEB7EE7}"/>
              </a:ext>
            </a:extLst>
          </p:cNvPr>
          <p:cNvSpPr/>
          <p:nvPr/>
        </p:nvSpPr>
        <p:spPr>
          <a:xfrm>
            <a:off x="6516413" y="1542554"/>
            <a:ext cx="1513490" cy="725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Embeddings </a:t>
            </a:r>
          </a:p>
        </p:txBody>
      </p:sp>
      <p:sp>
        <p:nvSpPr>
          <p:cNvPr id="9" name="Rounded Rectangle 8">
            <a:extLst>
              <a:ext uri="{FF2B5EF4-FFF2-40B4-BE49-F238E27FC236}">
                <a16:creationId xmlns:a16="http://schemas.microsoft.com/office/drawing/2014/main" id="{FA0B321D-CBB3-B36D-4EE0-B0EE362DE0E3}"/>
              </a:ext>
            </a:extLst>
          </p:cNvPr>
          <p:cNvSpPr/>
          <p:nvPr/>
        </p:nvSpPr>
        <p:spPr>
          <a:xfrm>
            <a:off x="9769366" y="633409"/>
            <a:ext cx="1513490" cy="72521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Query </a:t>
            </a:r>
          </a:p>
        </p:txBody>
      </p:sp>
      <p:sp>
        <p:nvSpPr>
          <p:cNvPr id="10" name="Rounded Rectangle 9">
            <a:extLst>
              <a:ext uri="{FF2B5EF4-FFF2-40B4-BE49-F238E27FC236}">
                <a16:creationId xmlns:a16="http://schemas.microsoft.com/office/drawing/2014/main" id="{BA02FF9C-B5D6-9FAB-E3D3-F48827611B3B}"/>
              </a:ext>
            </a:extLst>
          </p:cNvPr>
          <p:cNvSpPr/>
          <p:nvPr/>
        </p:nvSpPr>
        <p:spPr>
          <a:xfrm>
            <a:off x="9769366" y="1476202"/>
            <a:ext cx="1513490" cy="72521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Similar Documents</a:t>
            </a:r>
          </a:p>
        </p:txBody>
      </p:sp>
      <p:cxnSp>
        <p:nvCxnSpPr>
          <p:cNvPr id="12" name="Straight Arrow Connector 11">
            <a:extLst>
              <a:ext uri="{FF2B5EF4-FFF2-40B4-BE49-F238E27FC236}">
                <a16:creationId xmlns:a16="http://schemas.microsoft.com/office/drawing/2014/main" id="{0A520B60-95FD-827C-B550-F71B7448E46C}"/>
              </a:ext>
            </a:extLst>
          </p:cNvPr>
          <p:cNvCxnSpPr>
            <a:stCxn id="4" idx="3"/>
            <a:endCxn id="5" idx="1"/>
          </p:cNvCxnSpPr>
          <p:nvPr/>
        </p:nvCxnSpPr>
        <p:spPr>
          <a:xfrm>
            <a:off x="1944414" y="1466194"/>
            <a:ext cx="1298027"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529EB25-A5AE-DD3D-8444-42137A59F2E9}"/>
              </a:ext>
            </a:extLst>
          </p:cNvPr>
          <p:cNvCxnSpPr>
            <a:cxnSpLocks/>
          </p:cNvCxnSpPr>
          <p:nvPr/>
        </p:nvCxnSpPr>
        <p:spPr>
          <a:xfrm>
            <a:off x="4755931" y="1451906"/>
            <a:ext cx="1539766" cy="82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2D687A5-3BEC-5A75-3DEA-F2978674DED4}"/>
              </a:ext>
            </a:extLst>
          </p:cNvPr>
          <p:cNvCxnSpPr>
            <a:cxnSpLocks/>
            <a:endCxn id="9" idx="1"/>
          </p:cNvCxnSpPr>
          <p:nvPr/>
        </p:nvCxnSpPr>
        <p:spPr>
          <a:xfrm>
            <a:off x="8229600" y="996016"/>
            <a:ext cx="1539766"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BAC5671-CFB2-3260-84F6-907B24CEDD8F}"/>
              </a:ext>
            </a:extLst>
          </p:cNvPr>
          <p:cNvCxnSpPr>
            <a:cxnSpLocks/>
            <a:stCxn id="10" idx="1"/>
          </p:cNvCxnSpPr>
          <p:nvPr/>
        </p:nvCxnSpPr>
        <p:spPr>
          <a:xfrm flipH="1">
            <a:off x="8250619" y="1838809"/>
            <a:ext cx="1518747"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B3412AD6-0339-DCD9-E206-5EB4C9AF1815}"/>
              </a:ext>
            </a:extLst>
          </p:cNvPr>
          <p:cNvSpPr txBox="1"/>
          <p:nvPr/>
        </p:nvSpPr>
        <p:spPr>
          <a:xfrm>
            <a:off x="6686550" y="2451699"/>
            <a:ext cx="1343353" cy="369332"/>
          </a:xfrm>
          <a:prstGeom prst="rect">
            <a:avLst/>
          </a:prstGeom>
          <a:noFill/>
        </p:spPr>
        <p:txBody>
          <a:bodyPr wrap="square" rtlCol="0">
            <a:spAutoFit/>
          </a:bodyPr>
          <a:lstStyle/>
          <a:p>
            <a:r>
              <a:rPr lang="en-US" b="1" dirty="0" err="1"/>
              <a:t>VectorDB</a:t>
            </a:r>
            <a:endParaRPr lang="en-US" b="1" dirty="0"/>
          </a:p>
        </p:txBody>
      </p:sp>
      <p:sp>
        <p:nvSpPr>
          <p:cNvPr id="37" name="TextBox 36">
            <a:extLst>
              <a:ext uri="{FF2B5EF4-FFF2-40B4-BE49-F238E27FC236}">
                <a16:creationId xmlns:a16="http://schemas.microsoft.com/office/drawing/2014/main" id="{73DF3DCB-CA01-CA45-91A2-87FF88240879}"/>
              </a:ext>
            </a:extLst>
          </p:cNvPr>
          <p:cNvSpPr txBox="1"/>
          <p:nvPr/>
        </p:nvSpPr>
        <p:spPr>
          <a:xfrm>
            <a:off x="3153104" y="40908"/>
            <a:ext cx="1933903" cy="923330"/>
          </a:xfrm>
          <a:prstGeom prst="rect">
            <a:avLst/>
          </a:prstGeom>
          <a:noFill/>
        </p:spPr>
        <p:txBody>
          <a:bodyPr wrap="square" rtlCol="0">
            <a:spAutoFit/>
          </a:bodyPr>
          <a:lstStyle>
            <a:defPPr>
              <a:defRPr lang="en-US"/>
            </a:defPPr>
            <a:lvl1pPr>
              <a:defRPr b="1"/>
            </a:lvl1pPr>
          </a:lstStyle>
          <a:p>
            <a:r>
              <a:rPr lang="en-US" dirty="0"/>
              <a:t>Each chunk is associated with a vector.</a:t>
            </a:r>
          </a:p>
        </p:txBody>
      </p:sp>
      <p:sp>
        <p:nvSpPr>
          <p:cNvPr id="39" name="TextBox 38">
            <a:extLst>
              <a:ext uri="{FF2B5EF4-FFF2-40B4-BE49-F238E27FC236}">
                <a16:creationId xmlns:a16="http://schemas.microsoft.com/office/drawing/2014/main" id="{2BD48A8E-BF6D-BEB8-8C74-9EA0E21FB7DD}"/>
              </a:ext>
            </a:extLst>
          </p:cNvPr>
          <p:cNvSpPr txBox="1"/>
          <p:nvPr/>
        </p:nvSpPr>
        <p:spPr>
          <a:xfrm>
            <a:off x="430924" y="1851534"/>
            <a:ext cx="2036626" cy="1200329"/>
          </a:xfrm>
          <a:prstGeom prst="rect">
            <a:avLst/>
          </a:prstGeom>
          <a:noFill/>
        </p:spPr>
        <p:txBody>
          <a:bodyPr wrap="square" rtlCol="0">
            <a:spAutoFit/>
          </a:bodyPr>
          <a:lstStyle>
            <a:defPPr>
              <a:defRPr lang="en-US"/>
            </a:defPPr>
            <a:lvl1pPr>
              <a:defRPr b="1"/>
            </a:lvl1pPr>
          </a:lstStyle>
          <a:p>
            <a:r>
              <a:rPr lang="en-US" dirty="0"/>
              <a:t>Input documents are split into chunks of a certain size.</a:t>
            </a:r>
          </a:p>
        </p:txBody>
      </p:sp>
      <p:sp>
        <p:nvSpPr>
          <p:cNvPr id="41" name="TextBox 40">
            <a:extLst>
              <a:ext uri="{FF2B5EF4-FFF2-40B4-BE49-F238E27FC236}">
                <a16:creationId xmlns:a16="http://schemas.microsoft.com/office/drawing/2014/main" id="{F6DAF264-5A2F-BBE5-85A5-E07EE1E69A6B}"/>
              </a:ext>
            </a:extLst>
          </p:cNvPr>
          <p:cNvSpPr txBox="1"/>
          <p:nvPr/>
        </p:nvSpPr>
        <p:spPr>
          <a:xfrm>
            <a:off x="6096000" y="2830854"/>
            <a:ext cx="3045619" cy="1754326"/>
          </a:xfrm>
          <a:prstGeom prst="rect">
            <a:avLst/>
          </a:prstGeom>
          <a:noFill/>
        </p:spPr>
        <p:txBody>
          <a:bodyPr wrap="square" rtlCol="0">
            <a:spAutoFit/>
          </a:bodyPr>
          <a:lstStyle>
            <a:defPPr>
              <a:defRPr lang="en-US"/>
            </a:defPPr>
            <a:lvl1pPr>
              <a:defRPr b="1"/>
            </a:lvl1pPr>
          </a:lstStyle>
          <a:p>
            <a:r>
              <a:rPr lang="en-US" dirty="0"/>
              <a:t>The vector database is pre-populated by indexing all the document chunks and the vectors created using the embedding. Indexes are organized into collections.</a:t>
            </a:r>
          </a:p>
        </p:txBody>
      </p:sp>
    </p:spTree>
    <p:extLst>
      <p:ext uri="{BB962C8B-B14F-4D97-AF65-F5344CB8AC3E}">
        <p14:creationId xmlns:p14="http://schemas.microsoft.com/office/powerpoint/2010/main" val="257270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283C36-730F-43B9-0A8D-703BCA363666}"/>
              </a:ext>
            </a:extLst>
          </p:cNvPr>
          <p:cNvSpPr/>
          <p:nvPr/>
        </p:nvSpPr>
        <p:spPr>
          <a:xfrm>
            <a:off x="0" y="0"/>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AD61F4-7282-8BBB-AE7A-DF218030BF5B}"/>
              </a:ext>
            </a:extLst>
          </p:cNvPr>
          <p:cNvSpPr txBox="1"/>
          <p:nvPr/>
        </p:nvSpPr>
        <p:spPr>
          <a:xfrm>
            <a:off x="414337" y="542923"/>
            <a:ext cx="1085850" cy="369332"/>
          </a:xfrm>
          <a:prstGeom prst="rect">
            <a:avLst/>
          </a:prstGeom>
          <a:solidFill>
            <a:schemeClr val="bg1"/>
          </a:solidFill>
        </p:spPr>
        <p:txBody>
          <a:bodyPr wrap="square" rtlCol="0">
            <a:spAutoFit/>
          </a:bodyPr>
          <a:lstStyle/>
          <a:p>
            <a:pPr algn="ctr"/>
            <a:r>
              <a:rPr lang="en-US" dirty="0"/>
              <a:t>camera</a:t>
            </a:r>
          </a:p>
        </p:txBody>
      </p:sp>
      <p:sp>
        <p:nvSpPr>
          <p:cNvPr id="7" name="TextBox 6">
            <a:extLst>
              <a:ext uri="{FF2B5EF4-FFF2-40B4-BE49-F238E27FC236}">
                <a16:creationId xmlns:a16="http://schemas.microsoft.com/office/drawing/2014/main" id="{C5583D51-261E-3BFE-6F8F-0305CC42E0BF}"/>
              </a:ext>
            </a:extLst>
          </p:cNvPr>
          <p:cNvSpPr txBox="1"/>
          <p:nvPr/>
        </p:nvSpPr>
        <p:spPr>
          <a:xfrm>
            <a:off x="3352799" y="722825"/>
            <a:ext cx="1085850" cy="369332"/>
          </a:xfrm>
          <a:prstGeom prst="rect">
            <a:avLst/>
          </a:prstGeom>
          <a:solidFill>
            <a:schemeClr val="bg1"/>
          </a:solidFill>
        </p:spPr>
        <p:txBody>
          <a:bodyPr wrap="square" rtlCol="0">
            <a:spAutoFit/>
          </a:bodyPr>
          <a:lstStyle/>
          <a:p>
            <a:pPr algn="ctr"/>
            <a:r>
              <a:rPr lang="en-US" dirty="0"/>
              <a:t>issues</a:t>
            </a:r>
          </a:p>
        </p:txBody>
      </p:sp>
      <p:sp>
        <p:nvSpPr>
          <p:cNvPr id="8" name="TextBox 7">
            <a:extLst>
              <a:ext uri="{FF2B5EF4-FFF2-40B4-BE49-F238E27FC236}">
                <a16:creationId xmlns:a16="http://schemas.microsoft.com/office/drawing/2014/main" id="{FDE92B9F-726A-71E6-BD16-F3C704DCA9A4}"/>
              </a:ext>
            </a:extLst>
          </p:cNvPr>
          <p:cNvSpPr txBox="1"/>
          <p:nvPr/>
        </p:nvSpPr>
        <p:spPr>
          <a:xfrm>
            <a:off x="2133598" y="1962683"/>
            <a:ext cx="1219201" cy="369332"/>
          </a:xfrm>
          <a:prstGeom prst="rect">
            <a:avLst/>
          </a:prstGeom>
          <a:solidFill>
            <a:schemeClr val="bg1"/>
          </a:solidFill>
        </p:spPr>
        <p:txBody>
          <a:bodyPr wrap="square" rtlCol="0">
            <a:spAutoFit/>
          </a:bodyPr>
          <a:lstStyle/>
          <a:p>
            <a:pPr algn="ctr"/>
            <a:r>
              <a:rPr lang="en-US" dirty="0"/>
              <a:t>problems</a:t>
            </a:r>
          </a:p>
        </p:txBody>
      </p:sp>
      <p:sp>
        <p:nvSpPr>
          <p:cNvPr id="9" name="TextBox 8">
            <a:extLst>
              <a:ext uri="{FF2B5EF4-FFF2-40B4-BE49-F238E27FC236}">
                <a16:creationId xmlns:a16="http://schemas.microsoft.com/office/drawing/2014/main" id="{12EB5043-88F6-2D8E-4151-36A61995DE42}"/>
              </a:ext>
            </a:extLst>
          </p:cNvPr>
          <p:cNvSpPr txBox="1"/>
          <p:nvPr/>
        </p:nvSpPr>
        <p:spPr>
          <a:xfrm>
            <a:off x="128586" y="3202542"/>
            <a:ext cx="1219201" cy="369332"/>
          </a:xfrm>
          <a:prstGeom prst="rect">
            <a:avLst/>
          </a:prstGeom>
          <a:solidFill>
            <a:schemeClr val="bg1"/>
          </a:solidFill>
        </p:spPr>
        <p:txBody>
          <a:bodyPr wrap="square" rtlCol="0">
            <a:spAutoFit/>
          </a:bodyPr>
          <a:lstStyle/>
          <a:p>
            <a:pPr algn="ctr"/>
            <a:r>
              <a:rPr lang="en-US" dirty="0"/>
              <a:t>glitches</a:t>
            </a:r>
          </a:p>
        </p:txBody>
      </p:sp>
      <p:sp>
        <p:nvSpPr>
          <p:cNvPr id="10" name="Rectangle 9">
            <a:extLst>
              <a:ext uri="{FF2B5EF4-FFF2-40B4-BE49-F238E27FC236}">
                <a16:creationId xmlns:a16="http://schemas.microsoft.com/office/drawing/2014/main" id="{E419E9AA-EE1E-F78D-DB4C-06E1E68E815C}"/>
              </a:ext>
            </a:extLst>
          </p:cNvPr>
          <p:cNvSpPr/>
          <p:nvPr/>
        </p:nvSpPr>
        <p:spPr>
          <a:xfrm>
            <a:off x="7291389" y="3171826"/>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0296839-93D9-E365-194E-F103D312CFAF}"/>
              </a:ext>
            </a:extLst>
          </p:cNvPr>
          <p:cNvSpPr txBox="1"/>
          <p:nvPr/>
        </p:nvSpPr>
        <p:spPr>
          <a:xfrm>
            <a:off x="7422356" y="5111230"/>
            <a:ext cx="1085850" cy="369332"/>
          </a:xfrm>
          <a:prstGeom prst="rect">
            <a:avLst/>
          </a:prstGeom>
          <a:solidFill>
            <a:schemeClr val="bg1"/>
          </a:solidFill>
        </p:spPr>
        <p:txBody>
          <a:bodyPr wrap="square" rtlCol="0">
            <a:spAutoFit/>
          </a:bodyPr>
          <a:lstStyle/>
          <a:p>
            <a:pPr algn="ctr"/>
            <a:r>
              <a:rPr lang="en-US" dirty="0"/>
              <a:t>camera</a:t>
            </a:r>
          </a:p>
        </p:txBody>
      </p:sp>
      <p:sp>
        <p:nvSpPr>
          <p:cNvPr id="12" name="TextBox 11">
            <a:extLst>
              <a:ext uri="{FF2B5EF4-FFF2-40B4-BE49-F238E27FC236}">
                <a16:creationId xmlns:a16="http://schemas.microsoft.com/office/drawing/2014/main" id="{D1B0792D-72BC-8823-BA21-E81B3B162978}"/>
              </a:ext>
            </a:extLst>
          </p:cNvPr>
          <p:cNvSpPr txBox="1"/>
          <p:nvPr/>
        </p:nvSpPr>
        <p:spPr>
          <a:xfrm>
            <a:off x="10929938" y="4394713"/>
            <a:ext cx="1085850" cy="369332"/>
          </a:xfrm>
          <a:prstGeom prst="rect">
            <a:avLst/>
          </a:prstGeom>
          <a:solidFill>
            <a:schemeClr val="bg1"/>
          </a:solidFill>
        </p:spPr>
        <p:txBody>
          <a:bodyPr wrap="square" rtlCol="0">
            <a:spAutoFit/>
          </a:bodyPr>
          <a:lstStyle/>
          <a:p>
            <a:pPr algn="ctr"/>
            <a:r>
              <a:rPr lang="en-US" dirty="0"/>
              <a:t>issues</a:t>
            </a:r>
          </a:p>
        </p:txBody>
      </p:sp>
      <p:sp>
        <p:nvSpPr>
          <p:cNvPr id="13" name="TextBox 12">
            <a:extLst>
              <a:ext uri="{FF2B5EF4-FFF2-40B4-BE49-F238E27FC236}">
                <a16:creationId xmlns:a16="http://schemas.microsoft.com/office/drawing/2014/main" id="{18FEBA83-5DEB-0AC2-46F1-4ABC86AE5F37}"/>
              </a:ext>
            </a:extLst>
          </p:cNvPr>
          <p:cNvSpPr txBox="1"/>
          <p:nvPr/>
        </p:nvSpPr>
        <p:spPr>
          <a:xfrm>
            <a:off x="10553700" y="5111230"/>
            <a:ext cx="1219201" cy="369332"/>
          </a:xfrm>
          <a:prstGeom prst="rect">
            <a:avLst/>
          </a:prstGeom>
          <a:solidFill>
            <a:schemeClr val="bg1"/>
          </a:solidFill>
        </p:spPr>
        <p:txBody>
          <a:bodyPr wrap="square" rtlCol="0">
            <a:spAutoFit/>
          </a:bodyPr>
          <a:lstStyle/>
          <a:p>
            <a:pPr algn="ctr"/>
            <a:r>
              <a:rPr lang="en-US" dirty="0"/>
              <a:t>problems</a:t>
            </a:r>
          </a:p>
        </p:txBody>
      </p:sp>
      <p:sp>
        <p:nvSpPr>
          <p:cNvPr id="14" name="TextBox 13">
            <a:extLst>
              <a:ext uri="{FF2B5EF4-FFF2-40B4-BE49-F238E27FC236}">
                <a16:creationId xmlns:a16="http://schemas.microsoft.com/office/drawing/2014/main" id="{2E8A5AD9-A849-3B39-EF89-55A87C02D0A8}"/>
              </a:ext>
            </a:extLst>
          </p:cNvPr>
          <p:cNvSpPr txBox="1"/>
          <p:nvPr/>
        </p:nvSpPr>
        <p:spPr>
          <a:xfrm>
            <a:off x="9525000" y="4764045"/>
            <a:ext cx="1219201" cy="369332"/>
          </a:xfrm>
          <a:prstGeom prst="rect">
            <a:avLst/>
          </a:prstGeom>
          <a:solidFill>
            <a:schemeClr val="bg1"/>
          </a:solidFill>
        </p:spPr>
        <p:txBody>
          <a:bodyPr wrap="square" rtlCol="0">
            <a:spAutoFit/>
          </a:bodyPr>
          <a:lstStyle/>
          <a:p>
            <a:pPr algn="ctr"/>
            <a:r>
              <a:rPr lang="en-US" dirty="0"/>
              <a:t>glitches</a:t>
            </a:r>
          </a:p>
        </p:txBody>
      </p:sp>
      <p:sp>
        <p:nvSpPr>
          <p:cNvPr id="15" name="Rounded Rectangle 14">
            <a:extLst>
              <a:ext uri="{FF2B5EF4-FFF2-40B4-BE49-F238E27FC236}">
                <a16:creationId xmlns:a16="http://schemas.microsoft.com/office/drawing/2014/main" id="{46ADABDF-0547-E60E-82CC-FD5104714471}"/>
              </a:ext>
            </a:extLst>
          </p:cNvPr>
          <p:cNvSpPr/>
          <p:nvPr/>
        </p:nvSpPr>
        <p:spPr>
          <a:xfrm>
            <a:off x="8984949" y="1484869"/>
            <a:ext cx="1513490" cy="725214"/>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Embedding Model</a:t>
            </a:r>
          </a:p>
        </p:txBody>
      </p:sp>
      <p:sp>
        <p:nvSpPr>
          <p:cNvPr id="16" name="TextBox 15">
            <a:extLst>
              <a:ext uri="{FF2B5EF4-FFF2-40B4-BE49-F238E27FC236}">
                <a16:creationId xmlns:a16="http://schemas.microsoft.com/office/drawing/2014/main" id="{AAF9C737-6B58-3C24-AFAE-853BA5EC9BEB}"/>
              </a:ext>
            </a:extLst>
          </p:cNvPr>
          <p:cNvSpPr txBox="1"/>
          <p:nvPr/>
        </p:nvSpPr>
        <p:spPr>
          <a:xfrm>
            <a:off x="7965281" y="531218"/>
            <a:ext cx="3529013" cy="830997"/>
          </a:xfrm>
          <a:prstGeom prst="rect">
            <a:avLst/>
          </a:prstGeom>
          <a:noFill/>
        </p:spPr>
        <p:txBody>
          <a:bodyPr wrap="square" rtlCol="0">
            <a:spAutoFit/>
          </a:bodyPr>
          <a:lstStyle>
            <a:defPPr>
              <a:defRPr lang="en-US"/>
            </a:defPPr>
            <a:lvl1pPr>
              <a:defRPr b="1"/>
            </a:lvl1pPr>
          </a:lstStyle>
          <a:p>
            <a:r>
              <a:rPr lang="en-US" sz="1600" dirty="0"/>
              <a:t>Pre-trained using masked language modeling, that is, predicting the masked word in a sentence.</a:t>
            </a:r>
          </a:p>
        </p:txBody>
      </p:sp>
      <p:cxnSp>
        <p:nvCxnSpPr>
          <p:cNvPr id="18" name="Curved Connector 17">
            <a:extLst>
              <a:ext uri="{FF2B5EF4-FFF2-40B4-BE49-F238E27FC236}">
                <a16:creationId xmlns:a16="http://schemas.microsoft.com/office/drawing/2014/main" id="{7D80DC92-C434-9E22-7E12-696789FBA6FB}"/>
              </a:ext>
            </a:extLst>
          </p:cNvPr>
          <p:cNvCxnSpPr>
            <a:cxnSpLocks/>
            <a:stCxn id="4" idx="3"/>
            <a:endCxn id="15" idx="1"/>
          </p:cNvCxnSpPr>
          <p:nvPr/>
        </p:nvCxnSpPr>
        <p:spPr>
          <a:xfrm>
            <a:off x="4900611" y="1843087"/>
            <a:ext cx="4084338" cy="438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BD49D44E-490C-F71C-6C35-B9E0FD6089D9}"/>
              </a:ext>
            </a:extLst>
          </p:cNvPr>
          <p:cNvCxnSpPr>
            <a:cxnSpLocks/>
            <a:stCxn id="15" idx="2"/>
            <a:endCxn id="10" idx="0"/>
          </p:cNvCxnSpPr>
          <p:nvPr/>
        </p:nvCxnSpPr>
        <p:spPr>
          <a:xfrm rot="16200000" flipH="1">
            <a:off x="9260823" y="2690953"/>
            <a:ext cx="961743"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CF46452-5C8E-A11F-3D3C-7E3E1720A9EC}"/>
              </a:ext>
            </a:extLst>
          </p:cNvPr>
          <p:cNvCxnSpPr>
            <a:cxnSpLocks/>
            <a:endCxn id="11" idx="2"/>
          </p:cNvCxnSpPr>
          <p:nvPr/>
        </p:nvCxnSpPr>
        <p:spPr>
          <a:xfrm flipV="1">
            <a:off x="7291389" y="5480562"/>
            <a:ext cx="673892" cy="1399585"/>
          </a:xfrm>
          <a:prstGeom prst="straightConnector1">
            <a:avLst/>
          </a:prstGeom>
          <a:ln w="412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87310C2-921E-EFA1-FF02-718E88A9997B}"/>
              </a:ext>
            </a:extLst>
          </p:cNvPr>
          <p:cNvCxnSpPr>
            <a:cxnSpLocks/>
            <a:endCxn id="14" idx="2"/>
          </p:cNvCxnSpPr>
          <p:nvPr/>
        </p:nvCxnSpPr>
        <p:spPr>
          <a:xfrm flipV="1">
            <a:off x="7255669" y="5133377"/>
            <a:ext cx="2878932" cy="1746770"/>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AC80A29-3DBB-70F9-8BFE-05F574B9EA2A}"/>
              </a:ext>
            </a:extLst>
          </p:cNvPr>
          <p:cNvCxnSpPr>
            <a:cxnSpLocks/>
            <a:endCxn id="13" idx="2"/>
          </p:cNvCxnSpPr>
          <p:nvPr/>
        </p:nvCxnSpPr>
        <p:spPr>
          <a:xfrm flipV="1">
            <a:off x="7291389" y="5480562"/>
            <a:ext cx="3871912" cy="1399585"/>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DAF898E-DC2A-DF6C-F61C-D74E5F655364}"/>
              </a:ext>
            </a:extLst>
          </p:cNvPr>
          <p:cNvSpPr txBox="1"/>
          <p:nvPr/>
        </p:nvSpPr>
        <p:spPr>
          <a:xfrm>
            <a:off x="59534" y="3748382"/>
            <a:ext cx="4841077" cy="1231106"/>
          </a:xfrm>
          <a:prstGeom prst="rect">
            <a:avLst/>
          </a:prstGeom>
          <a:noFill/>
        </p:spPr>
        <p:txBody>
          <a:bodyPr wrap="square" rtlCol="0">
            <a:spAutoFit/>
          </a:bodyPr>
          <a:lstStyle>
            <a:defPPr>
              <a:defRPr lang="en-US"/>
            </a:defPPr>
            <a:lvl1pPr>
              <a:defRPr b="1"/>
            </a:lvl1pPr>
          </a:lstStyle>
          <a:p>
            <a:r>
              <a:rPr lang="en-US" sz="2400" dirty="0"/>
              <a:t>Raw 2D Mathematical Space</a:t>
            </a:r>
          </a:p>
          <a:p>
            <a:endParaRPr lang="en-US" dirty="0"/>
          </a:p>
          <a:p>
            <a:r>
              <a:rPr lang="en-US" sz="1600" b="0" dirty="0"/>
              <a:t>Each word is associated with a random list of two numbers. Words with similar meanings are scattered</a:t>
            </a:r>
          </a:p>
        </p:txBody>
      </p:sp>
      <p:sp>
        <p:nvSpPr>
          <p:cNvPr id="40" name="TextBox 39">
            <a:extLst>
              <a:ext uri="{FF2B5EF4-FFF2-40B4-BE49-F238E27FC236}">
                <a16:creationId xmlns:a16="http://schemas.microsoft.com/office/drawing/2014/main" id="{DCAF3E0B-8B50-8B12-16E7-5D854FEBF632}"/>
              </a:ext>
            </a:extLst>
          </p:cNvPr>
          <p:cNvSpPr txBox="1"/>
          <p:nvPr/>
        </p:nvSpPr>
        <p:spPr>
          <a:xfrm>
            <a:off x="-20241" y="5645105"/>
            <a:ext cx="7293770" cy="1200329"/>
          </a:xfrm>
          <a:prstGeom prst="rect">
            <a:avLst/>
          </a:prstGeom>
          <a:noFill/>
        </p:spPr>
        <p:txBody>
          <a:bodyPr wrap="square" rtlCol="0">
            <a:spAutoFit/>
          </a:bodyPr>
          <a:lstStyle>
            <a:defPPr>
              <a:defRPr lang="en-US"/>
            </a:defPPr>
            <a:lvl1pPr>
              <a:defRPr sz="2400" b="1"/>
            </a:lvl1pPr>
          </a:lstStyle>
          <a:p>
            <a:r>
              <a:rPr lang="en-US" dirty="0" err="1"/>
              <a:t>Contextualised</a:t>
            </a:r>
            <a:r>
              <a:rPr lang="en-US" dirty="0"/>
              <a:t> 2D Mathematical Space</a:t>
            </a:r>
          </a:p>
          <a:p>
            <a:endParaRPr lang="en-US" sz="1600" b="0" dirty="0"/>
          </a:p>
          <a:p>
            <a:r>
              <a:rPr lang="en-US" sz="1600" b="0" dirty="0"/>
              <a:t>Each word is associated with a specific list of two numbers. Words with similar meaning are clustered close to each other</a:t>
            </a:r>
          </a:p>
        </p:txBody>
      </p:sp>
    </p:spTree>
    <p:extLst>
      <p:ext uri="{BB962C8B-B14F-4D97-AF65-F5344CB8AC3E}">
        <p14:creationId xmlns:p14="http://schemas.microsoft.com/office/powerpoint/2010/main" val="76194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283C36-730F-43B9-0A8D-703BCA363666}"/>
              </a:ext>
            </a:extLst>
          </p:cNvPr>
          <p:cNvSpPr/>
          <p:nvPr/>
        </p:nvSpPr>
        <p:spPr>
          <a:xfrm>
            <a:off x="0" y="0"/>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AD61F4-7282-8BBB-AE7A-DF218030BF5B}"/>
              </a:ext>
            </a:extLst>
          </p:cNvPr>
          <p:cNvSpPr txBox="1"/>
          <p:nvPr/>
        </p:nvSpPr>
        <p:spPr>
          <a:xfrm>
            <a:off x="414337" y="542923"/>
            <a:ext cx="1343026" cy="369332"/>
          </a:xfrm>
          <a:prstGeom prst="rect">
            <a:avLst/>
          </a:prstGeom>
          <a:solidFill>
            <a:schemeClr val="bg1"/>
          </a:solidFill>
        </p:spPr>
        <p:txBody>
          <a:bodyPr wrap="square" rtlCol="0">
            <a:spAutoFit/>
          </a:bodyPr>
          <a:lstStyle/>
          <a:p>
            <a:pPr algn="ctr"/>
            <a:r>
              <a:rPr lang="en-US" dirty="0"/>
              <a:t>sentence2</a:t>
            </a:r>
          </a:p>
        </p:txBody>
      </p:sp>
      <p:sp>
        <p:nvSpPr>
          <p:cNvPr id="7" name="TextBox 6">
            <a:extLst>
              <a:ext uri="{FF2B5EF4-FFF2-40B4-BE49-F238E27FC236}">
                <a16:creationId xmlns:a16="http://schemas.microsoft.com/office/drawing/2014/main" id="{C5583D51-261E-3BFE-6F8F-0305CC42E0BF}"/>
              </a:ext>
            </a:extLst>
          </p:cNvPr>
          <p:cNvSpPr txBox="1"/>
          <p:nvPr/>
        </p:nvSpPr>
        <p:spPr>
          <a:xfrm>
            <a:off x="3228974" y="722825"/>
            <a:ext cx="1343026" cy="369332"/>
          </a:xfrm>
          <a:prstGeom prst="rect">
            <a:avLst/>
          </a:prstGeom>
          <a:solidFill>
            <a:schemeClr val="bg1"/>
          </a:solidFill>
        </p:spPr>
        <p:txBody>
          <a:bodyPr wrap="square" rtlCol="0">
            <a:spAutoFit/>
          </a:bodyPr>
          <a:lstStyle/>
          <a:p>
            <a:pPr algn="ctr"/>
            <a:r>
              <a:rPr lang="en-US" dirty="0"/>
              <a:t>sentence4</a:t>
            </a:r>
          </a:p>
        </p:txBody>
      </p:sp>
      <p:sp>
        <p:nvSpPr>
          <p:cNvPr id="8" name="TextBox 7">
            <a:extLst>
              <a:ext uri="{FF2B5EF4-FFF2-40B4-BE49-F238E27FC236}">
                <a16:creationId xmlns:a16="http://schemas.microsoft.com/office/drawing/2014/main" id="{FDE92B9F-726A-71E6-BD16-F3C704DCA9A4}"/>
              </a:ext>
            </a:extLst>
          </p:cNvPr>
          <p:cNvSpPr txBox="1"/>
          <p:nvPr/>
        </p:nvSpPr>
        <p:spPr>
          <a:xfrm>
            <a:off x="2133598" y="1962683"/>
            <a:ext cx="1395415" cy="369332"/>
          </a:xfrm>
          <a:prstGeom prst="rect">
            <a:avLst/>
          </a:prstGeom>
          <a:solidFill>
            <a:schemeClr val="bg1"/>
          </a:solidFill>
        </p:spPr>
        <p:txBody>
          <a:bodyPr wrap="square" rtlCol="0">
            <a:spAutoFit/>
          </a:bodyPr>
          <a:lstStyle/>
          <a:p>
            <a:pPr algn="ctr"/>
            <a:r>
              <a:rPr lang="en-US" dirty="0"/>
              <a:t>sentence3</a:t>
            </a:r>
          </a:p>
        </p:txBody>
      </p:sp>
      <p:sp>
        <p:nvSpPr>
          <p:cNvPr id="9" name="TextBox 8">
            <a:extLst>
              <a:ext uri="{FF2B5EF4-FFF2-40B4-BE49-F238E27FC236}">
                <a16:creationId xmlns:a16="http://schemas.microsoft.com/office/drawing/2014/main" id="{12EB5043-88F6-2D8E-4151-36A61995DE42}"/>
              </a:ext>
            </a:extLst>
          </p:cNvPr>
          <p:cNvSpPr txBox="1"/>
          <p:nvPr/>
        </p:nvSpPr>
        <p:spPr>
          <a:xfrm>
            <a:off x="128586" y="3202542"/>
            <a:ext cx="1343026" cy="369332"/>
          </a:xfrm>
          <a:prstGeom prst="rect">
            <a:avLst/>
          </a:prstGeom>
          <a:solidFill>
            <a:schemeClr val="bg1"/>
          </a:solidFill>
        </p:spPr>
        <p:txBody>
          <a:bodyPr wrap="square" rtlCol="0">
            <a:spAutoFit/>
          </a:bodyPr>
          <a:lstStyle/>
          <a:p>
            <a:pPr algn="ctr"/>
            <a:r>
              <a:rPr lang="en-US" dirty="0"/>
              <a:t>sentence1</a:t>
            </a:r>
          </a:p>
        </p:txBody>
      </p:sp>
      <p:sp>
        <p:nvSpPr>
          <p:cNvPr id="10" name="Rectangle 9">
            <a:extLst>
              <a:ext uri="{FF2B5EF4-FFF2-40B4-BE49-F238E27FC236}">
                <a16:creationId xmlns:a16="http://schemas.microsoft.com/office/drawing/2014/main" id="{E419E9AA-EE1E-F78D-DB4C-06E1E68E815C}"/>
              </a:ext>
            </a:extLst>
          </p:cNvPr>
          <p:cNvSpPr/>
          <p:nvPr/>
        </p:nvSpPr>
        <p:spPr>
          <a:xfrm>
            <a:off x="7291389" y="3171826"/>
            <a:ext cx="4900611" cy="368617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0296839-93D9-E365-194E-F103D312CFAF}"/>
              </a:ext>
            </a:extLst>
          </p:cNvPr>
          <p:cNvSpPr txBox="1"/>
          <p:nvPr/>
        </p:nvSpPr>
        <p:spPr>
          <a:xfrm>
            <a:off x="7422356" y="5111230"/>
            <a:ext cx="1285876" cy="369332"/>
          </a:xfrm>
          <a:prstGeom prst="rect">
            <a:avLst/>
          </a:prstGeom>
          <a:solidFill>
            <a:schemeClr val="bg1"/>
          </a:solidFill>
        </p:spPr>
        <p:txBody>
          <a:bodyPr wrap="square" rtlCol="0">
            <a:spAutoFit/>
          </a:bodyPr>
          <a:lstStyle/>
          <a:p>
            <a:pPr algn="ctr"/>
            <a:r>
              <a:rPr lang="en-US" dirty="0"/>
              <a:t>sentence4</a:t>
            </a:r>
          </a:p>
        </p:txBody>
      </p:sp>
      <p:sp>
        <p:nvSpPr>
          <p:cNvPr id="12" name="TextBox 11">
            <a:extLst>
              <a:ext uri="{FF2B5EF4-FFF2-40B4-BE49-F238E27FC236}">
                <a16:creationId xmlns:a16="http://schemas.microsoft.com/office/drawing/2014/main" id="{D1B0792D-72BC-8823-BA21-E81B3B162978}"/>
              </a:ext>
            </a:extLst>
          </p:cNvPr>
          <p:cNvSpPr txBox="1"/>
          <p:nvPr/>
        </p:nvSpPr>
        <p:spPr>
          <a:xfrm>
            <a:off x="10779921" y="4394713"/>
            <a:ext cx="1235867" cy="369332"/>
          </a:xfrm>
          <a:prstGeom prst="rect">
            <a:avLst/>
          </a:prstGeom>
          <a:solidFill>
            <a:schemeClr val="bg1"/>
          </a:solidFill>
        </p:spPr>
        <p:txBody>
          <a:bodyPr wrap="square" rtlCol="0">
            <a:spAutoFit/>
          </a:bodyPr>
          <a:lstStyle/>
          <a:p>
            <a:pPr algn="ctr"/>
            <a:r>
              <a:rPr lang="en-US" dirty="0"/>
              <a:t>sentence3</a:t>
            </a:r>
          </a:p>
        </p:txBody>
      </p:sp>
      <p:sp>
        <p:nvSpPr>
          <p:cNvPr id="13" name="TextBox 12">
            <a:extLst>
              <a:ext uri="{FF2B5EF4-FFF2-40B4-BE49-F238E27FC236}">
                <a16:creationId xmlns:a16="http://schemas.microsoft.com/office/drawing/2014/main" id="{18FEBA83-5DEB-0AC2-46F1-4ABC86AE5F37}"/>
              </a:ext>
            </a:extLst>
          </p:cNvPr>
          <p:cNvSpPr txBox="1"/>
          <p:nvPr/>
        </p:nvSpPr>
        <p:spPr>
          <a:xfrm>
            <a:off x="10498440" y="5295896"/>
            <a:ext cx="1517348" cy="369332"/>
          </a:xfrm>
          <a:prstGeom prst="rect">
            <a:avLst/>
          </a:prstGeom>
          <a:solidFill>
            <a:schemeClr val="bg1"/>
          </a:solidFill>
        </p:spPr>
        <p:txBody>
          <a:bodyPr wrap="square" rtlCol="0">
            <a:spAutoFit/>
          </a:bodyPr>
          <a:lstStyle/>
          <a:p>
            <a:pPr algn="ctr"/>
            <a:r>
              <a:rPr lang="en-US" dirty="0"/>
              <a:t>sentence1</a:t>
            </a:r>
          </a:p>
        </p:txBody>
      </p:sp>
      <p:sp>
        <p:nvSpPr>
          <p:cNvPr id="14" name="TextBox 13">
            <a:extLst>
              <a:ext uri="{FF2B5EF4-FFF2-40B4-BE49-F238E27FC236}">
                <a16:creationId xmlns:a16="http://schemas.microsoft.com/office/drawing/2014/main" id="{2E8A5AD9-A849-3B39-EF89-55A87C02D0A8}"/>
              </a:ext>
            </a:extLst>
          </p:cNvPr>
          <p:cNvSpPr txBox="1"/>
          <p:nvPr/>
        </p:nvSpPr>
        <p:spPr>
          <a:xfrm>
            <a:off x="9386888" y="4764045"/>
            <a:ext cx="1357313" cy="369332"/>
          </a:xfrm>
          <a:prstGeom prst="rect">
            <a:avLst/>
          </a:prstGeom>
          <a:solidFill>
            <a:schemeClr val="bg1"/>
          </a:solidFill>
        </p:spPr>
        <p:txBody>
          <a:bodyPr wrap="square" rtlCol="0">
            <a:spAutoFit/>
          </a:bodyPr>
          <a:lstStyle/>
          <a:p>
            <a:pPr algn="ctr"/>
            <a:r>
              <a:rPr lang="en-US" dirty="0"/>
              <a:t>sentence2</a:t>
            </a:r>
          </a:p>
        </p:txBody>
      </p:sp>
      <p:sp>
        <p:nvSpPr>
          <p:cNvPr id="15" name="Rounded Rectangle 14">
            <a:extLst>
              <a:ext uri="{FF2B5EF4-FFF2-40B4-BE49-F238E27FC236}">
                <a16:creationId xmlns:a16="http://schemas.microsoft.com/office/drawing/2014/main" id="{46ADABDF-0547-E60E-82CC-FD5104714471}"/>
              </a:ext>
            </a:extLst>
          </p:cNvPr>
          <p:cNvSpPr/>
          <p:nvPr/>
        </p:nvSpPr>
        <p:spPr>
          <a:xfrm>
            <a:off x="8984949" y="1484869"/>
            <a:ext cx="1513490" cy="725214"/>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Embedding Model</a:t>
            </a:r>
          </a:p>
        </p:txBody>
      </p:sp>
      <p:sp>
        <p:nvSpPr>
          <p:cNvPr id="16" name="TextBox 15">
            <a:extLst>
              <a:ext uri="{FF2B5EF4-FFF2-40B4-BE49-F238E27FC236}">
                <a16:creationId xmlns:a16="http://schemas.microsoft.com/office/drawing/2014/main" id="{AAF9C737-6B58-3C24-AFAE-853BA5EC9BEB}"/>
              </a:ext>
            </a:extLst>
          </p:cNvPr>
          <p:cNvSpPr txBox="1"/>
          <p:nvPr/>
        </p:nvSpPr>
        <p:spPr>
          <a:xfrm>
            <a:off x="7977187" y="414409"/>
            <a:ext cx="3529013" cy="1077218"/>
          </a:xfrm>
          <a:prstGeom prst="rect">
            <a:avLst/>
          </a:prstGeom>
          <a:noFill/>
        </p:spPr>
        <p:txBody>
          <a:bodyPr wrap="square" rtlCol="0">
            <a:spAutoFit/>
          </a:bodyPr>
          <a:lstStyle>
            <a:defPPr>
              <a:defRPr lang="en-US"/>
            </a:defPPr>
            <a:lvl1pPr>
              <a:defRPr b="1"/>
            </a:lvl1pPr>
          </a:lstStyle>
          <a:p>
            <a:r>
              <a:rPr lang="en-US" sz="1600" b="0" dirty="0"/>
              <a:t>Pre-trained using masked language modelling. A special token ([CLS]) is added to the beginning of each sentence during training.</a:t>
            </a:r>
          </a:p>
        </p:txBody>
      </p:sp>
      <p:cxnSp>
        <p:nvCxnSpPr>
          <p:cNvPr id="18" name="Curved Connector 17">
            <a:extLst>
              <a:ext uri="{FF2B5EF4-FFF2-40B4-BE49-F238E27FC236}">
                <a16:creationId xmlns:a16="http://schemas.microsoft.com/office/drawing/2014/main" id="{7D80DC92-C434-9E22-7E12-696789FBA6FB}"/>
              </a:ext>
            </a:extLst>
          </p:cNvPr>
          <p:cNvCxnSpPr>
            <a:cxnSpLocks/>
            <a:stCxn id="4" idx="3"/>
            <a:endCxn id="15" idx="1"/>
          </p:cNvCxnSpPr>
          <p:nvPr/>
        </p:nvCxnSpPr>
        <p:spPr>
          <a:xfrm>
            <a:off x="4900611" y="1843087"/>
            <a:ext cx="4084338" cy="438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BD49D44E-490C-F71C-6C35-B9E0FD6089D9}"/>
              </a:ext>
            </a:extLst>
          </p:cNvPr>
          <p:cNvCxnSpPr>
            <a:cxnSpLocks/>
            <a:stCxn id="15" idx="2"/>
            <a:endCxn id="10" idx="0"/>
          </p:cNvCxnSpPr>
          <p:nvPr/>
        </p:nvCxnSpPr>
        <p:spPr>
          <a:xfrm rot="16200000" flipH="1">
            <a:off x="9260823" y="2690953"/>
            <a:ext cx="961743"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CF46452-5C8E-A11F-3D3C-7E3E1720A9EC}"/>
              </a:ext>
            </a:extLst>
          </p:cNvPr>
          <p:cNvCxnSpPr>
            <a:cxnSpLocks/>
            <a:endCxn id="11" idx="2"/>
          </p:cNvCxnSpPr>
          <p:nvPr/>
        </p:nvCxnSpPr>
        <p:spPr>
          <a:xfrm flipV="1">
            <a:off x="7291389" y="5480562"/>
            <a:ext cx="773905" cy="1399585"/>
          </a:xfrm>
          <a:prstGeom prst="straightConnector1">
            <a:avLst/>
          </a:prstGeom>
          <a:ln w="412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87310C2-921E-EFA1-FF02-718E88A9997B}"/>
              </a:ext>
            </a:extLst>
          </p:cNvPr>
          <p:cNvCxnSpPr>
            <a:cxnSpLocks/>
            <a:endCxn id="14" idx="2"/>
          </p:cNvCxnSpPr>
          <p:nvPr/>
        </p:nvCxnSpPr>
        <p:spPr>
          <a:xfrm flipV="1">
            <a:off x="7255669" y="5133377"/>
            <a:ext cx="2809876" cy="1746770"/>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AC80A29-3DBB-70F9-8BFE-05F574B9EA2A}"/>
              </a:ext>
            </a:extLst>
          </p:cNvPr>
          <p:cNvCxnSpPr>
            <a:cxnSpLocks/>
          </p:cNvCxnSpPr>
          <p:nvPr/>
        </p:nvCxnSpPr>
        <p:spPr>
          <a:xfrm flipV="1">
            <a:off x="7273529" y="5665228"/>
            <a:ext cx="3983585" cy="1230341"/>
          </a:xfrm>
          <a:prstGeom prst="straightConnector1">
            <a:avLst/>
          </a:prstGeom>
          <a:ln w="41275">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DAF898E-DC2A-DF6C-F61C-D74E5F655364}"/>
              </a:ext>
            </a:extLst>
          </p:cNvPr>
          <p:cNvSpPr txBox="1"/>
          <p:nvPr/>
        </p:nvSpPr>
        <p:spPr>
          <a:xfrm>
            <a:off x="59534" y="3748382"/>
            <a:ext cx="4841077" cy="1477328"/>
          </a:xfrm>
          <a:prstGeom prst="rect">
            <a:avLst/>
          </a:prstGeom>
          <a:noFill/>
        </p:spPr>
        <p:txBody>
          <a:bodyPr wrap="square" rtlCol="0">
            <a:spAutoFit/>
          </a:bodyPr>
          <a:lstStyle>
            <a:defPPr>
              <a:defRPr lang="en-US"/>
            </a:defPPr>
            <a:lvl1pPr>
              <a:defRPr b="1"/>
            </a:lvl1pPr>
          </a:lstStyle>
          <a:p>
            <a:r>
              <a:rPr lang="en-US" sz="2400" dirty="0"/>
              <a:t>Raw 2D Mathematical Space</a:t>
            </a:r>
          </a:p>
          <a:p>
            <a:endParaRPr lang="en-US" dirty="0"/>
          </a:p>
          <a:p>
            <a:r>
              <a:rPr lang="en-US" sz="1600" b="0" dirty="0"/>
              <a:t>Each sentence is associated with a random list of two numbers. Sentences with similar meanings are scattered</a:t>
            </a:r>
          </a:p>
        </p:txBody>
      </p:sp>
      <p:sp>
        <p:nvSpPr>
          <p:cNvPr id="40" name="TextBox 39">
            <a:extLst>
              <a:ext uri="{FF2B5EF4-FFF2-40B4-BE49-F238E27FC236}">
                <a16:creationId xmlns:a16="http://schemas.microsoft.com/office/drawing/2014/main" id="{DCAF3E0B-8B50-8B12-16E7-5D854FEBF632}"/>
              </a:ext>
            </a:extLst>
          </p:cNvPr>
          <p:cNvSpPr txBox="1"/>
          <p:nvPr/>
        </p:nvSpPr>
        <p:spPr>
          <a:xfrm>
            <a:off x="-20241" y="5645105"/>
            <a:ext cx="7293770" cy="1200329"/>
          </a:xfrm>
          <a:prstGeom prst="rect">
            <a:avLst/>
          </a:prstGeom>
          <a:noFill/>
        </p:spPr>
        <p:txBody>
          <a:bodyPr wrap="square" rtlCol="0">
            <a:spAutoFit/>
          </a:bodyPr>
          <a:lstStyle>
            <a:defPPr>
              <a:defRPr lang="en-US"/>
            </a:defPPr>
            <a:lvl1pPr>
              <a:defRPr sz="2400" b="1"/>
            </a:lvl1pPr>
          </a:lstStyle>
          <a:p>
            <a:r>
              <a:rPr lang="en-US" dirty="0"/>
              <a:t>Contextualized 2D Mathematical Space</a:t>
            </a:r>
          </a:p>
          <a:p>
            <a:endParaRPr lang="en-US" sz="1600" dirty="0"/>
          </a:p>
          <a:p>
            <a:r>
              <a:rPr lang="en-US" sz="1600" b="0" dirty="0"/>
              <a:t>Each sentence is associated with a specific list of two numbers. Sentences with similar meaning are clustered close to each other</a:t>
            </a:r>
          </a:p>
        </p:txBody>
      </p:sp>
    </p:spTree>
    <p:extLst>
      <p:ext uri="{BB962C8B-B14F-4D97-AF65-F5344CB8AC3E}">
        <p14:creationId xmlns:p14="http://schemas.microsoft.com/office/powerpoint/2010/main" val="45652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3588D-88A9-B810-4A9D-8739690F43CC}"/>
              </a:ext>
            </a:extLst>
          </p:cNvPr>
          <p:cNvSpPr/>
          <p:nvPr/>
        </p:nvSpPr>
        <p:spPr>
          <a:xfrm>
            <a:off x="2941319" y="867728"/>
            <a:ext cx="5714452" cy="1282023"/>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pic>
        <p:nvPicPr>
          <p:cNvPr id="12" name="Picture 4" descr="Pdf document icon Stock Vector | Adobe Stock">
            <a:extLst>
              <a:ext uri="{FF2B5EF4-FFF2-40B4-BE49-F238E27FC236}">
                <a16:creationId xmlns:a16="http://schemas.microsoft.com/office/drawing/2014/main" id="{514B8475-830B-5BBC-4520-315311D722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85" t="12821" r="22598" b="20261"/>
          <a:stretch/>
        </p:blipFill>
        <p:spPr bwMode="auto">
          <a:xfrm>
            <a:off x="5256557" y="1010950"/>
            <a:ext cx="1097793" cy="99557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F2F45C3-B093-06AF-ED3C-849BD555069E}"/>
              </a:ext>
            </a:extLst>
          </p:cNvPr>
          <p:cNvGrpSpPr/>
          <p:nvPr/>
        </p:nvGrpSpPr>
        <p:grpSpPr>
          <a:xfrm>
            <a:off x="2941320" y="4433929"/>
            <a:ext cx="5714453" cy="1282023"/>
            <a:chOff x="9516532" y="9414933"/>
            <a:chExt cx="4837413" cy="923164"/>
          </a:xfrm>
        </p:grpSpPr>
        <p:sp>
          <p:nvSpPr>
            <p:cNvPr id="14" name="Rectangle 13">
              <a:extLst>
                <a:ext uri="{FF2B5EF4-FFF2-40B4-BE49-F238E27FC236}">
                  <a16:creationId xmlns:a16="http://schemas.microsoft.com/office/drawing/2014/main" id="{5A2306E1-444A-D413-6202-3B148A0F769A}"/>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5" name="Rectangle 14">
              <a:extLst>
                <a:ext uri="{FF2B5EF4-FFF2-40B4-BE49-F238E27FC236}">
                  <a16:creationId xmlns:a16="http://schemas.microsoft.com/office/drawing/2014/main" id="{4A83A50A-7E52-2D83-B1E2-8D7588D24378}"/>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6" name="Rectangle 15">
              <a:extLst>
                <a:ext uri="{FF2B5EF4-FFF2-40B4-BE49-F238E27FC236}">
                  <a16:creationId xmlns:a16="http://schemas.microsoft.com/office/drawing/2014/main" id="{0DEAEF2B-94F7-0D99-0F52-CF40CCBA1368}"/>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7" name="Rectangle 16">
              <a:extLst>
                <a:ext uri="{FF2B5EF4-FFF2-40B4-BE49-F238E27FC236}">
                  <a16:creationId xmlns:a16="http://schemas.microsoft.com/office/drawing/2014/main" id="{FAD08F29-B6C8-2D31-CE53-3DD990FA64D6}"/>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8" name="Rectangle 17">
              <a:extLst>
                <a:ext uri="{FF2B5EF4-FFF2-40B4-BE49-F238E27FC236}">
                  <a16:creationId xmlns:a16="http://schemas.microsoft.com/office/drawing/2014/main" id="{D1CC5B27-A0E4-1618-2202-0256C852543B}"/>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cxnSp>
        <p:nvCxnSpPr>
          <p:cNvPr id="20" name="Straight Arrow Connector 19">
            <a:extLst>
              <a:ext uri="{FF2B5EF4-FFF2-40B4-BE49-F238E27FC236}">
                <a16:creationId xmlns:a16="http://schemas.microsoft.com/office/drawing/2014/main" id="{206B4B50-AE17-EDC6-E880-155CE7100B02}"/>
              </a:ext>
            </a:extLst>
          </p:cNvPr>
          <p:cNvCxnSpPr>
            <a:stCxn id="9" idx="2"/>
            <a:endCxn id="16" idx="0"/>
          </p:cNvCxnSpPr>
          <p:nvPr/>
        </p:nvCxnSpPr>
        <p:spPr>
          <a:xfrm>
            <a:off x="5798545" y="2149751"/>
            <a:ext cx="1" cy="2284178"/>
          </a:xfrm>
          <a:prstGeom prst="straightConnector1">
            <a:avLst/>
          </a:prstGeom>
          <a:ln w="47625">
            <a:prstDash val="dash"/>
            <a:tailEnd type="stealth"/>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C64A68A-D4C8-B96F-E723-10B66D458611}"/>
              </a:ext>
            </a:extLst>
          </p:cNvPr>
          <p:cNvCxnSpPr>
            <a:cxnSpLocks/>
          </p:cNvCxnSpPr>
          <p:nvPr/>
        </p:nvCxnSpPr>
        <p:spPr>
          <a:xfrm>
            <a:off x="2941320" y="4177665"/>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950C0AA-D3DA-9B9D-A431-9E05FB5A47CB}"/>
              </a:ext>
            </a:extLst>
          </p:cNvPr>
          <p:cNvCxnSpPr>
            <a:cxnSpLocks/>
          </p:cNvCxnSpPr>
          <p:nvPr/>
        </p:nvCxnSpPr>
        <p:spPr>
          <a:xfrm>
            <a:off x="3951178" y="3987165"/>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05BBEBC-8DF0-76F7-FFC9-2609B7AA5BD2}"/>
              </a:ext>
            </a:extLst>
          </p:cNvPr>
          <p:cNvCxnSpPr>
            <a:cxnSpLocks/>
          </p:cNvCxnSpPr>
          <p:nvPr/>
        </p:nvCxnSpPr>
        <p:spPr>
          <a:xfrm>
            <a:off x="6186361" y="4168140"/>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2499936-BC2F-DED8-B9C1-AB2E1BA50D56}"/>
              </a:ext>
            </a:extLst>
          </p:cNvPr>
          <p:cNvCxnSpPr>
            <a:cxnSpLocks/>
          </p:cNvCxnSpPr>
          <p:nvPr/>
        </p:nvCxnSpPr>
        <p:spPr>
          <a:xfrm>
            <a:off x="7295541" y="3987165"/>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30A550A-90B8-4B1A-2A15-4AD25D734C04}"/>
              </a:ext>
            </a:extLst>
          </p:cNvPr>
          <p:cNvSpPr txBox="1"/>
          <p:nvPr/>
        </p:nvSpPr>
        <p:spPr>
          <a:xfrm>
            <a:off x="3308182" y="3878384"/>
            <a:ext cx="700087" cy="369332"/>
          </a:xfrm>
          <a:prstGeom prst="rect">
            <a:avLst/>
          </a:prstGeom>
          <a:noFill/>
        </p:spPr>
        <p:txBody>
          <a:bodyPr wrap="square" rtlCol="0">
            <a:spAutoFit/>
          </a:bodyPr>
          <a:lstStyle/>
          <a:p>
            <a:r>
              <a:rPr lang="en-US" dirty="0"/>
              <a:t>512</a:t>
            </a:r>
          </a:p>
        </p:txBody>
      </p:sp>
      <p:sp>
        <p:nvSpPr>
          <p:cNvPr id="28" name="TextBox 27">
            <a:extLst>
              <a:ext uri="{FF2B5EF4-FFF2-40B4-BE49-F238E27FC236}">
                <a16:creationId xmlns:a16="http://schemas.microsoft.com/office/drawing/2014/main" id="{CA9249EB-ABCA-DBC7-2805-F7DC12A1C563}"/>
              </a:ext>
            </a:extLst>
          </p:cNvPr>
          <p:cNvSpPr txBox="1"/>
          <p:nvPr/>
        </p:nvSpPr>
        <p:spPr>
          <a:xfrm>
            <a:off x="4301221" y="3680362"/>
            <a:ext cx="700087" cy="369332"/>
          </a:xfrm>
          <a:prstGeom prst="rect">
            <a:avLst/>
          </a:prstGeom>
          <a:noFill/>
        </p:spPr>
        <p:txBody>
          <a:bodyPr wrap="square" rtlCol="0">
            <a:spAutoFit/>
          </a:bodyPr>
          <a:lstStyle/>
          <a:p>
            <a:r>
              <a:rPr lang="en-US" dirty="0"/>
              <a:t>512</a:t>
            </a:r>
          </a:p>
        </p:txBody>
      </p:sp>
      <p:sp>
        <p:nvSpPr>
          <p:cNvPr id="29" name="TextBox 28">
            <a:extLst>
              <a:ext uri="{FF2B5EF4-FFF2-40B4-BE49-F238E27FC236}">
                <a16:creationId xmlns:a16="http://schemas.microsoft.com/office/drawing/2014/main" id="{570A92B6-9424-6BC2-2F4C-9F012E98DB58}"/>
              </a:ext>
            </a:extLst>
          </p:cNvPr>
          <p:cNvSpPr txBox="1"/>
          <p:nvPr/>
        </p:nvSpPr>
        <p:spPr>
          <a:xfrm>
            <a:off x="6498302" y="3848121"/>
            <a:ext cx="700087" cy="369332"/>
          </a:xfrm>
          <a:prstGeom prst="rect">
            <a:avLst/>
          </a:prstGeom>
          <a:noFill/>
        </p:spPr>
        <p:txBody>
          <a:bodyPr wrap="square" rtlCol="0">
            <a:spAutoFit/>
          </a:bodyPr>
          <a:lstStyle/>
          <a:p>
            <a:r>
              <a:rPr lang="en-US" dirty="0"/>
              <a:t>512</a:t>
            </a:r>
          </a:p>
        </p:txBody>
      </p:sp>
      <p:sp>
        <p:nvSpPr>
          <p:cNvPr id="30" name="TextBox 29">
            <a:extLst>
              <a:ext uri="{FF2B5EF4-FFF2-40B4-BE49-F238E27FC236}">
                <a16:creationId xmlns:a16="http://schemas.microsoft.com/office/drawing/2014/main" id="{9D5B1CEB-2104-05E7-FC41-068B52FDCC88}"/>
              </a:ext>
            </a:extLst>
          </p:cNvPr>
          <p:cNvSpPr txBox="1"/>
          <p:nvPr/>
        </p:nvSpPr>
        <p:spPr>
          <a:xfrm>
            <a:off x="7625613" y="3674668"/>
            <a:ext cx="700087" cy="369332"/>
          </a:xfrm>
          <a:prstGeom prst="rect">
            <a:avLst/>
          </a:prstGeom>
          <a:noFill/>
        </p:spPr>
        <p:txBody>
          <a:bodyPr wrap="square" rtlCol="0">
            <a:spAutoFit/>
          </a:bodyPr>
          <a:lstStyle/>
          <a:p>
            <a:r>
              <a:rPr lang="en-US" dirty="0"/>
              <a:t>512</a:t>
            </a:r>
          </a:p>
        </p:txBody>
      </p:sp>
      <p:cxnSp>
        <p:nvCxnSpPr>
          <p:cNvPr id="31" name="Straight Arrow Connector 30">
            <a:extLst>
              <a:ext uri="{FF2B5EF4-FFF2-40B4-BE49-F238E27FC236}">
                <a16:creationId xmlns:a16="http://schemas.microsoft.com/office/drawing/2014/main" id="{2905EFE8-FE50-D382-612B-C01E67293321}"/>
              </a:ext>
            </a:extLst>
          </p:cNvPr>
          <p:cNvCxnSpPr>
            <a:cxnSpLocks/>
          </p:cNvCxnSpPr>
          <p:nvPr/>
        </p:nvCxnSpPr>
        <p:spPr>
          <a:xfrm>
            <a:off x="4008269"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3BC94085-9764-CA54-8B2A-20891A247C45}"/>
              </a:ext>
            </a:extLst>
          </p:cNvPr>
          <p:cNvSpPr txBox="1"/>
          <p:nvPr/>
        </p:nvSpPr>
        <p:spPr>
          <a:xfrm>
            <a:off x="3929422" y="5951412"/>
            <a:ext cx="428890" cy="369332"/>
          </a:xfrm>
          <a:prstGeom prst="rect">
            <a:avLst/>
          </a:prstGeom>
          <a:noFill/>
        </p:spPr>
        <p:txBody>
          <a:bodyPr wrap="square" rtlCol="0">
            <a:spAutoFit/>
          </a:bodyPr>
          <a:lstStyle/>
          <a:p>
            <a:r>
              <a:rPr lang="en-US" dirty="0"/>
              <a:t>16</a:t>
            </a:r>
          </a:p>
        </p:txBody>
      </p:sp>
      <p:cxnSp>
        <p:nvCxnSpPr>
          <p:cNvPr id="40" name="Straight Arrow Connector 39">
            <a:extLst>
              <a:ext uri="{FF2B5EF4-FFF2-40B4-BE49-F238E27FC236}">
                <a16:creationId xmlns:a16="http://schemas.microsoft.com/office/drawing/2014/main" id="{41A3F1A5-2A96-71AA-4A33-6275466BF53D}"/>
              </a:ext>
            </a:extLst>
          </p:cNvPr>
          <p:cNvCxnSpPr>
            <a:cxnSpLocks/>
          </p:cNvCxnSpPr>
          <p:nvPr/>
        </p:nvCxnSpPr>
        <p:spPr>
          <a:xfrm>
            <a:off x="5074627"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9889615-C76E-54F2-5ED1-DEEFACA6B923}"/>
              </a:ext>
            </a:extLst>
          </p:cNvPr>
          <p:cNvCxnSpPr>
            <a:cxnSpLocks/>
          </p:cNvCxnSpPr>
          <p:nvPr/>
        </p:nvCxnSpPr>
        <p:spPr>
          <a:xfrm>
            <a:off x="6148259"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F0F264D-46E4-5A29-11FC-7631DC7839B5}"/>
              </a:ext>
            </a:extLst>
          </p:cNvPr>
          <p:cNvCxnSpPr>
            <a:cxnSpLocks/>
          </p:cNvCxnSpPr>
          <p:nvPr/>
        </p:nvCxnSpPr>
        <p:spPr>
          <a:xfrm>
            <a:off x="7227719" y="5882640"/>
            <a:ext cx="350043"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592DB4B3-E161-6E5B-FA34-EDA549496069}"/>
              </a:ext>
            </a:extLst>
          </p:cNvPr>
          <p:cNvSpPr txBox="1"/>
          <p:nvPr/>
        </p:nvSpPr>
        <p:spPr>
          <a:xfrm>
            <a:off x="5074627" y="5951412"/>
            <a:ext cx="428890" cy="369332"/>
          </a:xfrm>
          <a:prstGeom prst="rect">
            <a:avLst/>
          </a:prstGeom>
          <a:noFill/>
        </p:spPr>
        <p:txBody>
          <a:bodyPr wrap="square" rtlCol="0">
            <a:spAutoFit/>
          </a:bodyPr>
          <a:lstStyle/>
          <a:p>
            <a:r>
              <a:rPr lang="en-US" dirty="0"/>
              <a:t>16</a:t>
            </a:r>
          </a:p>
        </p:txBody>
      </p:sp>
      <p:sp>
        <p:nvSpPr>
          <p:cNvPr id="46" name="TextBox 45">
            <a:extLst>
              <a:ext uri="{FF2B5EF4-FFF2-40B4-BE49-F238E27FC236}">
                <a16:creationId xmlns:a16="http://schemas.microsoft.com/office/drawing/2014/main" id="{9D7C79F3-20C7-796D-22ED-68D915111F73}"/>
              </a:ext>
            </a:extLst>
          </p:cNvPr>
          <p:cNvSpPr txBox="1"/>
          <p:nvPr/>
        </p:nvSpPr>
        <p:spPr>
          <a:xfrm>
            <a:off x="6069412" y="5951412"/>
            <a:ext cx="428890" cy="369332"/>
          </a:xfrm>
          <a:prstGeom prst="rect">
            <a:avLst/>
          </a:prstGeom>
          <a:noFill/>
        </p:spPr>
        <p:txBody>
          <a:bodyPr wrap="square" rtlCol="0">
            <a:spAutoFit/>
          </a:bodyPr>
          <a:lstStyle/>
          <a:p>
            <a:r>
              <a:rPr lang="en-US" dirty="0"/>
              <a:t>16</a:t>
            </a:r>
          </a:p>
        </p:txBody>
      </p:sp>
      <p:sp>
        <p:nvSpPr>
          <p:cNvPr id="47" name="TextBox 46">
            <a:extLst>
              <a:ext uri="{FF2B5EF4-FFF2-40B4-BE49-F238E27FC236}">
                <a16:creationId xmlns:a16="http://schemas.microsoft.com/office/drawing/2014/main" id="{AE783E60-5C29-4FBC-15A0-6473D12F657E}"/>
              </a:ext>
            </a:extLst>
          </p:cNvPr>
          <p:cNvSpPr txBox="1"/>
          <p:nvPr/>
        </p:nvSpPr>
        <p:spPr>
          <a:xfrm>
            <a:off x="7176298" y="5951412"/>
            <a:ext cx="428890" cy="369332"/>
          </a:xfrm>
          <a:prstGeom prst="rect">
            <a:avLst/>
          </a:prstGeom>
          <a:noFill/>
        </p:spPr>
        <p:txBody>
          <a:bodyPr wrap="square" rtlCol="0">
            <a:spAutoFit/>
          </a:bodyPr>
          <a:lstStyle/>
          <a:p>
            <a:r>
              <a:rPr lang="en-US" dirty="0"/>
              <a:t>16</a:t>
            </a:r>
          </a:p>
        </p:txBody>
      </p:sp>
      <p:cxnSp>
        <p:nvCxnSpPr>
          <p:cNvPr id="48" name="Straight Arrow Connector 47">
            <a:extLst>
              <a:ext uri="{FF2B5EF4-FFF2-40B4-BE49-F238E27FC236}">
                <a16:creationId xmlns:a16="http://schemas.microsoft.com/office/drawing/2014/main" id="{82292D37-B16D-EB30-CF65-8488C9D9E326}"/>
              </a:ext>
            </a:extLst>
          </p:cNvPr>
          <p:cNvCxnSpPr>
            <a:cxnSpLocks/>
          </p:cNvCxnSpPr>
          <p:nvPr/>
        </p:nvCxnSpPr>
        <p:spPr>
          <a:xfrm>
            <a:off x="5138070" y="4270986"/>
            <a:ext cx="1360232" cy="0"/>
          </a:xfrm>
          <a:prstGeom prst="straightConnector1">
            <a:avLst/>
          </a:prstGeom>
          <a:ln w="44450">
            <a:prstDash val="dash"/>
            <a:headEnd type="stealth"/>
            <a:tailEnd type="stealth"/>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DA4065A8-2738-A332-2F14-64FF2066F1DA}"/>
              </a:ext>
            </a:extLst>
          </p:cNvPr>
          <p:cNvSpPr txBox="1"/>
          <p:nvPr/>
        </p:nvSpPr>
        <p:spPr>
          <a:xfrm>
            <a:off x="5311410" y="3963275"/>
            <a:ext cx="700087" cy="369332"/>
          </a:xfrm>
          <a:prstGeom prst="rect">
            <a:avLst/>
          </a:prstGeom>
          <a:noFill/>
        </p:spPr>
        <p:txBody>
          <a:bodyPr wrap="square" rtlCol="0">
            <a:spAutoFit/>
          </a:bodyPr>
          <a:lstStyle/>
          <a:p>
            <a:r>
              <a:rPr lang="en-US" dirty="0"/>
              <a:t>512</a:t>
            </a:r>
          </a:p>
        </p:txBody>
      </p:sp>
      <p:sp>
        <p:nvSpPr>
          <p:cNvPr id="52" name="TextBox 51">
            <a:extLst>
              <a:ext uri="{FF2B5EF4-FFF2-40B4-BE49-F238E27FC236}">
                <a16:creationId xmlns:a16="http://schemas.microsoft.com/office/drawing/2014/main" id="{87355B5E-5A82-2E5C-3CB3-D38366727564}"/>
              </a:ext>
            </a:extLst>
          </p:cNvPr>
          <p:cNvSpPr txBox="1"/>
          <p:nvPr/>
        </p:nvSpPr>
        <p:spPr>
          <a:xfrm>
            <a:off x="2958138" y="867728"/>
            <a:ext cx="700087" cy="369332"/>
          </a:xfrm>
          <a:prstGeom prst="rect">
            <a:avLst/>
          </a:prstGeom>
          <a:noFill/>
        </p:spPr>
        <p:txBody>
          <a:bodyPr wrap="square" rtlCol="0">
            <a:spAutoFit/>
          </a:bodyPr>
          <a:lstStyle/>
          <a:p>
            <a:r>
              <a:rPr lang="en-US" dirty="0"/>
              <a:t>File</a:t>
            </a:r>
          </a:p>
        </p:txBody>
      </p:sp>
      <p:sp>
        <p:nvSpPr>
          <p:cNvPr id="53" name="TextBox 52">
            <a:extLst>
              <a:ext uri="{FF2B5EF4-FFF2-40B4-BE49-F238E27FC236}">
                <a16:creationId xmlns:a16="http://schemas.microsoft.com/office/drawing/2014/main" id="{81D403DF-53B2-2027-F7E0-9889CE2059F8}"/>
              </a:ext>
            </a:extLst>
          </p:cNvPr>
          <p:cNvSpPr txBox="1"/>
          <p:nvPr/>
        </p:nvSpPr>
        <p:spPr>
          <a:xfrm>
            <a:off x="4648402" y="6290891"/>
            <a:ext cx="2470443" cy="369332"/>
          </a:xfrm>
          <a:prstGeom prst="rect">
            <a:avLst/>
          </a:prstGeom>
          <a:noFill/>
        </p:spPr>
        <p:txBody>
          <a:bodyPr wrap="square" rtlCol="0">
            <a:spAutoFit/>
          </a:bodyPr>
          <a:lstStyle/>
          <a:p>
            <a:r>
              <a:rPr lang="en-US" dirty="0"/>
              <a:t>Overlapping Chunking</a:t>
            </a:r>
          </a:p>
        </p:txBody>
      </p:sp>
    </p:spTree>
    <p:extLst>
      <p:ext uri="{BB962C8B-B14F-4D97-AF65-F5344CB8AC3E}">
        <p14:creationId xmlns:p14="http://schemas.microsoft.com/office/powerpoint/2010/main" val="18112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E99DB3FC-B9E5-D503-EB58-D4A20C898155}"/>
              </a:ext>
            </a:extLst>
          </p:cNvPr>
          <p:cNvGrpSpPr/>
          <p:nvPr/>
        </p:nvGrpSpPr>
        <p:grpSpPr>
          <a:xfrm>
            <a:off x="4484941" y="1114136"/>
            <a:ext cx="1310638" cy="772661"/>
            <a:chOff x="24713753" y="8780943"/>
            <a:chExt cx="4837413" cy="2851799"/>
          </a:xfrm>
        </p:grpSpPr>
        <p:grpSp>
          <p:nvGrpSpPr>
            <p:cNvPr id="62" name="Group 61">
              <a:extLst>
                <a:ext uri="{FF2B5EF4-FFF2-40B4-BE49-F238E27FC236}">
                  <a16:creationId xmlns:a16="http://schemas.microsoft.com/office/drawing/2014/main" id="{235A44F6-5580-9B12-8CF9-607B02EC3D97}"/>
                </a:ext>
              </a:extLst>
            </p:cNvPr>
            <p:cNvGrpSpPr/>
            <p:nvPr/>
          </p:nvGrpSpPr>
          <p:grpSpPr>
            <a:xfrm>
              <a:off x="24713753" y="8929082"/>
              <a:ext cx="4837413" cy="2703660"/>
              <a:chOff x="16008421" y="9632594"/>
              <a:chExt cx="4837413" cy="2703660"/>
            </a:xfrm>
          </p:grpSpPr>
          <p:grpSp>
            <p:nvGrpSpPr>
              <p:cNvPr id="1024" name="Group 1023">
                <a:extLst>
                  <a:ext uri="{FF2B5EF4-FFF2-40B4-BE49-F238E27FC236}">
                    <a16:creationId xmlns:a16="http://schemas.microsoft.com/office/drawing/2014/main" id="{7736A11C-C822-21B3-83F6-67CE69237376}"/>
                  </a:ext>
                </a:extLst>
              </p:cNvPr>
              <p:cNvGrpSpPr/>
              <p:nvPr/>
            </p:nvGrpSpPr>
            <p:grpSpPr>
              <a:xfrm>
                <a:off x="16008421" y="9632594"/>
                <a:ext cx="4837413" cy="923164"/>
                <a:chOff x="9516532" y="9414933"/>
                <a:chExt cx="4837413" cy="923164"/>
              </a:xfrm>
            </p:grpSpPr>
            <p:sp>
              <p:nvSpPr>
                <p:cNvPr id="1027" name="Rectangle 1026">
                  <a:extLst>
                    <a:ext uri="{FF2B5EF4-FFF2-40B4-BE49-F238E27FC236}">
                      <a16:creationId xmlns:a16="http://schemas.microsoft.com/office/drawing/2014/main" id="{3D61B1EC-4DED-2E9D-95C0-2337CB70DB03}"/>
                    </a:ext>
                  </a:extLst>
                </p:cNvPr>
                <p:cNvSpPr/>
                <p:nvPr/>
              </p:nvSpPr>
              <p:spPr>
                <a:xfrm>
                  <a:off x="9516532" y="9414933"/>
                  <a:ext cx="1151467" cy="923164"/>
                </a:xfrm>
                <a:prstGeom prst="rect">
                  <a:avLst/>
                </a:prstGeom>
                <a:solidFill>
                  <a:schemeClr val="bg1"/>
                </a:solidFill>
                <a:ln w="349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79" dirty="0">
                    <a:solidFill>
                      <a:schemeClr val="tx1"/>
                    </a:solidFill>
                  </a:endParaRPr>
                </a:p>
              </p:txBody>
            </p:sp>
            <p:sp>
              <p:nvSpPr>
                <p:cNvPr id="1029" name="Rectangle 1028">
                  <a:extLst>
                    <a:ext uri="{FF2B5EF4-FFF2-40B4-BE49-F238E27FC236}">
                      <a16:creationId xmlns:a16="http://schemas.microsoft.com/office/drawing/2014/main" id="{DC42EB28-45E5-E3C7-FA8C-B321EF40E67B}"/>
                    </a:ext>
                  </a:extLst>
                </p:cNvPr>
                <p:cNvSpPr/>
                <p:nvPr/>
              </p:nvSpPr>
              <p:spPr>
                <a:xfrm>
                  <a:off x="10420559" y="9414933"/>
                  <a:ext cx="1151467" cy="923164"/>
                </a:xfrm>
                <a:prstGeom prst="rect">
                  <a:avLst/>
                </a:prstGeom>
                <a:solidFill>
                  <a:schemeClr val="bg1">
                    <a:alpha val="42000"/>
                  </a:schemeClr>
                </a:solid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dirty="0"/>
                </a:p>
              </p:txBody>
            </p:sp>
            <p:sp>
              <p:nvSpPr>
                <p:cNvPr id="1030" name="Rectangle 1029">
                  <a:extLst>
                    <a:ext uri="{FF2B5EF4-FFF2-40B4-BE49-F238E27FC236}">
                      <a16:creationId xmlns:a16="http://schemas.microsoft.com/office/drawing/2014/main" id="{102EA993-1E4A-71D7-7AA4-53E780D3FBF5}"/>
                    </a:ext>
                  </a:extLst>
                </p:cNvPr>
                <p:cNvSpPr/>
                <p:nvPr/>
              </p:nvSpPr>
              <p:spPr>
                <a:xfrm>
                  <a:off x="11359505" y="9414933"/>
                  <a:ext cx="1151467" cy="923164"/>
                </a:xfrm>
                <a:prstGeom prst="rect">
                  <a:avLst/>
                </a:prstGeom>
                <a:solidFill>
                  <a:schemeClr val="bg1">
                    <a:alpha val="42000"/>
                  </a:schemeClr>
                </a:solidFill>
                <a:ln w="3492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1" name="Rectangle 1030">
                  <a:extLst>
                    <a:ext uri="{FF2B5EF4-FFF2-40B4-BE49-F238E27FC236}">
                      <a16:creationId xmlns:a16="http://schemas.microsoft.com/office/drawing/2014/main" id="{356DE962-E1D5-19B9-BBA7-68FFB6C6C9CB}"/>
                    </a:ext>
                  </a:extLst>
                </p:cNvPr>
                <p:cNvSpPr/>
                <p:nvPr/>
              </p:nvSpPr>
              <p:spPr>
                <a:xfrm>
                  <a:off x="12263532" y="9414933"/>
                  <a:ext cx="1151467" cy="923164"/>
                </a:xfrm>
                <a:prstGeom prst="rect">
                  <a:avLst/>
                </a:prstGeom>
                <a:solidFill>
                  <a:schemeClr val="bg1">
                    <a:alpha val="42000"/>
                  </a:schemeClr>
                </a:solidFill>
                <a:ln w="349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sp>
              <p:nvSpPr>
                <p:cNvPr id="1032" name="Rectangle 1031">
                  <a:extLst>
                    <a:ext uri="{FF2B5EF4-FFF2-40B4-BE49-F238E27FC236}">
                      <a16:creationId xmlns:a16="http://schemas.microsoft.com/office/drawing/2014/main" id="{0C0EE2AA-436E-BA57-78FD-65D2864283F0}"/>
                    </a:ext>
                  </a:extLst>
                </p:cNvPr>
                <p:cNvSpPr/>
                <p:nvPr/>
              </p:nvSpPr>
              <p:spPr>
                <a:xfrm>
                  <a:off x="13202478" y="9414933"/>
                  <a:ext cx="1151467" cy="923164"/>
                </a:xfrm>
                <a:prstGeom prst="rect">
                  <a:avLst/>
                </a:prstGeom>
                <a:solidFill>
                  <a:schemeClr val="bg1">
                    <a:alpha val="42000"/>
                  </a:schemeClr>
                </a:solidFill>
                <a:ln w="3492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8"/>
                </a:p>
              </p:txBody>
            </p:sp>
          </p:grpSp>
          <p:sp>
            <p:nvSpPr>
              <p:cNvPr id="1025" name="Rectangle 1024">
                <a:extLst>
                  <a:ext uri="{FF2B5EF4-FFF2-40B4-BE49-F238E27FC236}">
                    <a16:creationId xmlns:a16="http://schemas.microsoft.com/office/drawing/2014/main" id="{3A3D7B07-E79F-CB03-98FF-F029B54D784B}"/>
                  </a:ext>
                </a:extLst>
              </p:cNvPr>
              <p:cNvSpPr/>
              <p:nvPr/>
            </p:nvSpPr>
            <p:spPr>
              <a:xfrm>
                <a:off x="16456302" y="10582099"/>
                <a:ext cx="3746402" cy="1754155"/>
              </a:xfrm>
              <a:prstGeom prst="rect">
                <a:avLst/>
              </a:prstGeom>
              <a:noFill/>
            </p:spPr>
            <p:txBody>
              <a:bodyPr wrap="none" lIns="24775" tIns="12387" rIns="24775" bIns="12387">
                <a:spAutoFit/>
              </a:bodyPr>
              <a:lstStyle/>
              <a:p>
                <a:pPr algn="ctr"/>
                <a:r>
                  <a:rPr lang="en-GB" sz="1463" b="1" dirty="0">
                    <a:ln w="0"/>
                    <a:effectLst>
                      <a:reflection blurRad="6350" stA="53000" endA="300" endPos="35500" dir="5400000" sy="-90000" algn="bl" rotWithShape="0"/>
                    </a:effectLst>
                  </a:rPr>
                  <a:t>Embedding</a:t>
                </a:r>
              </a:p>
              <a:p>
                <a:pPr algn="ctr"/>
                <a:r>
                  <a:rPr lang="en-GB" sz="1463" b="1" dirty="0">
                    <a:ln w="0"/>
                    <a:effectLst>
                      <a:reflection blurRad="6350" stA="53000" endA="300" endPos="35500" dir="5400000" sy="-90000" algn="bl" rotWithShape="0"/>
                    </a:effectLst>
                  </a:rPr>
                  <a:t>Model</a:t>
                </a:r>
              </a:p>
            </p:txBody>
          </p:sp>
        </p:grpSp>
        <p:sp>
          <p:nvSpPr>
            <p:cNvPr id="63" name="TextBox 62">
              <a:extLst>
                <a:ext uri="{FF2B5EF4-FFF2-40B4-BE49-F238E27FC236}">
                  <a16:creationId xmlns:a16="http://schemas.microsoft.com/office/drawing/2014/main" id="{159AD79B-4482-014C-C701-0600C0D43240}"/>
                </a:ext>
              </a:extLst>
            </p:cNvPr>
            <p:cNvSpPr txBox="1"/>
            <p:nvPr/>
          </p:nvSpPr>
          <p:spPr>
            <a:xfrm>
              <a:off x="24713756" y="8780943"/>
              <a:ext cx="4662155" cy="1726435"/>
            </a:xfrm>
            <a:prstGeom prst="rect">
              <a:avLst/>
            </a:prstGeom>
            <a:noFill/>
          </p:spPr>
          <p:txBody>
            <a:bodyPr wrap="square" rtlCol="0">
              <a:spAutoFit/>
            </a:bodyPr>
            <a:lstStyle/>
            <a:p>
              <a:r>
                <a:rPr lang="en-US" sz="488" dirty="0"/>
                <a:t>1 0 0 11 0 0 1 1 0 0 1 1 0 0 1 1 0 0 1 1 0 0 11 0 0 1 1 0 0 1 1 0 0 1 1 0 0 1 1 0 0 11 0 0 1 1 0 0 1 1 0 0 1 1 0 0 1 1 0 0 11 0 0 1 1 0 0 1 1 0 0 1 1 0 0 11 0 0 11 0 0 1 1 0 0 1 1 0 0 1 1 0 0 1 1 0 0 11 0 0 1</a:t>
              </a:r>
            </a:p>
          </p:txBody>
        </p:sp>
      </p:grpSp>
      <p:grpSp>
        <p:nvGrpSpPr>
          <p:cNvPr id="1043" name="Group 1042">
            <a:extLst>
              <a:ext uri="{FF2B5EF4-FFF2-40B4-BE49-F238E27FC236}">
                <a16:creationId xmlns:a16="http://schemas.microsoft.com/office/drawing/2014/main" id="{971F0D21-1B56-7E42-F225-A33D957BCCBD}"/>
              </a:ext>
            </a:extLst>
          </p:cNvPr>
          <p:cNvGrpSpPr/>
          <p:nvPr/>
        </p:nvGrpSpPr>
        <p:grpSpPr>
          <a:xfrm>
            <a:off x="7275464" y="1402022"/>
            <a:ext cx="1171688" cy="1027359"/>
            <a:chOff x="33012347" y="2819365"/>
            <a:chExt cx="4324565" cy="3791865"/>
          </a:xfrm>
        </p:grpSpPr>
        <p:pic>
          <p:nvPicPr>
            <p:cNvPr id="1041" name="Picture 10" descr="ChromaDB is a powerful vector database ...">
              <a:extLst>
                <a:ext uri="{FF2B5EF4-FFF2-40B4-BE49-F238E27FC236}">
                  <a16:creationId xmlns:a16="http://schemas.microsoft.com/office/drawing/2014/main" id="{46B65EDF-EC43-1CEF-61C1-E277106979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289"/>
            <a:stretch/>
          </p:blipFill>
          <p:spPr bwMode="auto">
            <a:xfrm>
              <a:off x="33593812" y="2819365"/>
              <a:ext cx="2933700" cy="1902326"/>
            </a:xfrm>
            <a:prstGeom prst="rect">
              <a:avLst/>
            </a:prstGeom>
            <a:noFill/>
            <a:extLst>
              <a:ext uri="{909E8E84-426E-40DD-AFC4-6F175D3DCCD1}">
                <a14:hiddenFill xmlns:a14="http://schemas.microsoft.com/office/drawing/2010/main">
                  <a:solidFill>
                    <a:srgbClr val="FFFFFF"/>
                  </a:solidFill>
                </a14:hiddenFill>
              </a:ext>
            </a:extLst>
          </p:spPr>
        </p:pic>
        <p:sp>
          <p:nvSpPr>
            <p:cNvPr id="1042" name="TextBox 1041">
              <a:extLst>
                <a:ext uri="{FF2B5EF4-FFF2-40B4-BE49-F238E27FC236}">
                  <a16:creationId xmlns:a16="http://schemas.microsoft.com/office/drawing/2014/main" id="{3AD1911C-70F5-31C6-EFDD-80098E4E9E15}"/>
                </a:ext>
              </a:extLst>
            </p:cNvPr>
            <p:cNvSpPr txBox="1"/>
            <p:nvPr/>
          </p:nvSpPr>
          <p:spPr>
            <a:xfrm>
              <a:off x="33012347" y="4608614"/>
              <a:ext cx="4324565" cy="2002616"/>
            </a:xfrm>
            <a:prstGeom prst="rect">
              <a:avLst/>
            </a:prstGeom>
            <a:noFill/>
          </p:spPr>
          <p:txBody>
            <a:bodyPr wrap="square">
              <a:spAutoFit/>
            </a:bodyPr>
            <a:lstStyle>
              <a:defPPr>
                <a:defRPr lang="en-US"/>
              </a:defPPr>
              <a:lvl1pPr>
                <a:defRPr sz="5400" b="1"/>
              </a:lvl1pPr>
            </a:lstStyle>
            <a:p>
              <a:pPr algn="ctr"/>
              <a:r>
                <a:rPr lang="en-US" sz="1463" dirty="0"/>
                <a:t>Vector </a:t>
              </a:r>
              <a:r>
                <a:rPr lang="en-US" sz="1463" dirty="0" err="1"/>
                <a:t>ChromaDB</a:t>
              </a:r>
              <a:endParaRPr lang="en-US" sz="1463" dirty="0"/>
            </a:p>
          </p:txBody>
        </p:sp>
      </p:grpSp>
      <p:grpSp>
        <p:nvGrpSpPr>
          <p:cNvPr id="1045" name="Group 1044">
            <a:extLst>
              <a:ext uri="{FF2B5EF4-FFF2-40B4-BE49-F238E27FC236}">
                <a16:creationId xmlns:a16="http://schemas.microsoft.com/office/drawing/2014/main" id="{8BEF1CC9-9899-56F3-0E76-CBB2EC402298}"/>
              </a:ext>
            </a:extLst>
          </p:cNvPr>
          <p:cNvGrpSpPr/>
          <p:nvPr/>
        </p:nvGrpSpPr>
        <p:grpSpPr>
          <a:xfrm>
            <a:off x="548789" y="2313571"/>
            <a:ext cx="786073" cy="992395"/>
            <a:chOff x="-3100250" y="12031919"/>
            <a:chExt cx="2901306" cy="3662817"/>
          </a:xfrm>
        </p:grpSpPr>
        <p:pic>
          <p:nvPicPr>
            <p:cNvPr id="1046" name="Graphic 1045" descr="User with solid fill">
              <a:extLst>
                <a:ext uri="{FF2B5EF4-FFF2-40B4-BE49-F238E27FC236}">
                  <a16:creationId xmlns:a16="http://schemas.microsoft.com/office/drawing/2014/main" id="{42F17F56-70BE-95FB-F3E8-4ACAB49D9B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0250" y="12031919"/>
              <a:ext cx="2901306" cy="2901306"/>
            </a:xfrm>
            <a:prstGeom prst="rect">
              <a:avLst/>
            </a:prstGeom>
          </p:spPr>
        </p:pic>
        <p:sp>
          <p:nvSpPr>
            <p:cNvPr id="1047" name="Rectangle 1046">
              <a:extLst>
                <a:ext uri="{FF2B5EF4-FFF2-40B4-BE49-F238E27FC236}">
                  <a16:creationId xmlns:a16="http://schemas.microsoft.com/office/drawing/2014/main" id="{26400D4E-24A5-E6CA-28E5-0D392B95D833}"/>
                </a:ext>
              </a:extLst>
            </p:cNvPr>
            <p:cNvSpPr/>
            <p:nvPr/>
          </p:nvSpPr>
          <p:spPr>
            <a:xfrm>
              <a:off x="-2436212" y="14771490"/>
              <a:ext cx="1912289" cy="923246"/>
            </a:xfrm>
            <a:prstGeom prst="rect">
              <a:avLst/>
            </a:prstGeom>
            <a:noFill/>
          </p:spPr>
          <p:txBody>
            <a:bodyPr wrap="none" lIns="24775" tIns="12387" rIns="24775" bIns="12387">
              <a:spAutoFit/>
            </a:bodyPr>
            <a:lstStyle/>
            <a:p>
              <a:pPr algn="ctr"/>
              <a:r>
                <a:rPr lang="en-GB" sz="1463" b="1" dirty="0">
                  <a:ln w="0"/>
                  <a:solidFill>
                    <a:schemeClr val="tx2">
                      <a:lumMod val="75000"/>
                      <a:lumOff val="25000"/>
                    </a:schemeClr>
                  </a:solidFill>
                  <a:effectLst>
                    <a:reflection blurRad="6350" stA="53000" endA="300" endPos="35500" dir="5400000" sy="-90000" algn="bl" rotWithShape="0"/>
                  </a:effectLst>
                </a:rPr>
                <a:t>USER</a:t>
              </a:r>
            </a:p>
          </p:txBody>
        </p:sp>
      </p:grpSp>
      <p:grpSp>
        <p:nvGrpSpPr>
          <p:cNvPr id="1060" name="Group 1059">
            <a:extLst>
              <a:ext uri="{FF2B5EF4-FFF2-40B4-BE49-F238E27FC236}">
                <a16:creationId xmlns:a16="http://schemas.microsoft.com/office/drawing/2014/main" id="{C64B04C4-3244-F557-7F23-45FC304D7142}"/>
              </a:ext>
            </a:extLst>
          </p:cNvPr>
          <p:cNvGrpSpPr/>
          <p:nvPr/>
        </p:nvGrpSpPr>
        <p:grpSpPr>
          <a:xfrm>
            <a:off x="2477362" y="976826"/>
            <a:ext cx="1605501" cy="1043527"/>
            <a:chOff x="8258514" y="13525603"/>
            <a:chExt cx="5925719" cy="3851539"/>
          </a:xfrm>
        </p:grpSpPr>
        <p:pic>
          <p:nvPicPr>
            <p:cNvPr id="1048" name="Picture 6" descr="Gradio - Reviews, Pros &amp; Cons ...">
              <a:extLst>
                <a:ext uri="{FF2B5EF4-FFF2-40B4-BE49-F238E27FC236}">
                  <a16:creationId xmlns:a16="http://schemas.microsoft.com/office/drawing/2014/main" id="{A15118BD-E391-967A-1FED-A37392C93E8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332" t="15715" r="19844" b="14564"/>
            <a:stretch/>
          </p:blipFill>
          <p:spPr bwMode="auto">
            <a:xfrm>
              <a:off x="9172717" y="13557930"/>
              <a:ext cx="1764720" cy="2022858"/>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8" descr="Python Programming Language icon PNG and SVG Vector Free Download">
              <a:extLst>
                <a:ext uri="{FF2B5EF4-FFF2-40B4-BE49-F238E27FC236}">
                  <a16:creationId xmlns:a16="http://schemas.microsoft.com/office/drawing/2014/main" id="{C8016ABA-1E25-D20F-F12F-62806FCD1F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21374" y="13525603"/>
              <a:ext cx="2078234" cy="2087512"/>
            </a:xfrm>
            <a:prstGeom prst="rect">
              <a:avLst/>
            </a:prstGeom>
            <a:noFill/>
            <a:extLst>
              <a:ext uri="{909E8E84-426E-40DD-AFC4-6F175D3DCCD1}">
                <a14:hiddenFill xmlns:a14="http://schemas.microsoft.com/office/drawing/2010/main">
                  <a:solidFill>
                    <a:srgbClr val="FFFFFF"/>
                  </a:solidFill>
                </a14:hiddenFill>
              </a:ext>
            </a:extLst>
          </p:spPr>
        </p:pic>
        <p:sp>
          <p:nvSpPr>
            <p:cNvPr id="1050" name="TextBox 1049">
              <a:extLst>
                <a:ext uri="{FF2B5EF4-FFF2-40B4-BE49-F238E27FC236}">
                  <a16:creationId xmlns:a16="http://schemas.microsoft.com/office/drawing/2014/main" id="{CDDDE87E-1FD2-0B78-6483-7D8F62C93F55}"/>
                </a:ext>
              </a:extLst>
            </p:cNvPr>
            <p:cNvSpPr txBox="1"/>
            <p:nvPr/>
          </p:nvSpPr>
          <p:spPr>
            <a:xfrm>
              <a:off x="8258514" y="16205437"/>
              <a:ext cx="5925719" cy="1171705"/>
            </a:xfrm>
            <a:prstGeom prst="rect">
              <a:avLst/>
            </a:prstGeom>
            <a:noFill/>
          </p:spPr>
          <p:txBody>
            <a:bodyPr wrap="square">
              <a:spAutoFit/>
            </a:bodyPr>
            <a:lstStyle>
              <a:defPPr>
                <a:defRPr lang="en-US"/>
              </a:defPPr>
              <a:lvl1pPr>
                <a:defRPr sz="3200" b="1"/>
              </a:lvl1pPr>
            </a:lstStyle>
            <a:p>
              <a:pPr algn="ctr"/>
              <a:r>
                <a:rPr lang="en-HK" sz="1463" dirty="0" err="1"/>
                <a:t>Gradio</a:t>
              </a:r>
              <a:r>
                <a:rPr lang="en-HK" sz="1463" dirty="0"/>
                <a:t> + Python </a:t>
              </a:r>
            </a:p>
          </p:txBody>
        </p:sp>
      </p:grpSp>
      <p:pic>
        <p:nvPicPr>
          <p:cNvPr id="1059" name="Picture 10" descr="カラフルなLLMのアイコン">
            <a:extLst>
              <a:ext uri="{FF2B5EF4-FFF2-40B4-BE49-F238E27FC236}">
                <a16:creationId xmlns:a16="http://schemas.microsoft.com/office/drawing/2014/main" id="{66CCF57F-EFB3-4B5B-C849-ECD124820B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490" y="3965603"/>
            <a:ext cx="825818" cy="825818"/>
          </a:xfrm>
          <a:prstGeom prst="rect">
            <a:avLst/>
          </a:prstGeom>
          <a:noFill/>
          <a:extLst>
            <a:ext uri="{909E8E84-426E-40DD-AFC4-6F175D3DCCD1}">
              <a14:hiddenFill xmlns:a14="http://schemas.microsoft.com/office/drawing/2010/main">
                <a:solidFill>
                  <a:srgbClr val="FFFFFF"/>
                </a:solidFill>
              </a14:hiddenFill>
            </a:ext>
          </a:extLst>
        </p:spPr>
      </p:pic>
      <p:cxnSp>
        <p:nvCxnSpPr>
          <p:cNvPr id="1122" name="Curved Connector 1121">
            <a:extLst>
              <a:ext uri="{FF2B5EF4-FFF2-40B4-BE49-F238E27FC236}">
                <a16:creationId xmlns:a16="http://schemas.microsoft.com/office/drawing/2014/main" id="{CFE4B757-141A-31EA-AB31-56CA5688E3BA}"/>
              </a:ext>
            </a:extLst>
          </p:cNvPr>
          <p:cNvCxnSpPr>
            <a:cxnSpLocks/>
          </p:cNvCxnSpPr>
          <p:nvPr/>
        </p:nvCxnSpPr>
        <p:spPr>
          <a:xfrm flipV="1">
            <a:off x="1334862" y="2283094"/>
            <a:ext cx="1271520" cy="440247"/>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33" name="Oval 1132">
            <a:extLst>
              <a:ext uri="{FF2B5EF4-FFF2-40B4-BE49-F238E27FC236}">
                <a16:creationId xmlns:a16="http://schemas.microsoft.com/office/drawing/2014/main" id="{59E7B01F-9EB9-A7A3-C4DB-C17784C46296}"/>
              </a:ext>
            </a:extLst>
          </p:cNvPr>
          <p:cNvSpPr/>
          <p:nvPr/>
        </p:nvSpPr>
        <p:spPr>
          <a:xfrm>
            <a:off x="3680788" y="3990674"/>
            <a:ext cx="905489" cy="301614"/>
          </a:xfrm>
          <a:prstGeom prst="ellipse">
            <a:avLst/>
          </a:prstGeom>
          <a:solidFill>
            <a:schemeClr val="accent6">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response</a:t>
            </a:r>
          </a:p>
        </p:txBody>
      </p:sp>
      <p:sp>
        <p:nvSpPr>
          <p:cNvPr id="4" name="Oval 3">
            <a:extLst>
              <a:ext uri="{FF2B5EF4-FFF2-40B4-BE49-F238E27FC236}">
                <a16:creationId xmlns:a16="http://schemas.microsoft.com/office/drawing/2014/main" id="{0EE0B811-3B9D-54B6-8503-FB8D59673132}"/>
              </a:ext>
            </a:extLst>
          </p:cNvPr>
          <p:cNvSpPr/>
          <p:nvPr/>
        </p:nvSpPr>
        <p:spPr>
          <a:xfrm>
            <a:off x="2587472" y="2145695"/>
            <a:ext cx="1093315" cy="264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t>Query text</a:t>
            </a:r>
            <a:endParaRPr lang="en-US" sz="867" dirty="0"/>
          </a:p>
        </p:txBody>
      </p:sp>
      <p:cxnSp>
        <p:nvCxnSpPr>
          <p:cNvPr id="5" name="Curved Connector 4">
            <a:extLst>
              <a:ext uri="{FF2B5EF4-FFF2-40B4-BE49-F238E27FC236}">
                <a16:creationId xmlns:a16="http://schemas.microsoft.com/office/drawing/2014/main" id="{BE2BCF4E-7DC7-DB40-A126-A38F1BE47840}"/>
              </a:ext>
            </a:extLst>
          </p:cNvPr>
          <p:cNvCxnSpPr>
            <a:cxnSpLocks/>
            <a:stCxn id="4" idx="6"/>
            <a:endCxn id="63" idx="1"/>
          </p:cNvCxnSpPr>
          <p:nvPr/>
        </p:nvCxnSpPr>
        <p:spPr>
          <a:xfrm flipV="1">
            <a:off x="3680787" y="1348015"/>
            <a:ext cx="804155" cy="930104"/>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D12702AC-586B-E271-4CCC-AAEE39DE3EC7}"/>
              </a:ext>
            </a:extLst>
          </p:cNvPr>
          <p:cNvGrpSpPr/>
          <p:nvPr/>
        </p:nvGrpSpPr>
        <p:grpSpPr>
          <a:xfrm>
            <a:off x="6998271" y="258307"/>
            <a:ext cx="1818289" cy="1163415"/>
            <a:chOff x="6295697" y="515831"/>
            <a:chExt cx="1818289" cy="1163415"/>
          </a:xfrm>
        </p:grpSpPr>
        <p:sp>
          <p:nvSpPr>
            <p:cNvPr id="8" name="TextBox 7">
              <a:extLst>
                <a:ext uri="{FF2B5EF4-FFF2-40B4-BE49-F238E27FC236}">
                  <a16:creationId xmlns:a16="http://schemas.microsoft.com/office/drawing/2014/main" id="{9024D48D-AE79-E995-829B-60BFE3534736}"/>
                </a:ext>
              </a:extLst>
            </p:cNvPr>
            <p:cNvSpPr txBox="1"/>
            <p:nvPr/>
          </p:nvSpPr>
          <p:spPr>
            <a:xfrm>
              <a:off x="6295697" y="515831"/>
              <a:ext cx="1818289" cy="1163415"/>
            </a:xfrm>
            <a:custGeom>
              <a:avLst/>
              <a:gdLst>
                <a:gd name="connsiteX0" fmla="*/ 0 w 1818289"/>
                <a:gd name="connsiteY0" fmla="*/ 0 h 1163415"/>
                <a:gd name="connsiteX1" fmla="*/ 1818289 w 1818289"/>
                <a:gd name="connsiteY1" fmla="*/ 0 h 1163415"/>
                <a:gd name="connsiteX2" fmla="*/ 1818289 w 1818289"/>
                <a:gd name="connsiteY2" fmla="*/ 1163415 h 1163415"/>
                <a:gd name="connsiteX3" fmla="*/ 0 w 1818289"/>
                <a:gd name="connsiteY3" fmla="*/ 1163415 h 1163415"/>
                <a:gd name="connsiteX4" fmla="*/ 0 w 1818289"/>
                <a:gd name="connsiteY4" fmla="*/ 0 h 116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289" h="1163415" extrusionOk="0">
                  <a:moveTo>
                    <a:pt x="0" y="0"/>
                  </a:moveTo>
                  <a:cubicBezTo>
                    <a:pt x="270544" y="-52181"/>
                    <a:pt x="1143684" y="50619"/>
                    <a:pt x="1818289" y="0"/>
                  </a:cubicBezTo>
                  <a:cubicBezTo>
                    <a:pt x="1743365" y="436939"/>
                    <a:pt x="1905739" y="651025"/>
                    <a:pt x="1818289" y="1163415"/>
                  </a:cubicBezTo>
                  <a:cubicBezTo>
                    <a:pt x="1495017" y="1029147"/>
                    <a:pt x="335296" y="1280102"/>
                    <a:pt x="0" y="1163415"/>
                  </a:cubicBezTo>
                  <a:cubicBezTo>
                    <a:pt x="-95044" y="1021268"/>
                    <a:pt x="-42679" y="323714"/>
                    <a:pt x="0" y="0"/>
                  </a:cubicBezTo>
                  <a:close/>
                </a:path>
              </a:pathLst>
            </a:custGeom>
            <a:noFill/>
            <a:ln w="28575" cmpd="tri">
              <a:solidFill>
                <a:srgbClr val="C00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rtlCol="0">
              <a:spAutoFit/>
            </a:bodyPr>
            <a:lstStyle/>
            <a:p>
              <a:endParaRPr lang="en-US" dirty="0"/>
            </a:p>
          </p:txBody>
        </p:sp>
        <p:sp>
          <p:nvSpPr>
            <p:cNvPr id="9" name="Rounded Rectangle 8">
              <a:extLst>
                <a:ext uri="{FF2B5EF4-FFF2-40B4-BE49-F238E27FC236}">
                  <a16:creationId xmlns:a16="http://schemas.microsoft.com/office/drawing/2014/main" id="{B98E2A20-5D60-10E4-78A7-7BF436FA7330}"/>
                </a:ext>
              </a:extLst>
            </p:cNvPr>
            <p:cNvSpPr/>
            <p:nvPr/>
          </p:nvSpPr>
          <p:spPr>
            <a:xfrm>
              <a:off x="6516413" y="633409"/>
              <a:ext cx="1429408" cy="4435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 </a:t>
              </a:r>
            </a:p>
          </p:txBody>
        </p:sp>
        <p:sp>
          <p:nvSpPr>
            <p:cNvPr id="10" name="Rounded Rectangle 9">
              <a:extLst>
                <a:ext uri="{FF2B5EF4-FFF2-40B4-BE49-F238E27FC236}">
                  <a16:creationId xmlns:a16="http://schemas.microsoft.com/office/drawing/2014/main" id="{08D08F4D-6D3E-C1E9-F16C-38E04C9024E7}"/>
                </a:ext>
              </a:extLst>
            </p:cNvPr>
            <p:cNvSpPr/>
            <p:nvPr/>
          </p:nvSpPr>
          <p:spPr>
            <a:xfrm>
              <a:off x="6487489" y="1153549"/>
              <a:ext cx="1458332" cy="4435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Embeddings </a:t>
              </a:r>
            </a:p>
          </p:txBody>
        </p:sp>
      </p:grpSp>
      <p:grpSp>
        <p:nvGrpSpPr>
          <p:cNvPr id="24" name="Group 23">
            <a:extLst>
              <a:ext uri="{FF2B5EF4-FFF2-40B4-BE49-F238E27FC236}">
                <a16:creationId xmlns:a16="http://schemas.microsoft.com/office/drawing/2014/main" id="{4E88AFEE-98DA-C7A0-E533-EA2F50A47E5C}"/>
              </a:ext>
            </a:extLst>
          </p:cNvPr>
          <p:cNvGrpSpPr/>
          <p:nvPr/>
        </p:nvGrpSpPr>
        <p:grpSpPr>
          <a:xfrm>
            <a:off x="7956167" y="3457263"/>
            <a:ext cx="3941380" cy="1149804"/>
            <a:chOff x="7903779" y="2858814"/>
            <a:chExt cx="3941380" cy="1149804"/>
          </a:xfrm>
        </p:grpSpPr>
        <p:sp>
          <p:nvSpPr>
            <p:cNvPr id="23" name="Rectangle 22">
              <a:extLst>
                <a:ext uri="{FF2B5EF4-FFF2-40B4-BE49-F238E27FC236}">
                  <a16:creationId xmlns:a16="http://schemas.microsoft.com/office/drawing/2014/main" id="{EB862D54-0A0B-63DA-CBEB-3E96B82873BD}"/>
                </a:ext>
              </a:extLst>
            </p:cNvPr>
            <p:cNvSpPr/>
            <p:nvPr/>
          </p:nvSpPr>
          <p:spPr>
            <a:xfrm>
              <a:off x="7903779" y="2858814"/>
              <a:ext cx="3941380" cy="1149804"/>
            </a:xfrm>
            <a:custGeom>
              <a:avLst/>
              <a:gdLst>
                <a:gd name="connsiteX0" fmla="*/ 0 w 3941380"/>
                <a:gd name="connsiteY0" fmla="*/ 0 h 1149804"/>
                <a:gd name="connsiteX1" fmla="*/ 617483 w 3941380"/>
                <a:gd name="connsiteY1" fmla="*/ 0 h 1149804"/>
                <a:gd name="connsiteX2" fmla="*/ 1156138 w 3941380"/>
                <a:gd name="connsiteY2" fmla="*/ 0 h 1149804"/>
                <a:gd name="connsiteX3" fmla="*/ 1734207 w 3941380"/>
                <a:gd name="connsiteY3" fmla="*/ 0 h 1149804"/>
                <a:gd name="connsiteX4" fmla="*/ 2430518 w 3941380"/>
                <a:gd name="connsiteY4" fmla="*/ 0 h 1149804"/>
                <a:gd name="connsiteX5" fmla="*/ 3048001 w 3941380"/>
                <a:gd name="connsiteY5" fmla="*/ 0 h 1149804"/>
                <a:gd name="connsiteX6" fmla="*/ 3941380 w 3941380"/>
                <a:gd name="connsiteY6" fmla="*/ 0 h 1149804"/>
                <a:gd name="connsiteX7" fmla="*/ 3941380 w 3941380"/>
                <a:gd name="connsiteY7" fmla="*/ 586400 h 1149804"/>
                <a:gd name="connsiteX8" fmla="*/ 3941380 w 3941380"/>
                <a:gd name="connsiteY8" fmla="*/ 1149804 h 1149804"/>
                <a:gd name="connsiteX9" fmla="*/ 3284483 w 3941380"/>
                <a:gd name="connsiteY9" fmla="*/ 1149804 h 1149804"/>
                <a:gd name="connsiteX10" fmla="*/ 2706414 w 3941380"/>
                <a:gd name="connsiteY10" fmla="*/ 1149804 h 1149804"/>
                <a:gd name="connsiteX11" fmla="*/ 1970690 w 3941380"/>
                <a:gd name="connsiteY11" fmla="*/ 1149804 h 1149804"/>
                <a:gd name="connsiteX12" fmla="*/ 1353207 w 3941380"/>
                <a:gd name="connsiteY12" fmla="*/ 1149804 h 1149804"/>
                <a:gd name="connsiteX13" fmla="*/ 814552 w 3941380"/>
                <a:gd name="connsiteY13" fmla="*/ 1149804 h 1149804"/>
                <a:gd name="connsiteX14" fmla="*/ 0 w 3941380"/>
                <a:gd name="connsiteY14" fmla="*/ 1149804 h 1149804"/>
                <a:gd name="connsiteX15" fmla="*/ 0 w 3941380"/>
                <a:gd name="connsiteY15" fmla="*/ 597898 h 1149804"/>
                <a:gd name="connsiteX16" fmla="*/ 0 w 3941380"/>
                <a:gd name="connsiteY16" fmla="*/ 0 h 114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1380" h="1149804" fill="none" extrusionOk="0">
                  <a:moveTo>
                    <a:pt x="0" y="0"/>
                  </a:moveTo>
                  <a:cubicBezTo>
                    <a:pt x="161667" y="-29664"/>
                    <a:pt x="370223" y="5084"/>
                    <a:pt x="617483" y="0"/>
                  </a:cubicBezTo>
                  <a:cubicBezTo>
                    <a:pt x="864743" y="-5084"/>
                    <a:pt x="982209" y="8750"/>
                    <a:pt x="1156138" y="0"/>
                  </a:cubicBezTo>
                  <a:cubicBezTo>
                    <a:pt x="1330068" y="-8750"/>
                    <a:pt x="1515330" y="19886"/>
                    <a:pt x="1734207" y="0"/>
                  </a:cubicBezTo>
                  <a:cubicBezTo>
                    <a:pt x="1953084" y="-19886"/>
                    <a:pt x="2201943" y="-28710"/>
                    <a:pt x="2430518" y="0"/>
                  </a:cubicBezTo>
                  <a:cubicBezTo>
                    <a:pt x="2659093" y="28710"/>
                    <a:pt x="2922448" y="-12721"/>
                    <a:pt x="3048001" y="0"/>
                  </a:cubicBezTo>
                  <a:cubicBezTo>
                    <a:pt x="3173554" y="12721"/>
                    <a:pt x="3648027" y="37751"/>
                    <a:pt x="3941380" y="0"/>
                  </a:cubicBezTo>
                  <a:cubicBezTo>
                    <a:pt x="3949984" y="195534"/>
                    <a:pt x="3968036" y="323064"/>
                    <a:pt x="3941380" y="586400"/>
                  </a:cubicBezTo>
                  <a:cubicBezTo>
                    <a:pt x="3914724" y="849736"/>
                    <a:pt x="3932710" y="994691"/>
                    <a:pt x="3941380" y="1149804"/>
                  </a:cubicBezTo>
                  <a:cubicBezTo>
                    <a:pt x="3722976" y="1144210"/>
                    <a:pt x="3515268" y="1147670"/>
                    <a:pt x="3284483" y="1149804"/>
                  </a:cubicBezTo>
                  <a:cubicBezTo>
                    <a:pt x="3053698" y="1151938"/>
                    <a:pt x="2906506" y="1140398"/>
                    <a:pt x="2706414" y="1149804"/>
                  </a:cubicBezTo>
                  <a:cubicBezTo>
                    <a:pt x="2506322" y="1159210"/>
                    <a:pt x="2326229" y="1152129"/>
                    <a:pt x="1970690" y="1149804"/>
                  </a:cubicBezTo>
                  <a:cubicBezTo>
                    <a:pt x="1615151" y="1147479"/>
                    <a:pt x="1647573" y="1121005"/>
                    <a:pt x="1353207" y="1149804"/>
                  </a:cubicBezTo>
                  <a:cubicBezTo>
                    <a:pt x="1058841" y="1178603"/>
                    <a:pt x="1004883" y="1126159"/>
                    <a:pt x="814552" y="1149804"/>
                  </a:cubicBezTo>
                  <a:cubicBezTo>
                    <a:pt x="624222" y="1173449"/>
                    <a:pt x="240180" y="1131148"/>
                    <a:pt x="0" y="1149804"/>
                  </a:cubicBezTo>
                  <a:cubicBezTo>
                    <a:pt x="14789" y="911681"/>
                    <a:pt x="11916" y="725199"/>
                    <a:pt x="0" y="597898"/>
                  </a:cubicBezTo>
                  <a:cubicBezTo>
                    <a:pt x="-11916" y="470597"/>
                    <a:pt x="-17642" y="214462"/>
                    <a:pt x="0" y="0"/>
                  </a:cubicBezTo>
                  <a:close/>
                </a:path>
                <a:path w="3941380" h="1149804" stroke="0" extrusionOk="0">
                  <a:moveTo>
                    <a:pt x="0" y="0"/>
                  </a:moveTo>
                  <a:cubicBezTo>
                    <a:pt x="241005" y="28276"/>
                    <a:pt x="346571" y="-4696"/>
                    <a:pt x="617483" y="0"/>
                  </a:cubicBezTo>
                  <a:cubicBezTo>
                    <a:pt x="888395" y="4696"/>
                    <a:pt x="988671" y="-5609"/>
                    <a:pt x="1156138" y="0"/>
                  </a:cubicBezTo>
                  <a:cubicBezTo>
                    <a:pt x="1323605" y="5609"/>
                    <a:pt x="1558683" y="-1191"/>
                    <a:pt x="1891862" y="0"/>
                  </a:cubicBezTo>
                  <a:cubicBezTo>
                    <a:pt x="2225041" y="1191"/>
                    <a:pt x="2227880" y="-23517"/>
                    <a:pt x="2509345" y="0"/>
                  </a:cubicBezTo>
                  <a:cubicBezTo>
                    <a:pt x="2790810" y="23517"/>
                    <a:pt x="2934960" y="10831"/>
                    <a:pt x="3126828" y="0"/>
                  </a:cubicBezTo>
                  <a:cubicBezTo>
                    <a:pt x="3318696" y="-10831"/>
                    <a:pt x="3695495" y="14575"/>
                    <a:pt x="3941380" y="0"/>
                  </a:cubicBezTo>
                  <a:cubicBezTo>
                    <a:pt x="3913960" y="185008"/>
                    <a:pt x="3961860" y="279880"/>
                    <a:pt x="3941380" y="551906"/>
                  </a:cubicBezTo>
                  <a:cubicBezTo>
                    <a:pt x="3920900" y="823932"/>
                    <a:pt x="3920910" y="992035"/>
                    <a:pt x="3941380" y="1149804"/>
                  </a:cubicBezTo>
                  <a:cubicBezTo>
                    <a:pt x="3687012" y="1133205"/>
                    <a:pt x="3609312" y="1147583"/>
                    <a:pt x="3363311" y="1149804"/>
                  </a:cubicBezTo>
                  <a:cubicBezTo>
                    <a:pt x="3117310" y="1152025"/>
                    <a:pt x="2859588" y="1123037"/>
                    <a:pt x="2706414" y="1149804"/>
                  </a:cubicBezTo>
                  <a:cubicBezTo>
                    <a:pt x="2553240" y="1176571"/>
                    <a:pt x="2316640" y="1158036"/>
                    <a:pt x="2049518" y="1149804"/>
                  </a:cubicBezTo>
                  <a:cubicBezTo>
                    <a:pt x="1782396" y="1141572"/>
                    <a:pt x="1700519" y="1127078"/>
                    <a:pt x="1432035" y="1149804"/>
                  </a:cubicBezTo>
                  <a:cubicBezTo>
                    <a:pt x="1163551" y="1172530"/>
                    <a:pt x="960829" y="1172999"/>
                    <a:pt x="696310" y="1149804"/>
                  </a:cubicBezTo>
                  <a:cubicBezTo>
                    <a:pt x="431792" y="1126609"/>
                    <a:pt x="296008" y="1148205"/>
                    <a:pt x="0" y="1149804"/>
                  </a:cubicBezTo>
                  <a:cubicBezTo>
                    <a:pt x="-4731" y="990995"/>
                    <a:pt x="27587" y="776644"/>
                    <a:pt x="0" y="597898"/>
                  </a:cubicBezTo>
                  <a:cubicBezTo>
                    <a:pt x="-27587" y="419152"/>
                    <a:pt x="-2395" y="277538"/>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Pdf document icon Stock Vector | Adobe Stock">
              <a:extLst>
                <a:ext uri="{FF2B5EF4-FFF2-40B4-BE49-F238E27FC236}">
                  <a16:creationId xmlns:a16="http://schemas.microsoft.com/office/drawing/2014/main" id="{8A755B95-648E-DFBE-2FCC-744F22054AE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8255268" y="3111063"/>
              <a:ext cx="495759" cy="43669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Pdf document icon Stock Vector | Adobe Stock">
              <a:extLst>
                <a:ext uri="{FF2B5EF4-FFF2-40B4-BE49-F238E27FC236}">
                  <a16:creationId xmlns:a16="http://schemas.microsoft.com/office/drawing/2014/main" id="{8718498F-6CC5-17A5-4B0C-2ACD835EE18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8806673" y="3111063"/>
              <a:ext cx="495759" cy="43669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Pdf document icon Stock Vector | Adobe Stock">
              <a:extLst>
                <a:ext uri="{FF2B5EF4-FFF2-40B4-BE49-F238E27FC236}">
                  <a16:creationId xmlns:a16="http://schemas.microsoft.com/office/drawing/2014/main" id="{8AECF867-A033-506E-3F64-D59CF130033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9358078" y="3106338"/>
              <a:ext cx="495759" cy="4366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03ED7D5-14DB-DCB7-DF8F-2EFDC8445130}"/>
                </a:ext>
              </a:extLst>
            </p:cNvPr>
            <p:cNvSpPr txBox="1"/>
            <p:nvPr/>
          </p:nvSpPr>
          <p:spPr>
            <a:xfrm>
              <a:off x="9909697" y="3140019"/>
              <a:ext cx="551191" cy="369332"/>
            </a:xfrm>
            <a:prstGeom prst="rect">
              <a:avLst/>
            </a:prstGeom>
            <a:noFill/>
          </p:spPr>
          <p:txBody>
            <a:bodyPr wrap="square" rtlCol="0">
              <a:spAutoFit/>
            </a:bodyPr>
            <a:lstStyle/>
            <a:p>
              <a:r>
                <a:rPr lang="en-US" dirty="0"/>
                <a:t>&gt;&gt;&gt;</a:t>
              </a:r>
            </a:p>
          </p:txBody>
        </p:sp>
        <p:pic>
          <p:nvPicPr>
            <p:cNvPr id="15" name="Picture 4" descr="Pdf document icon Stock Vector | Adobe Stock">
              <a:extLst>
                <a:ext uri="{FF2B5EF4-FFF2-40B4-BE49-F238E27FC236}">
                  <a16:creationId xmlns:a16="http://schemas.microsoft.com/office/drawing/2014/main" id="{D7D55943-6BF2-3BFF-1D01-E32441BF3F9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10447664" y="3106338"/>
              <a:ext cx="495759" cy="43669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Pdf document icon Stock Vector | Adobe Stock">
              <a:extLst>
                <a:ext uri="{FF2B5EF4-FFF2-40B4-BE49-F238E27FC236}">
                  <a16:creationId xmlns:a16="http://schemas.microsoft.com/office/drawing/2014/main" id="{67933E5C-931A-F496-57C1-376A22D0501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5" t="12821" r="22598" b="20261"/>
            <a:stretch/>
          </p:blipFill>
          <p:spPr bwMode="auto">
            <a:xfrm>
              <a:off x="10999069" y="3101613"/>
              <a:ext cx="495759" cy="43669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3253DB7-D788-5075-3E8B-C4DF4BEB76AF}"/>
                </a:ext>
              </a:extLst>
            </p:cNvPr>
            <p:cNvSpPr txBox="1"/>
            <p:nvPr/>
          </p:nvSpPr>
          <p:spPr>
            <a:xfrm>
              <a:off x="8234164" y="3515069"/>
              <a:ext cx="551191" cy="276999"/>
            </a:xfrm>
            <a:prstGeom prst="rect">
              <a:avLst/>
            </a:prstGeom>
            <a:noFill/>
          </p:spPr>
          <p:txBody>
            <a:bodyPr wrap="square" rtlCol="0">
              <a:spAutoFit/>
            </a:bodyPr>
            <a:lstStyle/>
            <a:p>
              <a:r>
                <a:rPr lang="en-US" sz="1200" b="1" dirty="0"/>
                <a:t>Doc1</a:t>
              </a:r>
            </a:p>
          </p:txBody>
        </p:sp>
        <p:sp>
          <p:nvSpPr>
            <p:cNvPr id="19" name="TextBox 18">
              <a:extLst>
                <a:ext uri="{FF2B5EF4-FFF2-40B4-BE49-F238E27FC236}">
                  <a16:creationId xmlns:a16="http://schemas.microsoft.com/office/drawing/2014/main" id="{63EB5E91-D514-3F88-2476-9F9A47ABFB25}"/>
                </a:ext>
              </a:extLst>
            </p:cNvPr>
            <p:cNvSpPr txBox="1"/>
            <p:nvPr/>
          </p:nvSpPr>
          <p:spPr>
            <a:xfrm>
              <a:off x="8816560" y="3526927"/>
              <a:ext cx="551191" cy="276999"/>
            </a:xfrm>
            <a:prstGeom prst="rect">
              <a:avLst/>
            </a:prstGeom>
            <a:noFill/>
          </p:spPr>
          <p:txBody>
            <a:bodyPr wrap="square" rtlCol="0">
              <a:spAutoFit/>
            </a:bodyPr>
            <a:lstStyle/>
            <a:p>
              <a:r>
                <a:rPr lang="en-US" sz="1200" b="1" dirty="0"/>
                <a:t>Doc2</a:t>
              </a:r>
            </a:p>
          </p:txBody>
        </p:sp>
        <p:sp>
          <p:nvSpPr>
            <p:cNvPr id="20" name="TextBox 19">
              <a:extLst>
                <a:ext uri="{FF2B5EF4-FFF2-40B4-BE49-F238E27FC236}">
                  <a16:creationId xmlns:a16="http://schemas.microsoft.com/office/drawing/2014/main" id="{65828A51-0C42-A559-142D-793C3B39A0A2}"/>
                </a:ext>
              </a:extLst>
            </p:cNvPr>
            <p:cNvSpPr txBox="1"/>
            <p:nvPr/>
          </p:nvSpPr>
          <p:spPr>
            <a:xfrm>
              <a:off x="9316206" y="3533283"/>
              <a:ext cx="551191" cy="276999"/>
            </a:xfrm>
            <a:prstGeom prst="rect">
              <a:avLst/>
            </a:prstGeom>
            <a:noFill/>
          </p:spPr>
          <p:txBody>
            <a:bodyPr wrap="square" rtlCol="0">
              <a:spAutoFit/>
            </a:bodyPr>
            <a:lstStyle/>
            <a:p>
              <a:r>
                <a:rPr lang="en-US" sz="1200" b="1" dirty="0"/>
                <a:t>Doc3</a:t>
              </a:r>
            </a:p>
          </p:txBody>
        </p:sp>
        <p:sp>
          <p:nvSpPr>
            <p:cNvPr id="21" name="TextBox 20">
              <a:extLst>
                <a:ext uri="{FF2B5EF4-FFF2-40B4-BE49-F238E27FC236}">
                  <a16:creationId xmlns:a16="http://schemas.microsoft.com/office/drawing/2014/main" id="{8DDA077B-45ED-1C2C-E2F4-5030BA29B8CE}"/>
                </a:ext>
              </a:extLst>
            </p:cNvPr>
            <p:cNvSpPr txBox="1"/>
            <p:nvPr/>
          </p:nvSpPr>
          <p:spPr>
            <a:xfrm>
              <a:off x="10467082" y="3546953"/>
              <a:ext cx="551191" cy="461665"/>
            </a:xfrm>
            <a:prstGeom prst="rect">
              <a:avLst/>
            </a:prstGeom>
            <a:noFill/>
          </p:spPr>
          <p:txBody>
            <a:bodyPr wrap="square" rtlCol="0">
              <a:spAutoFit/>
            </a:bodyPr>
            <a:lstStyle/>
            <a:p>
              <a:r>
                <a:rPr lang="en-US" sz="1200" b="1" dirty="0"/>
                <a:t>Doc</a:t>
              </a:r>
            </a:p>
            <a:p>
              <a:r>
                <a:rPr lang="en-US" sz="1200" b="1" dirty="0"/>
                <a:t>(n-1)</a:t>
              </a:r>
            </a:p>
          </p:txBody>
        </p:sp>
        <p:sp>
          <p:nvSpPr>
            <p:cNvPr id="22" name="TextBox 21">
              <a:extLst>
                <a:ext uri="{FF2B5EF4-FFF2-40B4-BE49-F238E27FC236}">
                  <a16:creationId xmlns:a16="http://schemas.microsoft.com/office/drawing/2014/main" id="{8A1BB869-8805-9347-8762-8C6752BE371B}"/>
                </a:ext>
              </a:extLst>
            </p:cNvPr>
            <p:cNvSpPr txBox="1"/>
            <p:nvPr/>
          </p:nvSpPr>
          <p:spPr>
            <a:xfrm>
              <a:off x="10986059" y="3518647"/>
              <a:ext cx="631899" cy="276999"/>
            </a:xfrm>
            <a:prstGeom prst="rect">
              <a:avLst/>
            </a:prstGeom>
            <a:noFill/>
          </p:spPr>
          <p:txBody>
            <a:bodyPr wrap="square" rtlCol="0">
              <a:spAutoFit/>
            </a:bodyPr>
            <a:lstStyle/>
            <a:p>
              <a:r>
                <a:rPr lang="en-US" sz="1200" b="1" dirty="0"/>
                <a:t>Doc n</a:t>
              </a:r>
            </a:p>
          </p:txBody>
        </p:sp>
      </p:grpSp>
      <p:cxnSp>
        <p:nvCxnSpPr>
          <p:cNvPr id="26" name="Curved Connector 25">
            <a:extLst>
              <a:ext uri="{FF2B5EF4-FFF2-40B4-BE49-F238E27FC236}">
                <a16:creationId xmlns:a16="http://schemas.microsoft.com/office/drawing/2014/main" id="{0E64006E-25F1-9E66-DDBE-68C1D2A7B9E5}"/>
              </a:ext>
            </a:extLst>
          </p:cNvPr>
          <p:cNvCxnSpPr>
            <a:cxnSpLocks/>
            <a:stCxn id="1032" idx="3"/>
            <a:endCxn id="8" idx="1"/>
          </p:cNvCxnSpPr>
          <p:nvPr/>
        </p:nvCxnSpPr>
        <p:spPr>
          <a:xfrm flipV="1">
            <a:off x="5795579" y="840015"/>
            <a:ext cx="1202692" cy="439317"/>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a:extLst>
              <a:ext uri="{FF2B5EF4-FFF2-40B4-BE49-F238E27FC236}">
                <a16:creationId xmlns:a16="http://schemas.microsoft.com/office/drawing/2014/main" id="{248B42D0-A0D7-FD44-56E1-17BAC1F6B68F}"/>
              </a:ext>
            </a:extLst>
          </p:cNvPr>
          <p:cNvCxnSpPr>
            <a:cxnSpLocks/>
            <a:stCxn id="8" idx="3"/>
            <a:endCxn id="23" idx="0"/>
          </p:cNvCxnSpPr>
          <p:nvPr/>
        </p:nvCxnSpPr>
        <p:spPr>
          <a:xfrm>
            <a:off x="8816560" y="840015"/>
            <a:ext cx="1110297" cy="2617248"/>
          </a:xfrm>
          <a:prstGeom prst="curvedConnector2">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28540F59-EDA7-13A4-9FDF-683C49531C57}"/>
              </a:ext>
            </a:extLst>
          </p:cNvPr>
          <p:cNvSpPr/>
          <p:nvPr/>
        </p:nvSpPr>
        <p:spPr>
          <a:xfrm>
            <a:off x="9320977" y="1865757"/>
            <a:ext cx="890046" cy="385177"/>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867" dirty="0"/>
              <a:t>To retrieve</a:t>
            </a:r>
          </a:p>
        </p:txBody>
      </p:sp>
      <p:cxnSp>
        <p:nvCxnSpPr>
          <p:cNvPr id="32" name="Curved Connector 31">
            <a:extLst>
              <a:ext uri="{FF2B5EF4-FFF2-40B4-BE49-F238E27FC236}">
                <a16:creationId xmlns:a16="http://schemas.microsoft.com/office/drawing/2014/main" id="{DF05C18A-5058-D553-16BB-F2112A0C961C}"/>
              </a:ext>
            </a:extLst>
          </p:cNvPr>
          <p:cNvCxnSpPr>
            <a:cxnSpLocks/>
            <a:stCxn id="23" idx="1"/>
            <a:endCxn id="1059" idx="3"/>
          </p:cNvCxnSpPr>
          <p:nvPr/>
        </p:nvCxnSpPr>
        <p:spPr>
          <a:xfrm rot="10800000" flipV="1">
            <a:off x="6715309" y="4032164"/>
            <a:ext cx="1240859" cy="346347"/>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6" name="Curved Connector 35">
            <a:extLst>
              <a:ext uri="{FF2B5EF4-FFF2-40B4-BE49-F238E27FC236}">
                <a16:creationId xmlns:a16="http://schemas.microsoft.com/office/drawing/2014/main" id="{D990BE6B-EF73-DE5A-3E40-8EA5E9F952AF}"/>
              </a:ext>
            </a:extLst>
          </p:cNvPr>
          <p:cNvCxnSpPr>
            <a:cxnSpLocks/>
            <a:stCxn id="1059" idx="1"/>
            <a:endCxn id="1133" idx="6"/>
          </p:cNvCxnSpPr>
          <p:nvPr/>
        </p:nvCxnSpPr>
        <p:spPr>
          <a:xfrm rot="10800000">
            <a:off x="4586278" y="4141482"/>
            <a:ext cx="1303213" cy="237031"/>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a:extLst>
              <a:ext uri="{FF2B5EF4-FFF2-40B4-BE49-F238E27FC236}">
                <a16:creationId xmlns:a16="http://schemas.microsoft.com/office/drawing/2014/main" id="{59F718DB-838C-6D79-349B-2DC4ADEF2AA4}"/>
              </a:ext>
            </a:extLst>
          </p:cNvPr>
          <p:cNvCxnSpPr>
            <a:cxnSpLocks/>
            <a:stCxn id="1133" idx="2"/>
          </p:cNvCxnSpPr>
          <p:nvPr/>
        </p:nvCxnSpPr>
        <p:spPr>
          <a:xfrm rot="10800000">
            <a:off x="1334862" y="2723343"/>
            <a:ext cx="2345926" cy="1418138"/>
          </a:xfrm>
          <a:prstGeom prst="curvedConnector3">
            <a:avLst>
              <a:gd name="adj1" fmla="val 50000"/>
            </a:avLst>
          </a:prstGeom>
          <a:ln w="28575">
            <a:solidFill>
              <a:schemeClr val="tx1">
                <a:lumMod val="75000"/>
                <a:lumOff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00434C3-25E2-3847-1A77-1E7D10CF509C}"/>
              </a:ext>
            </a:extLst>
          </p:cNvPr>
          <p:cNvSpPr txBox="1"/>
          <p:nvPr/>
        </p:nvSpPr>
        <p:spPr>
          <a:xfrm>
            <a:off x="1314498" y="2041361"/>
            <a:ext cx="1162864" cy="307777"/>
          </a:xfrm>
          <a:prstGeom prst="rect">
            <a:avLst/>
          </a:prstGeom>
          <a:noFill/>
        </p:spPr>
        <p:txBody>
          <a:bodyPr wrap="square" rtlCol="0">
            <a:spAutoFit/>
          </a:bodyPr>
          <a:lstStyle/>
          <a:p>
            <a:r>
              <a:rPr lang="en-US" sz="1400" dirty="0"/>
              <a:t>presented to</a:t>
            </a:r>
          </a:p>
        </p:txBody>
      </p:sp>
      <p:sp>
        <p:nvSpPr>
          <p:cNvPr id="47" name="TextBox 46">
            <a:extLst>
              <a:ext uri="{FF2B5EF4-FFF2-40B4-BE49-F238E27FC236}">
                <a16:creationId xmlns:a16="http://schemas.microsoft.com/office/drawing/2014/main" id="{F4439060-8F45-FDFA-0639-FA6CBB71A7DB}"/>
              </a:ext>
            </a:extLst>
          </p:cNvPr>
          <p:cNvSpPr txBox="1"/>
          <p:nvPr/>
        </p:nvSpPr>
        <p:spPr>
          <a:xfrm>
            <a:off x="3981574" y="1846922"/>
            <a:ext cx="1162864" cy="307777"/>
          </a:xfrm>
          <a:prstGeom prst="rect">
            <a:avLst/>
          </a:prstGeom>
          <a:noFill/>
        </p:spPr>
        <p:txBody>
          <a:bodyPr wrap="square" rtlCol="0">
            <a:spAutoFit/>
          </a:bodyPr>
          <a:lstStyle/>
          <a:p>
            <a:r>
              <a:rPr lang="en-US" sz="1400" dirty="0"/>
              <a:t>generates</a:t>
            </a:r>
          </a:p>
        </p:txBody>
      </p:sp>
      <p:sp>
        <p:nvSpPr>
          <p:cNvPr id="48" name="TextBox 47">
            <a:extLst>
              <a:ext uri="{FF2B5EF4-FFF2-40B4-BE49-F238E27FC236}">
                <a16:creationId xmlns:a16="http://schemas.microsoft.com/office/drawing/2014/main" id="{431AA1B3-84D2-3A6C-DC57-D81637F953CC}"/>
              </a:ext>
            </a:extLst>
          </p:cNvPr>
          <p:cNvSpPr txBox="1"/>
          <p:nvPr/>
        </p:nvSpPr>
        <p:spPr>
          <a:xfrm>
            <a:off x="5720967" y="518908"/>
            <a:ext cx="1162864" cy="523220"/>
          </a:xfrm>
          <a:prstGeom prst="rect">
            <a:avLst/>
          </a:prstGeom>
          <a:noFill/>
        </p:spPr>
        <p:txBody>
          <a:bodyPr wrap="square" rtlCol="0">
            <a:spAutoFit/>
          </a:bodyPr>
          <a:lstStyle/>
          <a:p>
            <a:r>
              <a:rPr lang="en-US" sz="1400" dirty="0"/>
              <a:t>similarity</a:t>
            </a:r>
          </a:p>
          <a:p>
            <a:r>
              <a:rPr lang="en-US" sz="1400" dirty="0"/>
              <a:t>search on</a:t>
            </a:r>
          </a:p>
        </p:txBody>
      </p:sp>
      <p:sp>
        <p:nvSpPr>
          <p:cNvPr id="49" name="TextBox 48">
            <a:extLst>
              <a:ext uri="{FF2B5EF4-FFF2-40B4-BE49-F238E27FC236}">
                <a16:creationId xmlns:a16="http://schemas.microsoft.com/office/drawing/2014/main" id="{B31848F6-DF71-A2A7-D5B0-62746E9F652B}"/>
              </a:ext>
            </a:extLst>
          </p:cNvPr>
          <p:cNvSpPr txBox="1"/>
          <p:nvPr/>
        </p:nvSpPr>
        <p:spPr>
          <a:xfrm>
            <a:off x="8135008" y="4613423"/>
            <a:ext cx="3048000" cy="369332"/>
          </a:xfrm>
          <a:prstGeom prst="rect">
            <a:avLst/>
          </a:prstGeom>
          <a:noFill/>
        </p:spPr>
        <p:txBody>
          <a:bodyPr wrap="square" rtlCol="0">
            <a:spAutoFit/>
          </a:bodyPr>
          <a:lstStyle/>
          <a:p>
            <a:pPr algn="ctr"/>
            <a:r>
              <a:rPr lang="en-US" dirty="0"/>
              <a:t>Relevant Document Chunks </a:t>
            </a:r>
          </a:p>
        </p:txBody>
      </p:sp>
    </p:spTree>
    <p:extLst>
      <p:ext uri="{BB962C8B-B14F-4D97-AF65-F5344CB8AC3E}">
        <p14:creationId xmlns:p14="http://schemas.microsoft.com/office/powerpoint/2010/main" val="383728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4469</TotalTime>
  <Words>1418</Words>
  <Application>Microsoft Macintosh PowerPoint</Application>
  <PresentationFormat>Widescreen</PresentationFormat>
  <Paragraphs>200</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Nunito</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CICD Automation - HuggingFace</vt:lpstr>
      <vt:lpstr>Creating and Deploying on Huggingface</vt:lpstr>
      <vt:lpstr>CICD Automation for RAG on HuggingFace </vt:lpstr>
      <vt:lpstr>Creating and Deploying - RAG on Huggingface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Chugh, Mayank</dc:creator>
  <cp:lastModifiedBy>Chugh, Mayank</cp:lastModifiedBy>
  <cp:revision>24</cp:revision>
  <dcterms:created xsi:type="dcterms:W3CDTF">2024-06-10T10:12:28Z</dcterms:created>
  <dcterms:modified xsi:type="dcterms:W3CDTF">2024-06-20T23:45:28Z</dcterms:modified>
</cp:coreProperties>
</file>