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5"/>
    <p:sldMasterId id="2147483685" r:id="rId6"/>
    <p:sldMasterId id="2147483686" r:id="rId7"/>
    <p:sldMasterId id="214748368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y="5143500" cx="9144000"/>
  <p:notesSz cx="6858000" cy="9144000"/>
  <p:embeddedFontLst>
    <p:embeddedFont>
      <p:font typeface="Nunito SemiBold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Corbel"/>
      <p:regular r:id="rId27"/>
      <p:bold r:id="rId28"/>
      <p:italic r:id="rId29"/>
      <p:boldItalic r:id="rId30"/>
    </p:embeddedFont>
    <p:embeddedFont>
      <p:font typeface="Nunito ExtraBold"/>
      <p:bold r:id="rId31"/>
      <p:boldItalic r:id="rId32"/>
    </p:embeddedFont>
    <p:embeddedFont>
      <p:font typeface="Candara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CAC039-1CF4-4634-A452-645DA3F45E99}">
  <a:tblStyle styleId="{E8CAC039-1CF4-4634-A452-645DA3F45E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font" Target="fonts/NunitoSemiBold-bold.fntdata"/><Relationship Id="rId22" Type="http://schemas.openxmlformats.org/officeDocument/2006/relationships/font" Target="fonts/NunitoSemiBold-boldItalic.fntdata"/><Relationship Id="rId21" Type="http://schemas.openxmlformats.org/officeDocument/2006/relationships/font" Target="fonts/NunitoSemiBold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bel-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NunitoExtraBold-bold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2.xml"/><Relationship Id="rId33" Type="http://schemas.openxmlformats.org/officeDocument/2006/relationships/font" Target="fonts/Candara-regular.fntdata"/><Relationship Id="rId10" Type="http://schemas.openxmlformats.org/officeDocument/2006/relationships/slide" Target="slides/slide1.xml"/><Relationship Id="rId32" Type="http://schemas.openxmlformats.org/officeDocument/2006/relationships/font" Target="fonts/NunitoExtraBold-boldItalic.fntdata"/><Relationship Id="rId13" Type="http://schemas.openxmlformats.org/officeDocument/2006/relationships/slide" Target="slides/slide4.xml"/><Relationship Id="rId35" Type="http://schemas.openxmlformats.org/officeDocument/2006/relationships/font" Target="fonts/Candara-italic.fntdata"/><Relationship Id="rId12" Type="http://schemas.openxmlformats.org/officeDocument/2006/relationships/slide" Target="slides/slide3.xml"/><Relationship Id="rId34" Type="http://schemas.openxmlformats.org/officeDocument/2006/relationships/font" Target="fonts/Candara-bold.fntdata"/><Relationship Id="rId15" Type="http://schemas.openxmlformats.org/officeDocument/2006/relationships/slide" Target="slides/slide6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5.xml"/><Relationship Id="rId36" Type="http://schemas.openxmlformats.org/officeDocument/2006/relationships/font" Target="fonts/Candara-boldItalic.fntdata"/><Relationship Id="rId17" Type="http://schemas.openxmlformats.org/officeDocument/2006/relationships/slide" Target="slides/slide8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7.xml"/><Relationship Id="rId38" Type="http://schemas.openxmlformats.org/officeDocument/2006/relationships/font" Target="fonts/CenturyGothic-bold.fntdata"/><Relationship Id="rId19" Type="http://schemas.openxmlformats.org/officeDocument/2006/relationships/font" Target="fonts/NunitoSemiBold-regular.fntdata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d2a9183bf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6d2a9183bf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6d2a9183bf_0_3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d2a9183bf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6d2a9183bf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6d2a9183bf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d2a9183b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6d2a9183bf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d2a9183b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d2a9183bf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d2a9183b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6d2a9183bf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d2a9183b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d2a9183b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d2a9183b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d2a9183b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d2a9183b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d2a9183b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d2a9183b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6d2a9183b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OBJECT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936867" y="2199322"/>
            <a:ext cx="327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i="0" sz="4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708292" y="4920311"/>
            <a:ext cx="64473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452" y="4783454"/>
            <a:ext cx="210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529030" y="4838548"/>
            <a:ext cx="188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75" name="Google Shape;75;p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{E8CAC039-1CF4-4634-A452-645DA3F45E99}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 close up of a logo&#10;&#10;Description automatically generated" id="85" name="Google Shape;85;p21"/>
          <p:cNvSpPr/>
          <p:nvPr/>
        </p:nvSpPr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295873" y="683275"/>
            <a:ext cx="3757725" cy="8258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569519" y="142741"/>
            <a:ext cx="8004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412081" y="930269"/>
            <a:ext cx="63198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1574006" y="4988871"/>
            <a:ext cx="55650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228872" y="13651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TITLE_AND_BODY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OBJECT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2936867" y="2199322"/>
            <a:ext cx="327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i="0" sz="4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>
            <a:off x="708292" y="4920311"/>
            <a:ext cx="64473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0" type="dt"/>
          </p:nvPr>
        </p:nvSpPr>
        <p:spPr>
          <a:xfrm>
            <a:off x="457452" y="4783454"/>
            <a:ext cx="210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7529030" y="4838548"/>
            <a:ext cx="188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228872" y="13651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124" name="Google Shape;124;p30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{E8CAC039-1CF4-4634-A452-645DA3F45E99}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 close up of a logo&#10;&#10;Description automatically generated" id="134" name="Google Shape;134;p32"/>
          <p:cNvSpPr/>
          <p:nvPr/>
        </p:nvSpPr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3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295873" y="683275"/>
            <a:ext cx="3757725" cy="8258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569519" y="142741"/>
            <a:ext cx="8004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>
            <a:off x="1412081" y="930269"/>
            <a:ext cx="63198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1574006" y="4988871"/>
            <a:ext cx="55650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chemeClr val="dk1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3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i="0" sz="2400" u="none" cap="none" strike="noStrike">
                <a:solidFill>
                  <a:srgbClr val="888888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i="0" sz="2100" u="none" cap="none" strike="noStrike">
                <a:solidFill>
                  <a:srgbClr val="888888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i="0" sz="1800" u="none" cap="none" strike="noStrike">
                <a:solidFill>
                  <a:srgbClr val="888888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i="0" sz="1500" u="none" cap="none" strike="noStrike">
                <a:solidFill>
                  <a:srgbClr val="888888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i="0" sz="1500" u="none" cap="none" strike="noStrike">
                <a:solidFill>
                  <a:srgbClr val="888888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i="0" sz="1500" u="none" cap="none" strike="noStrike">
                <a:solidFill>
                  <a:srgbClr val="888888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i="0" sz="1500" u="none" cap="none" strike="noStrike">
                <a:solidFill>
                  <a:srgbClr val="888888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i="0" sz="1500" u="none" cap="none" strike="noStrike">
                <a:solidFill>
                  <a:srgbClr val="888888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i="0" sz="1500" u="none" cap="none" strike="noStrike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466725" y="870002"/>
            <a:ext cx="82104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unito"/>
              <a:buNone/>
              <a:defRPr sz="1500">
                <a:latin typeface="Nunito"/>
                <a:ea typeface="Nunito"/>
                <a:cs typeface="Nunito"/>
                <a:sym typeface="Nunito"/>
              </a:defRPr>
            </a:lvl1pPr>
            <a:lvl2pPr indent="-3619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Nunito"/>
              <a:buChar char="○"/>
              <a:defRPr sz="1500"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unito"/>
              <a:buChar char="■"/>
              <a:defRPr sz="1500"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500"/>
              <a:buFont typeface="Nunito"/>
              <a:buChar char="●"/>
              <a:defRPr sz="1500"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500"/>
              <a:buFont typeface="Nunito"/>
              <a:buChar char="○"/>
              <a:defRPr sz="1500"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7" name="Google Shape;157;p37"/>
          <p:cNvSpPr txBox="1"/>
          <p:nvPr>
            <p:ph type="title"/>
          </p:nvPr>
        </p:nvSpPr>
        <p:spPr>
          <a:xfrm>
            <a:off x="466725" y="163627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b="1" sz="2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idx="1" type="body"/>
          </p:nvPr>
        </p:nvSpPr>
        <p:spPr>
          <a:xfrm>
            <a:off x="2016124" y="1881188"/>
            <a:ext cx="5111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311700" y="1280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" name="Google Shape;1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-551" y="10"/>
            <a:ext cx="175500" cy="709221"/>
            <a:chOff x="6593" y="10"/>
            <a:chExt cx="175500" cy="709221"/>
          </a:xfrm>
        </p:grpSpPr>
        <p:sp>
          <p:nvSpPr>
            <p:cNvPr id="54" name="Google Shape;54;p13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228872" y="13651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102" name="Google Shape;102;p24"/>
          <p:cNvGrpSpPr/>
          <p:nvPr/>
        </p:nvGrpSpPr>
        <p:grpSpPr>
          <a:xfrm>
            <a:off x="-551" y="10"/>
            <a:ext cx="175500" cy="709221"/>
            <a:chOff x="6593" y="10"/>
            <a:chExt cx="175500" cy="709221"/>
          </a:xfrm>
        </p:grpSpPr>
        <p:sp>
          <p:nvSpPr>
            <p:cNvPr id="103" name="Google Shape;103;p24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/>
        </p:nvSpPr>
        <p:spPr>
          <a:xfrm>
            <a:off x="311700" y="816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3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49" name="Google Shape;149;p35"/>
          <p:cNvGrpSpPr/>
          <p:nvPr/>
        </p:nvGrpSpPr>
        <p:grpSpPr>
          <a:xfrm>
            <a:off x="-7" y="10"/>
            <a:ext cx="175500" cy="709221"/>
            <a:chOff x="6593" y="10"/>
            <a:chExt cx="175500" cy="709221"/>
          </a:xfrm>
        </p:grpSpPr>
        <p:sp>
          <p:nvSpPr>
            <p:cNvPr id="150" name="Google Shape;150;p35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5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/>
        </p:nvSpPr>
        <p:spPr>
          <a:xfrm>
            <a:off x="311700" y="81544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E39A9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Week 9: Model Deployment</a:t>
            </a:r>
            <a:endParaRPr i="0" sz="3600" u="none" cap="none" strike="noStrike">
              <a:solidFill>
                <a:srgbClr val="0E39A9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5944" y="603965"/>
            <a:ext cx="2620800" cy="40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7CBB"/>
              </a:buClr>
              <a:buSzPts val="2700"/>
              <a:buFont typeface="Century Gothic"/>
              <a:buNone/>
            </a:pPr>
            <a:r>
              <a:rPr b="1" i="0" lang="en" sz="2400" u="none" cap="none" strike="noStrike">
                <a:solidFill>
                  <a:srgbClr val="0F3FA8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7CBB"/>
              </a:buClr>
              <a:buSzPts val="2700"/>
              <a:buFont typeface="Century Gothic"/>
              <a:buNone/>
            </a:pPr>
            <a:r>
              <a:t/>
            </a:r>
            <a:endParaRPr b="1" i="0" sz="2400" u="none" cap="none" strike="noStrike">
              <a:solidFill>
                <a:srgbClr val="0F3FA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3402325" y="503830"/>
            <a:ext cx="54342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2984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this session, we will discuss: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85750" lvl="0" marL="31559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Decision Calculus for ML Deployment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85750" lvl="0" marL="31559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Methods of Model Deployment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31559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 Deployment with HF Spaces &amp; Gradio (including logging)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31559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HF Spaces/Gradio Under the Hood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/>
          <p:nvPr>
            <p:ph type="title"/>
          </p:nvPr>
        </p:nvSpPr>
        <p:spPr>
          <a:xfrm>
            <a:off x="569519" y="142741"/>
            <a:ext cx="800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5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Why Deploy ML Models?</a:t>
            </a:r>
            <a:endParaRPr b="1"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43"/>
          <p:cNvSpPr/>
          <p:nvPr/>
        </p:nvSpPr>
        <p:spPr>
          <a:xfrm>
            <a:off x="3798875" y="923825"/>
            <a:ext cx="1393800" cy="678000"/>
          </a:xfrm>
          <a:prstGeom prst="roundRect">
            <a:avLst>
              <a:gd fmla="val 30907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Deployed ML Models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1463250" y="3077775"/>
            <a:ext cx="21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Reduce redundancies in  human-centric operations with effective ML model predictions</a:t>
            </a:r>
            <a:endParaRPr sz="11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1463250" y="2398175"/>
            <a:ext cx="1891500" cy="637200"/>
          </a:xfrm>
          <a:prstGeom prst="roundRect">
            <a:avLst>
              <a:gd fmla="val 19529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Improving Existing Business Processes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5867275" y="2398175"/>
            <a:ext cx="1891500" cy="637200"/>
          </a:xfrm>
          <a:prstGeom prst="roundRect">
            <a:avLst>
              <a:gd fmla="val 19736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Inventing New Business Processes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2" name="Google Shape;192;p43"/>
          <p:cNvCxnSpPr>
            <a:stCxn id="188" idx="2"/>
            <a:endCxn id="190" idx="0"/>
          </p:cNvCxnSpPr>
          <p:nvPr/>
        </p:nvCxnSpPr>
        <p:spPr>
          <a:xfrm rot="5400000">
            <a:off x="3054125" y="956675"/>
            <a:ext cx="796500" cy="20868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43"/>
          <p:cNvCxnSpPr>
            <a:stCxn id="188" idx="2"/>
            <a:endCxn id="191" idx="0"/>
          </p:cNvCxnSpPr>
          <p:nvPr/>
        </p:nvCxnSpPr>
        <p:spPr>
          <a:xfrm flipH="1" rot="-5400000">
            <a:off x="5256125" y="841475"/>
            <a:ext cx="796500" cy="2317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" name="Google Shape;194;p43"/>
          <p:cNvSpPr/>
          <p:nvPr/>
        </p:nvSpPr>
        <p:spPr>
          <a:xfrm>
            <a:off x="1463250" y="3692875"/>
            <a:ext cx="2175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 e.g., replace efforts of a human expert to grade quality of raw materials with ML model predictions results in direct efficiency gains</a:t>
            </a:r>
            <a:endParaRPr sz="11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5" name="Google Shape;195;p43"/>
          <p:cNvSpPr/>
          <p:nvPr/>
        </p:nvSpPr>
        <p:spPr>
          <a:xfrm>
            <a:off x="5867275" y="3098463"/>
            <a:ext cx="21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Completely change the way a specific process was executed otherwise</a:t>
            </a:r>
            <a:endParaRPr sz="11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6" name="Google Shape;196;p43"/>
          <p:cNvSpPr/>
          <p:nvPr/>
        </p:nvSpPr>
        <p:spPr>
          <a:xfrm>
            <a:off x="5867275" y="3650475"/>
            <a:ext cx="2175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 e.g., Create content for marketing efforts using generative AI models instead of using ad agencies  </a:t>
            </a:r>
            <a:endParaRPr sz="11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7" name="Google Shape;197;p43"/>
          <p:cNvSpPr txBox="1"/>
          <p:nvPr/>
        </p:nvSpPr>
        <p:spPr>
          <a:xfrm>
            <a:off x="3713975" y="1861625"/>
            <a:ext cx="15636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improve business KPIs by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/>
          <p:nvPr>
            <p:ph type="title"/>
          </p:nvPr>
        </p:nvSpPr>
        <p:spPr>
          <a:xfrm>
            <a:off x="466800" y="194902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5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A Decision Calculus for Model Deployment</a:t>
            </a:r>
            <a:endParaRPr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388950" y="746944"/>
            <a:ext cx="79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Nunito"/>
                <a:ea typeface="Nunito"/>
                <a:cs typeface="Nunito"/>
                <a:sym typeface="Nunito"/>
              </a:rPr>
              <a:t>Here is a use case for business process improvement…</a:t>
            </a:r>
            <a:endParaRPr i="1"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44"/>
          <p:cNvSpPr txBox="1"/>
          <p:nvPr/>
        </p:nvSpPr>
        <p:spPr>
          <a:xfrm>
            <a:off x="3090131" y="2367544"/>
            <a:ext cx="1212900" cy="62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Business Solutions</a:t>
            </a:r>
            <a:endParaRPr b="0" i="0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5" name="Google Shape;205;p44"/>
          <p:cNvCxnSpPr>
            <a:stCxn id="206" idx="3"/>
            <a:endCxn id="204" idx="1"/>
          </p:cNvCxnSpPr>
          <p:nvPr/>
        </p:nvCxnSpPr>
        <p:spPr>
          <a:xfrm>
            <a:off x="2037950" y="2679175"/>
            <a:ext cx="1052100" cy="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44"/>
          <p:cNvCxnSpPr>
            <a:stCxn id="204" idx="3"/>
            <a:endCxn id="208" idx="1"/>
          </p:cNvCxnSpPr>
          <p:nvPr/>
        </p:nvCxnSpPr>
        <p:spPr>
          <a:xfrm flipH="1" rot="10800000">
            <a:off x="4303031" y="1698244"/>
            <a:ext cx="1107000" cy="9810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44"/>
          <p:cNvCxnSpPr>
            <a:stCxn id="204" idx="3"/>
            <a:endCxn id="210" idx="1"/>
          </p:cNvCxnSpPr>
          <p:nvPr/>
        </p:nvCxnSpPr>
        <p:spPr>
          <a:xfrm>
            <a:off x="4303031" y="2679244"/>
            <a:ext cx="1125900" cy="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" name="Google Shape;211;p44"/>
          <p:cNvCxnSpPr>
            <a:stCxn id="204" idx="3"/>
            <a:endCxn id="212" idx="1"/>
          </p:cNvCxnSpPr>
          <p:nvPr/>
        </p:nvCxnSpPr>
        <p:spPr>
          <a:xfrm>
            <a:off x="4303031" y="2679244"/>
            <a:ext cx="1073100" cy="9810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" name="Google Shape;213;p44"/>
          <p:cNvSpPr txBox="1"/>
          <p:nvPr/>
        </p:nvSpPr>
        <p:spPr>
          <a:xfrm>
            <a:off x="995150" y="3034549"/>
            <a:ext cx="15750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Machines used in a production process are subject to wear and tear and prone to failure. Preventive maintenance can be conducted if failure is known in advance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44"/>
          <p:cNvSpPr txBox="1"/>
          <p:nvPr/>
        </p:nvSpPr>
        <p:spPr>
          <a:xfrm>
            <a:off x="6762450" y="1389188"/>
            <a:ext cx="1914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Machine wear and tear periodically monitored  by human experts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44"/>
          <p:cNvSpPr txBox="1"/>
          <p:nvPr/>
        </p:nvSpPr>
        <p:spPr>
          <a:xfrm>
            <a:off x="6762450" y="2306681"/>
            <a:ext cx="1914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Hard-code actions based on specific breakdown patterns observed in the past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44"/>
          <p:cNvSpPr txBox="1"/>
          <p:nvPr/>
        </p:nvSpPr>
        <p:spPr>
          <a:xfrm>
            <a:off x="6762444" y="3288650"/>
            <a:ext cx="1914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Predict likelihood of failure and present a clear resolution pathway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44"/>
          <p:cNvSpPr/>
          <p:nvPr/>
        </p:nvSpPr>
        <p:spPr>
          <a:xfrm>
            <a:off x="1103450" y="2402275"/>
            <a:ext cx="934500" cy="5538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Problem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44"/>
          <p:cNvSpPr/>
          <p:nvPr/>
        </p:nvSpPr>
        <p:spPr>
          <a:xfrm>
            <a:off x="5409950" y="1421250"/>
            <a:ext cx="1145100" cy="5538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Human Intervention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44"/>
          <p:cNvSpPr/>
          <p:nvPr/>
        </p:nvSpPr>
        <p:spPr>
          <a:xfrm>
            <a:off x="5429000" y="2402275"/>
            <a:ext cx="1107000" cy="5538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Rule-based Intervention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44"/>
          <p:cNvSpPr/>
          <p:nvPr/>
        </p:nvSpPr>
        <p:spPr>
          <a:xfrm>
            <a:off x="5376050" y="3383300"/>
            <a:ext cx="1212900" cy="5538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ML-powered Intervention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/>
          <p:nvPr/>
        </p:nvSpPr>
        <p:spPr>
          <a:xfrm>
            <a:off x="5060963" y="1659244"/>
            <a:ext cx="3506100" cy="1508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45"/>
          <p:cNvSpPr txBox="1"/>
          <p:nvPr/>
        </p:nvSpPr>
        <p:spPr>
          <a:xfrm>
            <a:off x="6456325" y="2589388"/>
            <a:ext cx="21108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Medium.</a:t>
            </a: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Incorrect predictions can trigger predictive maintenance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45"/>
          <p:cNvSpPr txBox="1"/>
          <p:nvPr>
            <p:ph type="title"/>
          </p:nvPr>
        </p:nvSpPr>
        <p:spPr>
          <a:xfrm>
            <a:off x="356675" y="166102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5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Framing the Use Case for Model Deployment</a:t>
            </a:r>
            <a:endParaRPr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45"/>
          <p:cNvSpPr txBox="1"/>
          <p:nvPr/>
        </p:nvSpPr>
        <p:spPr>
          <a:xfrm>
            <a:off x="427531" y="767831"/>
            <a:ext cx="5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Nunito"/>
                <a:ea typeface="Nunito"/>
                <a:cs typeface="Nunito"/>
                <a:sym typeface="Nunito"/>
              </a:rPr>
              <a:t>Should I implement a ML solution for my use case? </a:t>
            </a:r>
            <a:endParaRPr i="1"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45"/>
          <p:cNvSpPr txBox="1"/>
          <p:nvPr/>
        </p:nvSpPr>
        <p:spPr>
          <a:xfrm>
            <a:off x="5006526" y="4122275"/>
            <a:ext cx="3615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https://pgurazada1-machine-failure-predictor.hf.space/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5"/>
          <p:cNvSpPr txBox="1"/>
          <p:nvPr/>
        </p:nvSpPr>
        <p:spPr>
          <a:xfrm>
            <a:off x="2844725" y="2213150"/>
            <a:ext cx="1212900" cy="42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ML-powered Solution</a:t>
            </a:r>
            <a:endParaRPr b="0" i="0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45"/>
          <p:cNvSpPr txBox="1"/>
          <p:nvPr/>
        </p:nvSpPr>
        <p:spPr>
          <a:xfrm>
            <a:off x="5217206" y="1763069"/>
            <a:ext cx="1126500" cy="424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Actionability</a:t>
            </a:r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45"/>
          <p:cNvSpPr txBox="1"/>
          <p:nvPr/>
        </p:nvSpPr>
        <p:spPr>
          <a:xfrm>
            <a:off x="5217200" y="2219975"/>
            <a:ext cx="1126500" cy="40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Accuracy</a:t>
            </a:r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45"/>
          <p:cNvSpPr txBox="1"/>
          <p:nvPr/>
        </p:nvSpPr>
        <p:spPr>
          <a:xfrm>
            <a:off x="5217206" y="2652581"/>
            <a:ext cx="1126500" cy="424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Risk</a:t>
            </a:r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45"/>
          <p:cNvSpPr txBox="1"/>
          <p:nvPr/>
        </p:nvSpPr>
        <p:spPr>
          <a:xfrm>
            <a:off x="6456325" y="1755638"/>
            <a:ext cx="21108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High.</a:t>
            </a: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API can be easily integrated with production systems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6456325" y="2162788"/>
            <a:ext cx="21108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High.</a:t>
            </a: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ML algorithms achieve high accuracy on historical data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2" name="Google Shape;232;p45"/>
          <p:cNvCxnSpPr>
            <a:stCxn id="233" idx="3"/>
            <a:endCxn id="226" idx="1"/>
          </p:cNvCxnSpPr>
          <p:nvPr/>
        </p:nvCxnSpPr>
        <p:spPr>
          <a:xfrm>
            <a:off x="1841375" y="2425400"/>
            <a:ext cx="10035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4" name="Google Shape;234;p45"/>
          <p:cNvSpPr txBox="1"/>
          <p:nvPr/>
        </p:nvSpPr>
        <p:spPr>
          <a:xfrm>
            <a:off x="5882775" y="1189409"/>
            <a:ext cx="1575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14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Assess</a:t>
            </a:r>
            <a:endParaRPr b="1" sz="14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5" name="Google Shape;235;p45"/>
          <p:cNvCxnSpPr>
            <a:stCxn id="221" idx="2"/>
            <a:endCxn id="236" idx="0"/>
          </p:cNvCxnSpPr>
          <p:nvPr/>
        </p:nvCxnSpPr>
        <p:spPr>
          <a:xfrm flipH="1" rot="-5400000">
            <a:off x="6528263" y="3453094"/>
            <a:ext cx="572100" cy="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7" name="Google Shape;237;p45"/>
          <p:cNvSpPr txBox="1"/>
          <p:nvPr/>
        </p:nvSpPr>
        <p:spPr>
          <a:xfrm>
            <a:off x="856375" y="2791999"/>
            <a:ext cx="15750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Machines used in a production process are subject to wear and tear and prone to failure. Preventive maintenance can be conducted if failure is known in advance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45"/>
          <p:cNvSpPr txBox="1"/>
          <p:nvPr/>
        </p:nvSpPr>
        <p:spPr>
          <a:xfrm>
            <a:off x="2844725" y="2792000"/>
            <a:ext cx="132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Predict chance of machine failure using device parameters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9" name="Google Shape;239;p45"/>
          <p:cNvCxnSpPr>
            <a:stCxn id="226" idx="3"/>
            <a:endCxn id="227" idx="1"/>
          </p:cNvCxnSpPr>
          <p:nvPr/>
        </p:nvCxnSpPr>
        <p:spPr>
          <a:xfrm flipH="1" rot="10800000">
            <a:off x="4057625" y="1975400"/>
            <a:ext cx="1159500" cy="4500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" name="Google Shape;240;p45"/>
          <p:cNvCxnSpPr>
            <a:stCxn id="226" idx="3"/>
            <a:endCxn id="229" idx="1"/>
          </p:cNvCxnSpPr>
          <p:nvPr/>
        </p:nvCxnSpPr>
        <p:spPr>
          <a:xfrm>
            <a:off x="4057625" y="2425400"/>
            <a:ext cx="1159500" cy="439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45"/>
          <p:cNvCxnSpPr>
            <a:stCxn id="226" idx="3"/>
            <a:endCxn id="228" idx="1"/>
          </p:cNvCxnSpPr>
          <p:nvPr/>
        </p:nvCxnSpPr>
        <p:spPr>
          <a:xfrm flipH="1" rot="10800000">
            <a:off x="4057625" y="2420000"/>
            <a:ext cx="1159500" cy="5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3" name="Google Shape;233;p45"/>
          <p:cNvSpPr/>
          <p:nvPr/>
        </p:nvSpPr>
        <p:spPr>
          <a:xfrm>
            <a:off x="906875" y="2148500"/>
            <a:ext cx="934500" cy="5538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Problem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45"/>
          <p:cNvSpPr/>
          <p:nvPr/>
        </p:nvSpPr>
        <p:spPr>
          <a:xfrm>
            <a:off x="6271775" y="3739525"/>
            <a:ext cx="1084500" cy="329100"/>
          </a:xfrm>
          <a:prstGeom prst="roundRect">
            <a:avLst>
              <a:gd fmla="val 1670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Implement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7919375" y="4666825"/>
            <a:ext cx="1072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[Demo]</a:t>
            </a:r>
            <a:endParaRPr b="1" sz="11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466725" y="163627"/>
            <a:ext cx="8210400" cy="373200"/>
          </a:xfrm>
          <a:prstGeom prst="rect">
            <a:avLst/>
          </a:prstGeom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E39A9"/>
                </a:solidFill>
              </a:rPr>
              <a:t>Methods of Model Deployment</a:t>
            </a:r>
            <a:endParaRPr>
              <a:solidFill>
                <a:srgbClr val="0E39A9"/>
              </a:solidFill>
            </a:endParaRPr>
          </a:p>
        </p:txBody>
      </p:sp>
      <p:sp>
        <p:nvSpPr>
          <p:cNvPr id="248" name="Google Shape;248;p46"/>
          <p:cNvSpPr/>
          <p:nvPr/>
        </p:nvSpPr>
        <p:spPr>
          <a:xfrm>
            <a:off x="3834200" y="842325"/>
            <a:ext cx="934500" cy="5538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 Models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46"/>
          <p:cNvSpPr/>
          <p:nvPr/>
        </p:nvSpPr>
        <p:spPr>
          <a:xfrm>
            <a:off x="2021125" y="1990050"/>
            <a:ext cx="934500" cy="5538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Devices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46"/>
          <p:cNvSpPr/>
          <p:nvPr/>
        </p:nvSpPr>
        <p:spPr>
          <a:xfrm>
            <a:off x="5896700" y="1990050"/>
            <a:ext cx="1073700" cy="5538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Endpoints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46"/>
          <p:cNvSpPr txBox="1"/>
          <p:nvPr/>
        </p:nvSpPr>
        <p:spPr>
          <a:xfrm>
            <a:off x="896900" y="1964225"/>
            <a:ext cx="1073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Mobile Devices 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Edge Devices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896900" y="2294850"/>
            <a:ext cx="73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.exe, .apk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46"/>
          <p:cNvSpPr txBox="1"/>
          <p:nvPr/>
        </p:nvSpPr>
        <p:spPr>
          <a:xfrm>
            <a:off x="7191825" y="1971413"/>
            <a:ext cx="107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Server URLs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7305825" y="2285588"/>
            <a:ext cx="73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https://…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6"/>
          <p:cNvSpPr/>
          <p:nvPr/>
        </p:nvSpPr>
        <p:spPr>
          <a:xfrm>
            <a:off x="3862225" y="3018450"/>
            <a:ext cx="906600" cy="27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Inference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46"/>
          <p:cNvSpPr/>
          <p:nvPr/>
        </p:nvSpPr>
        <p:spPr>
          <a:xfrm>
            <a:off x="2169575" y="3709625"/>
            <a:ext cx="1548000" cy="3294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Offline/Batched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46"/>
          <p:cNvSpPr/>
          <p:nvPr/>
        </p:nvSpPr>
        <p:spPr>
          <a:xfrm>
            <a:off x="5069225" y="3709625"/>
            <a:ext cx="1739400" cy="3294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Online/Real Time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58" name="Google Shape;258;p46"/>
          <p:cNvCxnSpPr>
            <a:stCxn id="248" idx="2"/>
            <a:endCxn id="249" idx="0"/>
          </p:cNvCxnSpPr>
          <p:nvPr/>
        </p:nvCxnSpPr>
        <p:spPr>
          <a:xfrm rot="5400000">
            <a:off x="3097850" y="786525"/>
            <a:ext cx="594000" cy="1813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9" name="Google Shape;259;p46"/>
          <p:cNvSpPr txBox="1"/>
          <p:nvPr/>
        </p:nvSpPr>
        <p:spPr>
          <a:xfrm>
            <a:off x="2927725" y="1554625"/>
            <a:ext cx="934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embedded on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0" name="Google Shape;260;p46"/>
          <p:cNvCxnSpPr>
            <a:stCxn id="248" idx="2"/>
            <a:endCxn id="250" idx="0"/>
          </p:cNvCxnSpPr>
          <p:nvPr/>
        </p:nvCxnSpPr>
        <p:spPr>
          <a:xfrm flipH="1" rot="-5400000">
            <a:off x="5070500" y="627075"/>
            <a:ext cx="594000" cy="2132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1" name="Google Shape;261;p46"/>
          <p:cNvSpPr txBox="1"/>
          <p:nvPr/>
        </p:nvSpPr>
        <p:spPr>
          <a:xfrm>
            <a:off x="4768700" y="1554663"/>
            <a:ext cx="12420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served through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2" name="Google Shape;262;p46"/>
          <p:cNvCxnSpPr>
            <a:stCxn id="249" idx="2"/>
            <a:endCxn id="255" idx="0"/>
          </p:cNvCxnSpPr>
          <p:nvPr/>
        </p:nvCxnSpPr>
        <p:spPr>
          <a:xfrm flipH="1" rot="-5400000">
            <a:off x="3164725" y="1867500"/>
            <a:ext cx="474600" cy="182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46"/>
          <p:cNvCxnSpPr>
            <a:stCxn id="250" idx="2"/>
            <a:endCxn id="255" idx="0"/>
          </p:cNvCxnSpPr>
          <p:nvPr/>
        </p:nvCxnSpPr>
        <p:spPr>
          <a:xfrm rot="5400000">
            <a:off x="5137250" y="1722150"/>
            <a:ext cx="474600" cy="211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6"/>
          <p:cNvCxnSpPr>
            <a:stCxn id="255" idx="2"/>
            <a:endCxn id="256" idx="0"/>
          </p:cNvCxnSpPr>
          <p:nvPr/>
        </p:nvCxnSpPr>
        <p:spPr>
          <a:xfrm rot="5400000">
            <a:off x="3422425" y="2816550"/>
            <a:ext cx="414300" cy="1371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Google Shape;265;p46"/>
          <p:cNvCxnSpPr>
            <a:stCxn id="255" idx="2"/>
            <a:endCxn id="257" idx="0"/>
          </p:cNvCxnSpPr>
          <p:nvPr/>
        </p:nvCxnSpPr>
        <p:spPr>
          <a:xfrm flipH="1" rot="-5400000">
            <a:off x="4920025" y="2690850"/>
            <a:ext cx="414300" cy="1623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6" name="Google Shape;266;p46"/>
          <p:cNvSpPr txBox="1"/>
          <p:nvPr/>
        </p:nvSpPr>
        <p:spPr>
          <a:xfrm>
            <a:off x="2183175" y="4039100"/>
            <a:ext cx="1498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Multiple predictions run at once and cached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5101625" y="4074350"/>
            <a:ext cx="1674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Predictions generated  instantly, on-demand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183175" y="4478050"/>
            <a:ext cx="83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Throughput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5101625" y="4482875"/>
            <a:ext cx="83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Latency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3963650" y="2642700"/>
            <a:ext cx="6756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enable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3963800" y="3394200"/>
            <a:ext cx="675600" cy="1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that runs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/>
          <p:nvPr/>
        </p:nvSpPr>
        <p:spPr>
          <a:xfrm>
            <a:off x="4070925" y="3553700"/>
            <a:ext cx="2718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7"/>
          <p:cNvSpPr/>
          <p:nvPr/>
        </p:nvSpPr>
        <p:spPr>
          <a:xfrm>
            <a:off x="2421550" y="1164100"/>
            <a:ext cx="4120500" cy="17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7"/>
          <p:cNvSpPr/>
          <p:nvPr/>
        </p:nvSpPr>
        <p:spPr>
          <a:xfrm>
            <a:off x="2194375" y="3553700"/>
            <a:ext cx="14259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7"/>
          <p:cNvSpPr txBox="1"/>
          <p:nvPr>
            <p:ph type="title"/>
          </p:nvPr>
        </p:nvSpPr>
        <p:spPr>
          <a:xfrm>
            <a:off x="466725" y="163627"/>
            <a:ext cx="8210400" cy="373200"/>
          </a:xfrm>
          <a:prstGeom prst="rect">
            <a:avLst/>
          </a:prstGeom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39A9"/>
                </a:solidFill>
              </a:rPr>
              <a:t>Model Deployment with Gradio Server Abstractions</a:t>
            </a:r>
            <a:endParaRPr>
              <a:solidFill>
                <a:srgbClr val="0E39A9"/>
              </a:solidFill>
            </a:endParaRPr>
          </a:p>
        </p:txBody>
      </p:sp>
      <p:sp>
        <p:nvSpPr>
          <p:cNvPr id="280" name="Google Shape;280;p47"/>
          <p:cNvSpPr/>
          <p:nvPr/>
        </p:nvSpPr>
        <p:spPr>
          <a:xfrm>
            <a:off x="2687150" y="1544925"/>
            <a:ext cx="3571500" cy="90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47"/>
          <p:cNvSpPr/>
          <p:nvPr/>
        </p:nvSpPr>
        <p:spPr>
          <a:xfrm>
            <a:off x="2797825" y="2065125"/>
            <a:ext cx="981000" cy="329100"/>
          </a:xfrm>
          <a:prstGeom prst="roundRect">
            <a:avLst>
              <a:gd fmla="val 1670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model.joblib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47"/>
          <p:cNvSpPr/>
          <p:nvPr/>
        </p:nvSpPr>
        <p:spPr>
          <a:xfrm>
            <a:off x="3856800" y="2065125"/>
            <a:ext cx="1198500" cy="329100"/>
          </a:xfrm>
          <a:prstGeom prst="roundRect">
            <a:avLst>
              <a:gd fmla="val 1670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requirements.txt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47"/>
          <p:cNvSpPr/>
          <p:nvPr/>
        </p:nvSpPr>
        <p:spPr>
          <a:xfrm>
            <a:off x="5133275" y="2065125"/>
            <a:ext cx="981000" cy="3291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app.py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47"/>
          <p:cNvSpPr/>
          <p:nvPr/>
        </p:nvSpPr>
        <p:spPr>
          <a:xfrm>
            <a:off x="3856800" y="1657900"/>
            <a:ext cx="1198500" cy="329100"/>
          </a:xfrm>
          <a:prstGeom prst="roundRect">
            <a:avLst>
              <a:gd fmla="val 16703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Access Keys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2738300" y="1101225"/>
            <a:ext cx="3469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16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Serving Infrastructure | </a:t>
            </a:r>
            <a:r>
              <a:rPr b="1" lang="en" sz="16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HF </a:t>
            </a:r>
            <a:r>
              <a:rPr b="1" lang="en" sz="1600">
                <a:solidFill>
                  <a:srgbClr val="A5A5A5"/>
                </a:solidFill>
                <a:latin typeface="Nunito"/>
                <a:ea typeface="Nunito"/>
                <a:cs typeface="Nunito"/>
                <a:sym typeface="Nunito"/>
              </a:rPr>
              <a:t>Spaces</a:t>
            </a:r>
            <a:endParaRPr b="1" sz="1600">
              <a:solidFill>
                <a:srgbClr val="A5A5A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2687151" y="2503375"/>
            <a:ext cx="3615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https://pgurazada1-machine-failure-predictor.hf.space/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7"/>
          <p:cNvSpPr txBox="1"/>
          <p:nvPr/>
        </p:nvSpPr>
        <p:spPr>
          <a:xfrm>
            <a:off x="4004150" y="2708950"/>
            <a:ext cx="98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Public URL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47"/>
          <p:cNvSpPr/>
          <p:nvPr/>
        </p:nvSpPr>
        <p:spPr>
          <a:xfrm>
            <a:off x="2398675" y="3810200"/>
            <a:ext cx="981000" cy="3291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240175" y="3626775"/>
            <a:ext cx="1954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Customers and other stakeholders access the public URL or API for predictions 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0" name="Google Shape;290;p47"/>
          <p:cNvCxnSpPr/>
          <p:nvPr/>
        </p:nvCxnSpPr>
        <p:spPr>
          <a:xfrm flipH="1" rot="10800000">
            <a:off x="2840500" y="2994525"/>
            <a:ext cx="11100" cy="4860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1" name="Google Shape;291;p47"/>
          <p:cNvCxnSpPr/>
          <p:nvPr/>
        </p:nvCxnSpPr>
        <p:spPr>
          <a:xfrm flipH="1" rot="10800000">
            <a:off x="2964325" y="3006300"/>
            <a:ext cx="2100" cy="4812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2" name="Google Shape;292;p47"/>
          <p:cNvSpPr/>
          <p:nvPr/>
        </p:nvSpPr>
        <p:spPr>
          <a:xfrm>
            <a:off x="4239300" y="3869200"/>
            <a:ext cx="2467500" cy="44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4012875" y="3489825"/>
            <a:ext cx="2834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12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Logging Infrastructure | </a:t>
            </a:r>
            <a:r>
              <a:rPr b="1" lang="en" sz="12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HF </a:t>
            </a:r>
            <a:r>
              <a:rPr b="1" lang="en" sz="1200">
                <a:solidFill>
                  <a:srgbClr val="A5A5A5"/>
                </a:solidFill>
                <a:latin typeface="Nunito"/>
                <a:ea typeface="Nunito"/>
                <a:cs typeface="Nunito"/>
                <a:sym typeface="Nunito"/>
              </a:rPr>
              <a:t>Datasets</a:t>
            </a:r>
            <a:endParaRPr b="1" sz="1200">
              <a:solidFill>
                <a:srgbClr val="A5A5A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4329650" y="3923300"/>
            <a:ext cx="862200" cy="329100"/>
          </a:xfrm>
          <a:prstGeom prst="roundRect">
            <a:avLst>
              <a:gd fmla="val 1670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logs.json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292125" y="3923300"/>
            <a:ext cx="1340400" cy="329100"/>
          </a:xfrm>
          <a:prstGeom prst="roundRect">
            <a:avLst>
              <a:gd fmla="val 16703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CommitScheduler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6" name="Google Shape;296;p47"/>
          <p:cNvCxnSpPr/>
          <p:nvPr/>
        </p:nvCxnSpPr>
        <p:spPr>
          <a:xfrm rot="10800000">
            <a:off x="6207500" y="2966713"/>
            <a:ext cx="10200" cy="4965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7" name="Google Shape;297;p47"/>
          <p:cNvSpPr txBox="1"/>
          <p:nvPr/>
        </p:nvSpPr>
        <p:spPr>
          <a:xfrm>
            <a:off x="6893375" y="3658125"/>
            <a:ext cx="2089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Logs of requests and predictions are periodically logged to a HF Dataset for monitoring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5304400" y="1904800"/>
            <a:ext cx="6066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5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Predict Function</a:t>
            </a:r>
            <a:endParaRPr sz="5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5214400" y="1983050"/>
            <a:ext cx="7866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5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Interface Components</a:t>
            </a:r>
            <a:endParaRPr sz="5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7919375" y="4666825"/>
            <a:ext cx="1072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[Demo]</a:t>
            </a:r>
            <a:endParaRPr b="1" sz="11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/>
          <p:nvPr/>
        </p:nvSpPr>
        <p:spPr>
          <a:xfrm>
            <a:off x="2572200" y="1452950"/>
            <a:ext cx="1728600" cy="216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 txBox="1"/>
          <p:nvPr>
            <p:ph type="title"/>
          </p:nvPr>
        </p:nvSpPr>
        <p:spPr>
          <a:xfrm>
            <a:off x="466725" y="163627"/>
            <a:ext cx="8210400" cy="373200"/>
          </a:xfrm>
          <a:prstGeom prst="rect">
            <a:avLst/>
          </a:prstGeom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39A9"/>
                </a:solidFill>
              </a:rPr>
              <a:t>Gradio/HF Spaces Under the Hood</a:t>
            </a:r>
            <a:endParaRPr>
              <a:solidFill>
                <a:srgbClr val="0E39A9"/>
              </a:solidFill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2662100" y="1166150"/>
            <a:ext cx="1533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12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Container Blueprint</a:t>
            </a:r>
            <a:endParaRPr b="1" sz="1200">
              <a:solidFill>
                <a:srgbClr val="A5A5A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2662100" y="3209613"/>
            <a:ext cx="1533600" cy="329100"/>
          </a:xfrm>
          <a:prstGeom prst="roundRect">
            <a:avLst>
              <a:gd fmla="val 16703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Python 3.10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2662100" y="2871863"/>
            <a:ext cx="1533600" cy="329100"/>
          </a:xfrm>
          <a:prstGeom prst="roundRect">
            <a:avLst>
              <a:gd fmla="val 16703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Pip packages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2662100" y="2196375"/>
            <a:ext cx="1533600" cy="329100"/>
          </a:xfrm>
          <a:prstGeom prst="roundRect">
            <a:avLst>
              <a:gd fmla="val 16703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FastAPI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2662100" y="1516000"/>
            <a:ext cx="1533600" cy="329100"/>
          </a:xfrm>
          <a:prstGeom prst="roundRect">
            <a:avLst>
              <a:gd fmla="val 16703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Uvicorn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2662100" y="1856188"/>
            <a:ext cx="1533600" cy="329100"/>
          </a:xfrm>
          <a:prstGeom prst="roundRect">
            <a:avLst>
              <a:gd fmla="val 16703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Gradio UI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802600" y="1493950"/>
            <a:ext cx="1533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Production-grade server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705100" y="1834150"/>
            <a:ext cx="1728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User Interface Components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48"/>
          <p:cNvSpPr txBox="1"/>
          <p:nvPr/>
        </p:nvSpPr>
        <p:spPr>
          <a:xfrm>
            <a:off x="601975" y="2171750"/>
            <a:ext cx="1929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Endpoints &amp; Prediction Logic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2669700" y="2536550"/>
            <a:ext cx="1533600" cy="329100"/>
          </a:xfrm>
          <a:prstGeom prst="roundRect">
            <a:avLst>
              <a:gd fmla="val 16703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model.joblib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705100" y="2521888"/>
            <a:ext cx="1929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Model Binary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601975" y="2849550"/>
            <a:ext cx="1991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Packages from requirements.txt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504600" y="3209650"/>
            <a:ext cx="1991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Python runtime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0" name="Google Shape;320;p48"/>
          <p:cNvCxnSpPr>
            <a:stCxn id="305" idx="3"/>
          </p:cNvCxnSpPr>
          <p:nvPr/>
        </p:nvCxnSpPr>
        <p:spPr>
          <a:xfrm>
            <a:off x="4300800" y="2537000"/>
            <a:ext cx="553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1" name="Google Shape;321;p48"/>
          <p:cNvSpPr/>
          <p:nvPr/>
        </p:nvSpPr>
        <p:spPr>
          <a:xfrm>
            <a:off x="4892350" y="2372450"/>
            <a:ext cx="1533600" cy="329100"/>
          </a:xfrm>
          <a:prstGeom prst="roundRect">
            <a:avLst>
              <a:gd fmla="val 16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Load Balancer</a:t>
            </a:r>
            <a:endParaRPr b="1"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2" name="Google Shape;322;p48"/>
          <p:cNvCxnSpPr/>
          <p:nvPr/>
        </p:nvCxnSpPr>
        <p:spPr>
          <a:xfrm flipH="1">
            <a:off x="6563350" y="2205575"/>
            <a:ext cx="17100" cy="9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3" name="Google Shape;323;p48"/>
          <p:cNvSpPr txBox="1"/>
          <p:nvPr/>
        </p:nvSpPr>
        <p:spPr>
          <a:xfrm>
            <a:off x="6235300" y="1919475"/>
            <a:ext cx="67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Endpoint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48"/>
          <p:cNvSpPr/>
          <p:nvPr/>
        </p:nvSpPr>
        <p:spPr>
          <a:xfrm>
            <a:off x="7208525" y="2330600"/>
            <a:ext cx="981000" cy="329100"/>
          </a:xfrm>
          <a:prstGeom prst="roundRect">
            <a:avLst>
              <a:gd fmla="val 16703" name="adj"/>
            </a:avLst>
          </a:prstGeom>
          <a:solidFill>
            <a:srgbClr val="0E39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5" name="Google Shape;325;p48"/>
          <p:cNvCxnSpPr/>
          <p:nvPr/>
        </p:nvCxnSpPr>
        <p:spPr>
          <a:xfrm flipH="1">
            <a:off x="6623825" y="2479750"/>
            <a:ext cx="584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p48"/>
          <p:cNvCxnSpPr/>
          <p:nvPr/>
        </p:nvCxnSpPr>
        <p:spPr>
          <a:xfrm flipH="1">
            <a:off x="6623825" y="2563475"/>
            <a:ext cx="584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27" name="Google Shape;327;p48"/>
          <p:cNvSpPr txBox="1"/>
          <p:nvPr/>
        </p:nvSpPr>
        <p:spPr>
          <a:xfrm>
            <a:off x="4854700" y="3145225"/>
            <a:ext cx="16089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9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Depending on the number of concurrent requests the load balancer manager multiple copies of container images to serve traffic</a:t>
            </a:r>
            <a:endParaRPr sz="9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48"/>
          <p:cNvPicPr preferRelativeResize="0"/>
          <p:nvPr/>
        </p:nvPicPr>
        <p:blipFill rotWithShape="1">
          <a:blip r:embed="rId3">
            <a:alphaModFix/>
          </a:blip>
          <a:srcRect b="34780" l="36875" r="37493" t="32660"/>
          <a:stretch/>
        </p:blipFill>
        <p:spPr>
          <a:xfrm>
            <a:off x="3208888" y="3739300"/>
            <a:ext cx="44001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8"/>
          <p:cNvPicPr preferRelativeResize="0"/>
          <p:nvPr/>
        </p:nvPicPr>
        <p:blipFill rotWithShape="1">
          <a:blip r:embed="rId3">
            <a:alphaModFix/>
          </a:blip>
          <a:srcRect b="34780" l="36875" r="37493" t="32660"/>
          <a:stretch/>
        </p:blipFill>
        <p:spPr>
          <a:xfrm>
            <a:off x="4961788" y="2736788"/>
            <a:ext cx="44001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8"/>
          <p:cNvPicPr preferRelativeResize="0"/>
          <p:nvPr/>
        </p:nvPicPr>
        <p:blipFill rotWithShape="1">
          <a:blip r:embed="rId3">
            <a:alphaModFix/>
          </a:blip>
          <a:srcRect b="34780" l="36875" r="37493" t="32660"/>
          <a:stretch/>
        </p:blipFill>
        <p:spPr>
          <a:xfrm>
            <a:off x="5439138" y="2736775"/>
            <a:ext cx="44001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 rotWithShape="1">
          <a:blip r:embed="rId3">
            <a:alphaModFix/>
          </a:blip>
          <a:srcRect b="34780" l="36875" r="37493" t="32660"/>
          <a:stretch/>
        </p:blipFill>
        <p:spPr>
          <a:xfrm>
            <a:off x="5916488" y="2736800"/>
            <a:ext cx="440018" cy="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49"/>
          <p:cNvCxnSpPr>
            <a:stCxn id="337" idx="3"/>
            <a:endCxn id="338" idx="1"/>
          </p:cNvCxnSpPr>
          <p:nvPr/>
        </p:nvCxnSpPr>
        <p:spPr>
          <a:xfrm>
            <a:off x="5595700" y="2333675"/>
            <a:ext cx="1278300" cy="762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9" name="Google Shape;339;p49"/>
          <p:cNvCxnSpPr>
            <a:stCxn id="340" idx="2"/>
            <a:endCxn id="341" idx="0"/>
          </p:cNvCxnSpPr>
          <p:nvPr/>
        </p:nvCxnSpPr>
        <p:spPr>
          <a:xfrm flipH="1" rot="-5400000">
            <a:off x="1781350" y="2385650"/>
            <a:ext cx="1176600" cy="741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42" name="Google Shape;342;p49"/>
          <p:cNvSpPr txBox="1"/>
          <p:nvPr>
            <p:ph type="title"/>
          </p:nvPr>
        </p:nvSpPr>
        <p:spPr>
          <a:xfrm>
            <a:off x="311700" y="1280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Summary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49"/>
          <p:cNvSpPr/>
          <p:nvPr/>
        </p:nvSpPr>
        <p:spPr>
          <a:xfrm>
            <a:off x="1231150" y="1481900"/>
            <a:ext cx="1535100" cy="6864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Deployment</a:t>
            </a:r>
            <a:endParaRPr b="1" i="0" u="none" cap="none" strike="noStrike">
              <a:solidFill>
                <a:srgbClr val="1F497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6873975" y="2752675"/>
            <a:ext cx="1305000" cy="6864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Containerized Model Servers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2088100" y="3344800"/>
            <a:ext cx="1305000" cy="6864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Actionability, Accuracy, 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Risk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4595500" y="1079300"/>
            <a:ext cx="1000200" cy="4077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Devices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49"/>
          <p:cNvSpPr/>
          <p:nvPr/>
        </p:nvSpPr>
        <p:spPr>
          <a:xfrm>
            <a:off x="1650750" y="2439048"/>
            <a:ext cx="880200" cy="4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Nunito SemiBold"/>
                <a:ea typeface="Nunito SemiBold"/>
                <a:cs typeface="Nunito SemiBold"/>
                <a:sym typeface="Nunito SemiBold"/>
              </a:rPr>
              <a:t>is assessed for</a:t>
            </a:r>
            <a:endParaRPr sz="11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45" name="Google Shape;345;p49"/>
          <p:cNvSpPr/>
          <p:nvPr/>
        </p:nvSpPr>
        <p:spPr>
          <a:xfrm>
            <a:off x="5977000" y="2553650"/>
            <a:ext cx="515700" cy="1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Nunito SemiBold"/>
                <a:ea typeface="Nunito SemiBold"/>
                <a:cs typeface="Nunito SemiBold"/>
                <a:sym typeface="Nunito SemiBold"/>
              </a:rPr>
              <a:t>using</a:t>
            </a:r>
            <a:endParaRPr sz="11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46" name="Google Shape;346;p49"/>
          <p:cNvSpPr/>
          <p:nvPr/>
        </p:nvSpPr>
        <p:spPr>
          <a:xfrm>
            <a:off x="1231150" y="944998"/>
            <a:ext cx="15351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Enabling access to model predictions for key stakeholders</a:t>
            </a:r>
            <a:endParaRPr i="1"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47" name="Google Shape;347;p49"/>
          <p:cNvSpPr/>
          <p:nvPr/>
        </p:nvSpPr>
        <p:spPr>
          <a:xfrm>
            <a:off x="2045525" y="4047702"/>
            <a:ext cx="15351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Model predictions should be directly actionable, accurate and entail low risk</a:t>
            </a:r>
            <a:endParaRPr i="1"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48" name="Google Shape;348;p49"/>
          <p:cNvSpPr/>
          <p:nvPr/>
        </p:nvSpPr>
        <p:spPr>
          <a:xfrm>
            <a:off x="6887325" y="1621250"/>
            <a:ext cx="12783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Containers encapsulate the model binary, a prediction function, user interface components and logging components </a:t>
            </a:r>
            <a:endParaRPr i="1"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37" name="Google Shape;337;p49"/>
          <p:cNvSpPr txBox="1"/>
          <p:nvPr/>
        </p:nvSpPr>
        <p:spPr>
          <a:xfrm>
            <a:off x="4595500" y="2073425"/>
            <a:ext cx="1000200" cy="5205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 Interfaces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9" name="Google Shape;349;p49"/>
          <p:cNvCxnSpPr>
            <a:stCxn id="340" idx="3"/>
            <a:endCxn id="343" idx="1"/>
          </p:cNvCxnSpPr>
          <p:nvPr/>
        </p:nvCxnSpPr>
        <p:spPr>
          <a:xfrm flipH="1" rot="10800000">
            <a:off x="2766250" y="1283300"/>
            <a:ext cx="1829100" cy="541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50" name="Google Shape;350;p49"/>
          <p:cNvCxnSpPr>
            <a:stCxn id="340" idx="3"/>
            <a:endCxn id="337" idx="1"/>
          </p:cNvCxnSpPr>
          <p:nvPr/>
        </p:nvCxnSpPr>
        <p:spPr>
          <a:xfrm>
            <a:off x="2766250" y="1825100"/>
            <a:ext cx="1829400" cy="50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51" name="Google Shape;351;p49"/>
          <p:cNvSpPr/>
          <p:nvPr/>
        </p:nvSpPr>
        <p:spPr>
          <a:xfrm>
            <a:off x="3240700" y="1621248"/>
            <a:ext cx="880200" cy="4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Nunito SemiBold"/>
                <a:ea typeface="Nunito SemiBold"/>
                <a:cs typeface="Nunito SemiBold"/>
                <a:sym typeface="Nunito SemiBold"/>
              </a:rPr>
              <a:t>is executed on</a:t>
            </a:r>
            <a:endParaRPr sz="11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