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Nunito" pitchFamily="2" charset="77"/>
      <p:regular r:id="rId18"/>
      <p:bold r:id="rId19"/>
      <p:italic r:id="rId20"/>
      <p:boldItalic r:id="rId21"/>
    </p:embeddedFont>
    <p:embeddedFont>
      <p:font typeface="Nunito ExtraBold" pitchFamily="2" charset="77"/>
      <p:bold r:id="rId22"/>
      <p:italic r:id="rId23"/>
      <p:boldItalic r:id="rId24"/>
    </p:embeddedFont>
    <p:embeddedFont>
      <p:font typeface="Nunito SemiBold" pitchFamily="2" charset="77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Mono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ee5efcb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6ee5efcbb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g26ee5efcbb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ee5efcbb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ee5efcbb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ee5efcbb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6ee5efcbb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ee5efcb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6ee5efcbb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g26ee5efcbb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ee5efcbb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6ee5efcbb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ee5efcbb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6ee5efcbb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ee5efcbb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g26ee5efcbb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ee5efcbb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Speaker Notes:-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Notebook: The initial stage where data exploration, analysis, and initial model development take place.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- Code: The development phase where the model code is written and refined.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- Build: The process of compiling the code and creating executable models.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- Test: Evaluating the model's performance and ensuring it meets the required standards.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- Approve: The stage where the model is reviewed and validated for deployment.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- Register Model: The final step where the approved model is documented, versioned, and prepared for deployment.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Outline the basic tests conducted during model registration: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- Compare metrics to existing baselines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- Verify data pipeline dependencies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- Assess artifact characteristics (e.g., model size)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- Conduct unit tests for known test cases.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6ee5efcbb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ee5efcbb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Speaker Notes:-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- Staging Endpoint: A pre-production environment where changes are tested before moving to production.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- Production Endpoint: The live environment where the application is accessible to users.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- Operate and Monitor: The process of managing and overseeing the application's performance and health.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- Logs: Recorded events and activities for troubleshooting and auditing purposes.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- Monitoring Checks: Regular evaluations to ensure the system meets performance and reliability standards.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g26ee5efcbb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ee5efcbb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Speaker Notes-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Once the staging endpoint becomes the production endpoint, it starts receiving traffic in the form of prediction requests from users.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- These requests and their corresponding predictions are stored in logs for future reference and analysis.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- In terms of data drift, we compare the user inputs received at the production endpoint with the training features to identify any changes in the data distribution.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For model drift, we compare the predictions generated at the production endpoint with both the training targets and the ground truth targets to assess the model's performance over time.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g26ee5efcbb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ee5efcbb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ee5efcbb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TITLE_AND_BOD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66725" y="870002"/>
            <a:ext cx="8210400" cy="14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unito"/>
              <a:buNone/>
              <a:defRPr sz="15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Nunito"/>
              <a:buChar char="○"/>
              <a:defRPr sz="1500"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unito"/>
              <a:buChar char="■"/>
              <a:defRPr sz="1500"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500"/>
              <a:buFont typeface="Nunito"/>
              <a:buChar char="●"/>
              <a:defRPr sz="1500"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500"/>
              <a:buFont typeface="Nunito"/>
              <a:buChar char="○"/>
              <a:defRPr sz="1500"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66725" y="163627"/>
            <a:ext cx="8210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2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569519" y="142741"/>
            <a:ext cx="80049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1412081" y="930269"/>
            <a:ext cx="6319800" cy="23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1574006" y="4988871"/>
            <a:ext cx="5565000" cy="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-551" y="10"/>
            <a:ext cx="175500" cy="709221"/>
            <a:chOff x="6593" y="10"/>
            <a:chExt cx="175500" cy="709221"/>
          </a:xfrm>
        </p:grpSpPr>
        <p:sp>
          <p:nvSpPr>
            <p:cNvPr id="10" name="Google Shape;10;p1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311700" y="815441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E39A9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Week 10: MLOps</a:t>
            </a:r>
            <a:endParaRPr sz="3600" i="0" u="none" strike="noStrike" cap="none">
              <a:solidFill>
                <a:srgbClr val="0E39A9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466800" y="2325002"/>
            <a:ext cx="8210400" cy="373200"/>
          </a:xfrm>
          <a:prstGeom prst="rect">
            <a:avLst/>
          </a:prstGeom>
        </p:spPr>
        <p:txBody>
          <a:bodyPr spcFirstLastPara="1" wrap="square" lIns="12700" tIns="12700" rIns="12700" bIns="12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MLOps CI/CD on HF Spaces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5453625" y="2117400"/>
            <a:ext cx="2865300" cy="118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466800" y="194902"/>
            <a:ext cx="8210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4000"/>
              <a:buNone/>
            </a:pPr>
            <a:r>
              <a:rPr lang="en">
                <a:solidFill>
                  <a:srgbClr val="0E39A9"/>
                </a:solidFill>
              </a:rPr>
              <a:t>Summary</a:t>
            </a:r>
            <a:endParaRPr sz="25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1771475" y="2571750"/>
            <a:ext cx="934500" cy="2769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MLOps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393850" y="2177475"/>
            <a:ext cx="934500" cy="2769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ML Dev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393850" y="3004050"/>
            <a:ext cx="934500" cy="2769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3791350" y="1520175"/>
            <a:ext cx="702600" cy="2769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Why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3784650" y="3760975"/>
            <a:ext cx="878400" cy="4569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it’s not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3791350" y="2571750"/>
            <a:ext cx="702600" cy="2769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How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5640025" y="2908725"/>
            <a:ext cx="702600" cy="2769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Build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7278900" y="2908725"/>
            <a:ext cx="934500" cy="2769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Deploy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6419025" y="2255900"/>
            <a:ext cx="934500" cy="2769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Monitor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3703450" y="843475"/>
            <a:ext cx="19365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E7E7E"/>
                </a:solidFill>
                <a:latin typeface="Nunito"/>
                <a:ea typeface="Nunito"/>
                <a:cs typeface="Nunito"/>
                <a:sym typeface="Nunito"/>
              </a:rPr>
              <a:t>Actionable &amp; accurate ML predictions</a:t>
            </a:r>
            <a:endParaRPr sz="900">
              <a:solidFill>
                <a:srgbClr val="7E7E7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3703450" y="1191863"/>
            <a:ext cx="157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E7E7E"/>
                </a:solidFill>
                <a:latin typeface="Nunito"/>
                <a:ea typeface="Nunito"/>
                <a:cs typeface="Nunito"/>
                <a:sym typeface="Nunito"/>
              </a:rPr>
              <a:t>Automation of ML operations</a:t>
            </a:r>
            <a:endParaRPr sz="900">
              <a:solidFill>
                <a:srgbClr val="7E7E7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3709650" y="4217875"/>
            <a:ext cx="13494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E7E7E"/>
                </a:solidFill>
                <a:latin typeface="Nunito"/>
                <a:ea typeface="Nunito"/>
                <a:cs typeface="Nunito"/>
                <a:sym typeface="Nunito"/>
              </a:rPr>
              <a:t>A collection of tools</a:t>
            </a:r>
            <a:endParaRPr sz="900">
              <a:solidFill>
                <a:srgbClr val="7E7E7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3709650" y="4338700"/>
            <a:ext cx="172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E7E7E"/>
                </a:solidFill>
                <a:latin typeface="Nunito"/>
                <a:ea typeface="Nunito"/>
                <a:cs typeface="Nunito"/>
                <a:sym typeface="Nunito"/>
              </a:rPr>
              <a:t>Automation of Data Science</a:t>
            </a:r>
            <a:endParaRPr sz="900">
              <a:solidFill>
                <a:srgbClr val="7E7E7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72" name="Google Shape;272;p26"/>
          <p:cNvCxnSpPr>
            <a:stCxn id="264" idx="3"/>
            <a:endCxn id="257" idx="1"/>
          </p:cNvCxnSpPr>
          <p:nvPr/>
        </p:nvCxnSpPr>
        <p:spPr>
          <a:xfrm>
            <a:off x="4493950" y="2710200"/>
            <a:ext cx="95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3" name="Google Shape;273;p26"/>
          <p:cNvCxnSpPr>
            <a:stCxn id="265" idx="3"/>
            <a:endCxn id="266" idx="1"/>
          </p:cNvCxnSpPr>
          <p:nvPr/>
        </p:nvCxnSpPr>
        <p:spPr>
          <a:xfrm>
            <a:off x="6342625" y="3047175"/>
            <a:ext cx="936300" cy="0"/>
          </a:xfrm>
          <a:prstGeom prst="straightConnector1">
            <a:avLst/>
          </a:prstGeom>
          <a:noFill/>
          <a:ln w="9525" cap="flat" cmpd="sng">
            <a:solidFill>
              <a:srgbClr val="7E7E7E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26"/>
          <p:cNvCxnSpPr>
            <a:stCxn id="266" idx="0"/>
            <a:endCxn id="267" idx="3"/>
          </p:cNvCxnSpPr>
          <p:nvPr/>
        </p:nvCxnSpPr>
        <p:spPr>
          <a:xfrm rot="10800000">
            <a:off x="7353450" y="2394225"/>
            <a:ext cx="392700" cy="514500"/>
          </a:xfrm>
          <a:prstGeom prst="straightConnector1">
            <a:avLst/>
          </a:prstGeom>
          <a:noFill/>
          <a:ln w="9525" cap="flat" cmpd="sng">
            <a:solidFill>
              <a:srgbClr val="7E7E7E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26"/>
          <p:cNvCxnSpPr>
            <a:stCxn id="267" idx="1"/>
            <a:endCxn id="265" idx="0"/>
          </p:cNvCxnSpPr>
          <p:nvPr/>
        </p:nvCxnSpPr>
        <p:spPr>
          <a:xfrm flipH="1">
            <a:off x="5991225" y="2394350"/>
            <a:ext cx="427800" cy="514500"/>
          </a:xfrm>
          <a:prstGeom prst="straightConnector1">
            <a:avLst/>
          </a:prstGeom>
          <a:noFill/>
          <a:ln w="9525" cap="flat" cmpd="sng">
            <a:solidFill>
              <a:srgbClr val="7E7E7E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26"/>
          <p:cNvCxnSpPr>
            <a:stCxn id="259" idx="3"/>
            <a:endCxn id="262" idx="1"/>
          </p:cNvCxnSpPr>
          <p:nvPr/>
        </p:nvCxnSpPr>
        <p:spPr>
          <a:xfrm rot="10800000" flipH="1">
            <a:off x="2705975" y="1658700"/>
            <a:ext cx="1085400" cy="10515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7" name="Google Shape;277;p26"/>
          <p:cNvCxnSpPr>
            <a:stCxn id="259" idx="3"/>
            <a:endCxn id="264" idx="1"/>
          </p:cNvCxnSpPr>
          <p:nvPr/>
        </p:nvCxnSpPr>
        <p:spPr>
          <a:xfrm>
            <a:off x="2705975" y="2710200"/>
            <a:ext cx="10854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8" name="Google Shape;278;p26"/>
          <p:cNvCxnSpPr>
            <a:stCxn id="259" idx="3"/>
            <a:endCxn id="263" idx="1"/>
          </p:cNvCxnSpPr>
          <p:nvPr/>
        </p:nvCxnSpPr>
        <p:spPr>
          <a:xfrm>
            <a:off x="2705975" y="2710200"/>
            <a:ext cx="1078800" cy="1279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9" name="Google Shape;279;p26"/>
          <p:cNvCxnSpPr>
            <a:stCxn id="259" idx="1"/>
            <a:endCxn id="260" idx="3"/>
          </p:cNvCxnSpPr>
          <p:nvPr/>
        </p:nvCxnSpPr>
        <p:spPr>
          <a:xfrm rot="10800000">
            <a:off x="1328375" y="2316000"/>
            <a:ext cx="443100" cy="3942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0" name="Google Shape;280;p26"/>
          <p:cNvCxnSpPr>
            <a:stCxn id="259" idx="1"/>
            <a:endCxn id="261" idx="3"/>
          </p:cNvCxnSpPr>
          <p:nvPr/>
        </p:nvCxnSpPr>
        <p:spPr>
          <a:xfrm flipH="1">
            <a:off x="1328375" y="2710200"/>
            <a:ext cx="443100" cy="4323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435944" y="603965"/>
            <a:ext cx="2620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7CBB"/>
              </a:buClr>
              <a:buSzPts val="2700"/>
              <a:buFont typeface="Century Gothic"/>
              <a:buNone/>
            </a:pPr>
            <a:r>
              <a:rPr lang="en" sz="2400" b="1" i="0" u="none" strike="noStrike" cap="none">
                <a:solidFill>
                  <a:srgbClr val="0F3FA8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7CBB"/>
              </a:buClr>
              <a:buSzPts val="2700"/>
              <a:buFont typeface="Century Gothic"/>
              <a:buNone/>
            </a:pPr>
            <a:endParaRPr sz="2400" b="1" i="0" u="none" strike="noStrike" cap="none">
              <a:solidFill>
                <a:srgbClr val="0F3FA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3402325" y="503830"/>
            <a:ext cx="5434200" cy="3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9844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this session, we will discuss: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315595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What is MLOps?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315595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Implementing MLOps in the enterprise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15595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 Monitoring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15595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Continuous Integration (CI) &amp; Continuous Delivery (CD) with HF Spaces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4908563" y="1278244"/>
            <a:ext cx="3506100" cy="150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6303925" y="2208388"/>
            <a:ext cx="21108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 b="1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Medium.</a:t>
            </a: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Incorrect predictions can trigger predictive maintenance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56675" y="166102"/>
            <a:ext cx="8210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4000"/>
              <a:buNone/>
            </a:pPr>
            <a:r>
              <a:rPr lang="en">
                <a:solidFill>
                  <a:srgbClr val="0E39A9"/>
                </a:solidFill>
              </a:rPr>
              <a:t>Recall: Should I implement a ML solution?</a:t>
            </a:r>
            <a:endParaRPr sz="25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4854126" y="3741275"/>
            <a:ext cx="36150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https://pgurazada1-machine-failure-predictor.hf.space/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2692325" y="1832150"/>
            <a:ext cx="1212900" cy="42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ML-powered Solution</a:t>
            </a:r>
            <a:endParaRPr sz="12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5064806" y="1382069"/>
            <a:ext cx="1126500" cy="424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Actionability</a:t>
            </a:r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5064800" y="1838975"/>
            <a:ext cx="1126500" cy="400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Accuracy</a:t>
            </a:r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064806" y="2271581"/>
            <a:ext cx="1126500" cy="424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Risk</a:t>
            </a:r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6303925" y="1374638"/>
            <a:ext cx="21108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 b="1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High.</a:t>
            </a: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API can be easily integrated with production systems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6303925" y="1781788"/>
            <a:ext cx="21108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 b="1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High.</a:t>
            </a: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rPr>
              <a:t>ML algorithms achieve high accuracy on historical data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9" name="Google Shape;89;p18"/>
          <p:cNvCxnSpPr>
            <a:stCxn id="90" idx="3"/>
            <a:endCxn id="83" idx="1"/>
          </p:cNvCxnSpPr>
          <p:nvPr/>
        </p:nvCxnSpPr>
        <p:spPr>
          <a:xfrm>
            <a:off x="1688975" y="2044400"/>
            <a:ext cx="1003500" cy="6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1" name="Google Shape;91;p18"/>
          <p:cNvSpPr txBox="1"/>
          <p:nvPr/>
        </p:nvSpPr>
        <p:spPr>
          <a:xfrm>
            <a:off x="5730375" y="808409"/>
            <a:ext cx="15750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1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Assess</a:t>
            </a:r>
            <a:endParaRPr sz="1400" b="1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2" name="Google Shape;92;p18"/>
          <p:cNvCxnSpPr>
            <a:stCxn id="79" idx="2"/>
            <a:endCxn id="93" idx="0"/>
          </p:cNvCxnSpPr>
          <p:nvPr/>
        </p:nvCxnSpPr>
        <p:spPr>
          <a:xfrm rot="-5400000" flipH="1">
            <a:off x="6375863" y="3072094"/>
            <a:ext cx="572100" cy="6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4" name="Google Shape;94;p18"/>
          <p:cNvSpPr txBox="1"/>
          <p:nvPr/>
        </p:nvSpPr>
        <p:spPr>
          <a:xfrm>
            <a:off x="703975" y="2410999"/>
            <a:ext cx="1575000" cy="1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Machines used in a production process are subject to wear and tear and prone to failure. Preventive maintenance can be conducted if failure is known in advance</a:t>
            </a:r>
            <a:endParaRPr sz="1000">
              <a:solidFill>
                <a:srgbClr val="88888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692325" y="2411000"/>
            <a:ext cx="13224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Predict chance of machine failure using device parameters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6" name="Google Shape;96;p18"/>
          <p:cNvCxnSpPr>
            <a:stCxn id="83" idx="3"/>
            <a:endCxn id="84" idx="1"/>
          </p:cNvCxnSpPr>
          <p:nvPr/>
        </p:nvCxnSpPr>
        <p:spPr>
          <a:xfrm rot="10800000" flipH="1">
            <a:off x="3905225" y="1594400"/>
            <a:ext cx="1159500" cy="4500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7" name="Google Shape;97;p18"/>
          <p:cNvCxnSpPr>
            <a:stCxn id="83" idx="3"/>
            <a:endCxn id="86" idx="1"/>
          </p:cNvCxnSpPr>
          <p:nvPr/>
        </p:nvCxnSpPr>
        <p:spPr>
          <a:xfrm>
            <a:off x="3905225" y="2044400"/>
            <a:ext cx="1159500" cy="4395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8" name="Google Shape;98;p18"/>
          <p:cNvCxnSpPr/>
          <p:nvPr/>
        </p:nvCxnSpPr>
        <p:spPr>
          <a:xfrm rot="10800000" flipH="1">
            <a:off x="3905225" y="2042000"/>
            <a:ext cx="1159500" cy="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0" name="Google Shape;90;p18"/>
          <p:cNvSpPr/>
          <p:nvPr/>
        </p:nvSpPr>
        <p:spPr>
          <a:xfrm>
            <a:off x="754475" y="1767500"/>
            <a:ext cx="934500" cy="5538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Problem</a:t>
            </a:r>
            <a:endParaRPr sz="12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19375" y="3358525"/>
            <a:ext cx="1084500" cy="329100"/>
          </a:xfrm>
          <a:prstGeom prst="roundRect">
            <a:avLst>
              <a:gd name="adj" fmla="val 1670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Implement</a:t>
            </a:r>
            <a:endParaRPr sz="12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4014875" y="1291888"/>
            <a:ext cx="1038900" cy="373200"/>
          </a:xfrm>
          <a:prstGeom prst="roundRect">
            <a:avLst>
              <a:gd name="adj" fmla="val 30907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MLOps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1556200" y="3250875"/>
            <a:ext cx="19635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Track changes in training pipelines or production data patterns and generate fresh model artifacts triggered by these changes</a:t>
            </a:r>
            <a:endParaRPr sz="11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844250" y="2550575"/>
            <a:ext cx="1524900" cy="637200"/>
          </a:xfrm>
          <a:prstGeom prst="roundRect">
            <a:avLst>
              <a:gd name="adj" fmla="val 19529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Model Development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800800" y="2550575"/>
            <a:ext cx="1393800" cy="637200"/>
          </a:xfrm>
          <a:prstGeom prst="roundRect">
            <a:avLst>
              <a:gd name="adj" fmla="val 19736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Model Deployment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7" name="Google Shape;107;p19"/>
          <p:cNvCxnSpPr>
            <a:stCxn id="103" idx="2"/>
            <a:endCxn id="105" idx="0"/>
          </p:cNvCxnSpPr>
          <p:nvPr/>
        </p:nvCxnSpPr>
        <p:spPr>
          <a:xfrm rot="5400000">
            <a:off x="3127775" y="1144138"/>
            <a:ext cx="885600" cy="1927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8" name="Google Shape;108;p19"/>
          <p:cNvCxnSpPr>
            <a:stCxn id="103" idx="2"/>
            <a:endCxn id="106" idx="0"/>
          </p:cNvCxnSpPr>
          <p:nvPr/>
        </p:nvCxnSpPr>
        <p:spPr>
          <a:xfrm rot="-5400000" flipH="1">
            <a:off x="5073275" y="1126138"/>
            <a:ext cx="885600" cy="1963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9" name="Google Shape;109;p19"/>
          <p:cNvSpPr/>
          <p:nvPr/>
        </p:nvSpPr>
        <p:spPr>
          <a:xfrm>
            <a:off x="5595225" y="3189375"/>
            <a:ext cx="22701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Track changes in prediction patterns and kickstart model development cycles. Deploy fresh model artifacts generated during development </a:t>
            </a:r>
            <a:endParaRPr sz="11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626250" y="1976100"/>
            <a:ext cx="18915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allows seamless integration of 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66800" y="189077"/>
            <a:ext cx="8210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What is MLOps?</a:t>
            </a:r>
            <a:endParaRPr sz="25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4199100" y="2793250"/>
            <a:ext cx="680100" cy="51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3" name="Google Shape;113;p19"/>
          <p:cNvCxnSpPr/>
          <p:nvPr/>
        </p:nvCxnSpPr>
        <p:spPr>
          <a:xfrm rot="10800000">
            <a:off x="4204025" y="2940375"/>
            <a:ext cx="642900" cy="63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4" name="Google Shape;114;p19"/>
          <p:cNvSpPr/>
          <p:nvPr/>
        </p:nvSpPr>
        <p:spPr>
          <a:xfrm>
            <a:off x="414900" y="823146"/>
            <a:ext cx="8090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i="1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MLOps is an organizational approach to operationalise machine learning with a view to achieve specific business outcomes.</a:t>
            </a:r>
            <a:endParaRPr i="1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2693688" y="2683300"/>
            <a:ext cx="501600" cy="27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Dev</a:t>
            </a:r>
            <a:endParaRPr sz="12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20" name="Google Shape;120;p20"/>
          <p:cNvCxnSpPr>
            <a:stCxn id="121" idx="1"/>
            <a:endCxn id="122" idx="3"/>
          </p:cNvCxnSpPr>
          <p:nvPr/>
        </p:nvCxnSpPr>
        <p:spPr>
          <a:xfrm rot="10800000">
            <a:off x="3249700" y="1791950"/>
            <a:ext cx="2227500" cy="1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66800" y="194902"/>
            <a:ext cx="8210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4000"/>
              <a:buNone/>
            </a:pPr>
            <a:r>
              <a:rPr lang="en">
                <a:solidFill>
                  <a:srgbClr val="0E39A9"/>
                </a:solidFill>
              </a:rPr>
              <a:t>Implementing MLOps in the enterprise</a:t>
            </a:r>
            <a:endParaRPr sz="25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639275" y="1653563"/>
            <a:ext cx="6105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Code</a:t>
            </a:r>
            <a:endParaRPr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532925" y="2413550"/>
            <a:ext cx="6105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Build</a:t>
            </a:r>
            <a:endParaRPr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25" name="Google Shape;125;p20"/>
          <p:cNvCxnSpPr>
            <a:stCxn id="122" idx="1"/>
            <a:endCxn id="124" idx="0"/>
          </p:cNvCxnSpPr>
          <p:nvPr/>
        </p:nvCxnSpPr>
        <p:spPr>
          <a:xfrm flipH="1">
            <a:off x="1838275" y="1792013"/>
            <a:ext cx="801000" cy="6216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6" name="Google Shape;126;p20"/>
          <p:cNvSpPr txBox="1"/>
          <p:nvPr/>
        </p:nvSpPr>
        <p:spPr>
          <a:xfrm>
            <a:off x="2778700" y="3176300"/>
            <a:ext cx="6105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Test</a:t>
            </a:r>
            <a:endParaRPr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27" name="Google Shape;127;p20"/>
          <p:cNvCxnSpPr>
            <a:stCxn id="124" idx="2"/>
            <a:endCxn id="126" idx="1"/>
          </p:cNvCxnSpPr>
          <p:nvPr/>
        </p:nvCxnSpPr>
        <p:spPr>
          <a:xfrm rot="-5400000" flipH="1">
            <a:off x="1996275" y="2532350"/>
            <a:ext cx="624300" cy="9405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8" name="Google Shape;128;p20"/>
          <p:cNvSpPr txBox="1"/>
          <p:nvPr/>
        </p:nvSpPr>
        <p:spPr>
          <a:xfrm>
            <a:off x="5431500" y="1614963"/>
            <a:ext cx="8559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Deploy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583475" y="2413550"/>
            <a:ext cx="8559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Operate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30" name="Google Shape;130;p20"/>
          <p:cNvCxnSpPr>
            <a:stCxn id="128" idx="3"/>
            <a:endCxn id="129" idx="0"/>
          </p:cNvCxnSpPr>
          <p:nvPr/>
        </p:nvCxnSpPr>
        <p:spPr>
          <a:xfrm>
            <a:off x="6287400" y="1753413"/>
            <a:ext cx="723900" cy="6600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1" name="Google Shape;121;p20"/>
          <p:cNvSpPr txBox="1"/>
          <p:nvPr/>
        </p:nvSpPr>
        <p:spPr>
          <a:xfrm>
            <a:off x="5477200" y="3176300"/>
            <a:ext cx="8559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Monitor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31" name="Google Shape;131;p20"/>
          <p:cNvCxnSpPr>
            <a:stCxn id="129" idx="2"/>
            <a:endCxn id="121" idx="3"/>
          </p:cNvCxnSpPr>
          <p:nvPr/>
        </p:nvCxnSpPr>
        <p:spPr>
          <a:xfrm rot="5400000">
            <a:off x="6360125" y="2663450"/>
            <a:ext cx="624300" cy="6783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2" name="Google Shape;132;p20"/>
          <p:cNvCxnSpPr>
            <a:stCxn id="126" idx="3"/>
            <a:endCxn id="128" idx="1"/>
          </p:cNvCxnSpPr>
          <p:nvPr/>
        </p:nvCxnSpPr>
        <p:spPr>
          <a:xfrm rot="10800000" flipH="1">
            <a:off x="3389200" y="1753550"/>
            <a:ext cx="2042400" cy="156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3" name="Google Shape;133;p20"/>
          <p:cNvSpPr txBox="1"/>
          <p:nvPr/>
        </p:nvSpPr>
        <p:spPr>
          <a:xfrm>
            <a:off x="3508050" y="2776788"/>
            <a:ext cx="8559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Release</a:t>
            </a:r>
            <a:endParaRPr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508050" y="2023450"/>
            <a:ext cx="551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Plan</a:t>
            </a:r>
            <a:endParaRPr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250325" y="2318900"/>
            <a:ext cx="13587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Package code and its dependencies into a containerized model</a:t>
            </a:r>
            <a:endParaRPr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862900" y="3531300"/>
            <a:ext cx="17091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Verify performance of the containerized model using unit tests &amp; integration tests</a:t>
            </a:r>
            <a:endParaRPr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671800" y="1055313"/>
            <a:ext cx="17703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Develop and maintain ML code (including preprocessing, training and evaluation).</a:t>
            </a:r>
            <a:endParaRPr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518250" y="3563625"/>
            <a:ext cx="15366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Monitor model behavior and data quality to detect drift</a:t>
            </a:r>
            <a:endParaRPr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7470900" y="2294750"/>
            <a:ext cx="1358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Manage the deployed ML system and log business metrics</a:t>
            </a:r>
            <a:endParaRPr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518250" y="1034475"/>
            <a:ext cx="17703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Deploy containerized model to a production environment or integrate it with other systems</a:t>
            </a:r>
            <a:endParaRPr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2693688" y="2414938"/>
            <a:ext cx="501600" cy="27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ML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5631488" y="2395625"/>
            <a:ext cx="501600" cy="27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Ops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818600" y="4173000"/>
            <a:ext cx="550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Nunito"/>
                <a:ea typeface="Nunito"/>
                <a:cs typeface="Nunito"/>
                <a:sym typeface="Nunito"/>
              </a:rPr>
              <a:t>Implementing MLOps = Carefully managing a handoff between ML Dev and Ops</a:t>
            </a:r>
            <a:endParaRPr sz="1100"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570875" y="1494250"/>
            <a:ext cx="6096300" cy="75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466800" y="194902"/>
            <a:ext cx="8210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4000"/>
              <a:buNone/>
            </a:pPr>
            <a:r>
              <a:rPr lang="en">
                <a:solidFill>
                  <a:srgbClr val="0E39A9"/>
                </a:solidFill>
              </a:rPr>
              <a:t>Implementing MLOps in the enterprise</a:t>
            </a:r>
            <a:endParaRPr sz="25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66800" y="805675"/>
            <a:ext cx="79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Implementing</a:t>
            </a:r>
            <a:r>
              <a:rPr lang="en" i="1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i="1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MLOps = Carefully managing a handoff between ML Dev and Ops</a:t>
            </a:r>
            <a:endParaRPr i="1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695400" y="1661925"/>
            <a:ext cx="1177800" cy="373200"/>
          </a:xfrm>
          <a:prstGeom prst="roundRect">
            <a:avLst>
              <a:gd name="adj" fmla="val 30907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Notebook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2295825" y="1661925"/>
            <a:ext cx="750000" cy="373200"/>
          </a:xfrm>
          <a:prstGeom prst="roundRect">
            <a:avLst>
              <a:gd name="adj" fmla="val 30907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Code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3493600" y="1661925"/>
            <a:ext cx="750000" cy="373200"/>
          </a:xfrm>
          <a:prstGeom prst="roundRect">
            <a:avLst>
              <a:gd name="adj" fmla="val 30907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Build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5639325" y="1661925"/>
            <a:ext cx="750000" cy="373200"/>
          </a:xfrm>
          <a:prstGeom prst="roundRect">
            <a:avLst>
              <a:gd name="adj" fmla="val 30907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Test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957225" y="1661925"/>
            <a:ext cx="1177800" cy="373200"/>
          </a:xfrm>
          <a:prstGeom prst="roundRect">
            <a:avLst>
              <a:gd name="adj" fmla="val 3090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Approval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6" name="Google Shape;156;p21"/>
          <p:cNvCxnSpPr>
            <a:stCxn id="151" idx="3"/>
            <a:endCxn id="152" idx="1"/>
          </p:cNvCxnSpPr>
          <p:nvPr/>
        </p:nvCxnSpPr>
        <p:spPr>
          <a:xfrm>
            <a:off x="1873200" y="1848525"/>
            <a:ext cx="4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7" name="Google Shape;157;p21"/>
          <p:cNvCxnSpPr>
            <a:stCxn id="152" idx="3"/>
            <a:endCxn id="153" idx="1"/>
          </p:cNvCxnSpPr>
          <p:nvPr/>
        </p:nvCxnSpPr>
        <p:spPr>
          <a:xfrm>
            <a:off x="3045825" y="1848525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8" name="Google Shape;158;p21"/>
          <p:cNvCxnSpPr>
            <a:stCxn id="153" idx="3"/>
            <a:endCxn id="154" idx="1"/>
          </p:cNvCxnSpPr>
          <p:nvPr/>
        </p:nvCxnSpPr>
        <p:spPr>
          <a:xfrm>
            <a:off x="4243600" y="1848525"/>
            <a:ext cx="13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9" name="Google Shape;159;p21"/>
          <p:cNvCxnSpPr>
            <a:stCxn id="154" idx="3"/>
            <a:endCxn id="155" idx="1"/>
          </p:cNvCxnSpPr>
          <p:nvPr/>
        </p:nvCxnSpPr>
        <p:spPr>
          <a:xfrm>
            <a:off x="6389325" y="1848525"/>
            <a:ext cx="567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0" name="Google Shape;160;p21"/>
          <p:cNvSpPr/>
          <p:nvPr/>
        </p:nvSpPr>
        <p:spPr>
          <a:xfrm>
            <a:off x="4518350" y="1614075"/>
            <a:ext cx="900000" cy="4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Containerized model</a:t>
            </a:r>
            <a:endParaRPr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161" name="Google Shape;161;p21"/>
          <p:cNvCxnSpPr>
            <a:stCxn id="155" idx="2"/>
            <a:endCxn id="162" idx="0"/>
          </p:cNvCxnSpPr>
          <p:nvPr/>
        </p:nvCxnSpPr>
        <p:spPr>
          <a:xfrm>
            <a:off x="7546125" y="2035125"/>
            <a:ext cx="0" cy="82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" name="Google Shape;163;p21"/>
          <p:cNvSpPr txBox="1"/>
          <p:nvPr/>
        </p:nvSpPr>
        <p:spPr>
          <a:xfrm>
            <a:off x="570875" y="2286675"/>
            <a:ext cx="4234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D2C40"/>
                </a:solidFill>
                <a:latin typeface="Nunito"/>
                <a:ea typeface="Nunito"/>
                <a:cs typeface="Nunito"/>
                <a:sym typeface="Nunito"/>
              </a:rPr>
              <a:t>Development with Continuous Integration (CI)</a:t>
            </a:r>
            <a:endParaRPr b="1">
              <a:solidFill>
                <a:srgbClr val="0D2C4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6957225" y="2858725"/>
            <a:ext cx="1177800" cy="468900"/>
          </a:xfrm>
          <a:prstGeom prst="roundRect">
            <a:avLst>
              <a:gd name="adj" fmla="val 3090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Registered Model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619350" y="2667075"/>
            <a:ext cx="4478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Tests include: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Metrics compared to existing baseline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Data pipeline dependencies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Artifact characteristics (e.g., model size)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Unit tests for known test cases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95400" y="2996025"/>
            <a:ext cx="182400" cy="17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695400" y="3215925"/>
            <a:ext cx="182400" cy="17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695400" y="3435825"/>
            <a:ext cx="182400" cy="17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95400" y="3655725"/>
            <a:ext cx="182400" cy="17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7734350" y="4537325"/>
            <a:ext cx="1072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[Notebook]</a:t>
            </a:r>
            <a:endParaRPr sz="1100" b="1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466800" y="194902"/>
            <a:ext cx="8210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4000"/>
              <a:buNone/>
            </a:pPr>
            <a:r>
              <a:rPr lang="en">
                <a:solidFill>
                  <a:srgbClr val="0E39A9"/>
                </a:solidFill>
              </a:rPr>
              <a:t>Implementing MLOps in the enterprise</a:t>
            </a:r>
            <a:endParaRPr sz="25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466800" y="805675"/>
            <a:ext cx="79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Implementing MLOps = Carefully managing a handoff between ML Dev and Ops</a:t>
            </a:r>
            <a:endParaRPr i="1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70875" y="1494250"/>
            <a:ext cx="6879900" cy="75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695400" y="1627575"/>
            <a:ext cx="1177800" cy="468900"/>
          </a:xfrm>
          <a:prstGeom prst="roundRect">
            <a:avLst>
              <a:gd name="adj" fmla="val 3090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Registered Model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295900" y="1627575"/>
            <a:ext cx="1114800" cy="468900"/>
          </a:xfrm>
          <a:prstGeom prst="roundRect">
            <a:avLst>
              <a:gd name="adj" fmla="val 30907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Staging Endpoint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4420200" y="1610475"/>
            <a:ext cx="1221000" cy="468900"/>
          </a:xfrm>
          <a:prstGeom prst="roundRect">
            <a:avLst>
              <a:gd name="adj" fmla="val 30907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Production Endpoint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173100" y="1593225"/>
            <a:ext cx="1177800" cy="503400"/>
          </a:xfrm>
          <a:prstGeom prst="roundRect">
            <a:avLst>
              <a:gd name="adj" fmla="val 30907"/>
            </a:avLst>
          </a:prstGeom>
          <a:solidFill>
            <a:srgbClr val="0F3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Operate &amp; Monitor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1" name="Google Shape;181;p22"/>
          <p:cNvCxnSpPr>
            <a:stCxn id="177" idx="3"/>
            <a:endCxn id="178" idx="1"/>
          </p:cNvCxnSpPr>
          <p:nvPr/>
        </p:nvCxnSpPr>
        <p:spPr>
          <a:xfrm>
            <a:off x="1873200" y="1862025"/>
            <a:ext cx="4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2" name="Google Shape;182;p22"/>
          <p:cNvCxnSpPr>
            <a:stCxn id="178" idx="3"/>
            <a:endCxn id="179" idx="1"/>
          </p:cNvCxnSpPr>
          <p:nvPr/>
        </p:nvCxnSpPr>
        <p:spPr>
          <a:xfrm rot="10800000" flipH="1">
            <a:off x="3410700" y="1844925"/>
            <a:ext cx="1009500" cy="1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3" name="Google Shape;183;p22"/>
          <p:cNvCxnSpPr>
            <a:stCxn id="179" idx="3"/>
            <a:endCxn id="180" idx="1"/>
          </p:cNvCxnSpPr>
          <p:nvPr/>
        </p:nvCxnSpPr>
        <p:spPr>
          <a:xfrm>
            <a:off x="5641200" y="1844925"/>
            <a:ext cx="5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4" name="Google Shape;184;p22"/>
          <p:cNvSpPr/>
          <p:nvPr/>
        </p:nvSpPr>
        <p:spPr>
          <a:xfrm>
            <a:off x="3554096" y="1734375"/>
            <a:ext cx="631800" cy="2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Approval</a:t>
            </a:r>
            <a:endParaRPr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570875" y="2286675"/>
            <a:ext cx="4234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D2C40"/>
                </a:solidFill>
                <a:latin typeface="Nunito"/>
                <a:ea typeface="Nunito"/>
                <a:cs typeface="Nunito"/>
                <a:sym typeface="Nunito"/>
              </a:rPr>
              <a:t>Ops with Continuous Delivery (CD)</a:t>
            </a:r>
            <a:endParaRPr b="1">
              <a:solidFill>
                <a:srgbClr val="0D2C4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7567500" y="2615775"/>
            <a:ext cx="675000" cy="373200"/>
          </a:xfrm>
          <a:prstGeom prst="roundRect">
            <a:avLst>
              <a:gd name="adj" fmla="val 3090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Logs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7316100" y="3351800"/>
            <a:ext cx="1177800" cy="468900"/>
          </a:xfrm>
          <a:prstGeom prst="roundRect">
            <a:avLst>
              <a:gd name="adj" fmla="val 30907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Monitoring Checks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8" name="Google Shape;188;p22"/>
          <p:cNvCxnSpPr>
            <a:stCxn id="186" idx="2"/>
            <a:endCxn id="187" idx="0"/>
          </p:cNvCxnSpPr>
          <p:nvPr/>
        </p:nvCxnSpPr>
        <p:spPr>
          <a:xfrm>
            <a:off x="7905000" y="2988975"/>
            <a:ext cx="0" cy="36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9" name="Google Shape;189;p22"/>
          <p:cNvSpPr txBox="1"/>
          <p:nvPr/>
        </p:nvSpPr>
        <p:spPr>
          <a:xfrm>
            <a:off x="619350" y="2590875"/>
            <a:ext cx="5021843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Approval checks include: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      Model predictions aligned with business requirements?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      Impact on existing deployments (i.e., no breaks)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Monitoring checks include: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      Data Drift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      Model Drift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695400" y="2927350"/>
            <a:ext cx="182400" cy="17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695400" y="3151450"/>
            <a:ext cx="182400" cy="17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695400" y="3767800"/>
            <a:ext cx="182400" cy="17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695400" y="3991600"/>
            <a:ext cx="182400" cy="17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2"/>
          <p:cNvCxnSpPr>
            <a:stCxn id="180" idx="3"/>
            <a:endCxn id="186" idx="0"/>
          </p:cNvCxnSpPr>
          <p:nvPr/>
        </p:nvCxnSpPr>
        <p:spPr>
          <a:xfrm>
            <a:off x="7350900" y="1844925"/>
            <a:ext cx="554100" cy="771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466800" y="194902"/>
            <a:ext cx="8210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4000"/>
              <a:buNone/>
            </a:pPr>
            <a:r>
              <a:rPr lang="en">
                <a:solidFill>
                  <a:srgbClr val="0E39A9"/>
                </a:solidFill>
              </a:rPr>
              <a:t>Implementing MLOps in the enterprise</a:t>
            </a:r>
            <a:endParaRPr sz="25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466800" y="805675"/>
            <a:ext cx="790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Monitoring a production endpoint</a:t>
            </a:r>
            <a:endParaRPr i="1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1583050" y="2545050"/>
            <a:ext cx="1145700" cy="5538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Production Endpoint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02" name="Google Shape;202;p23"/>
          <p:cNvCxnSpPr>
            <a:cxnSpLocks/>
            <a:endCxn id="201" idx="1"/>
          </p:cNvCxnSpPr>
          <p:nvPr/>
        </p:nvCxnSpPr>
        <p:spPr>
          <a:xfrm>
            <a:off x="437350" y="2821950"/>
            <a:ext cx="11457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3" name="Google Shape;203;p23"/>
          <p:cNvSpPr txBox="1"/>
          <p:nvPr/>
        </p:nvSpPr>
        <p:spPr>
          <a:xfrm>
            <a:off x="599500" y="2589675"/>
            <a:ext cx="646800" cy="4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100% live traffic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04" name="Google Shape;204;p23"/>
          <p:cNvCxnSpPr>
            <a:cxnSpLocks/>
            <a:stCxn id="201" idx="3"/>
            <a:endCxn id="205" idx="1"/>
          </p:cNvCxnSpPr>
          <p:nvPr/>
        </p:nvCxnSpPr>
        <p:spPr>
          <a:xfrm>
            <a:off x="2728750" y="2821950"/>
            <a:ext cx="968607" cy="3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6" name="Google Shape;206;p23"/>
          <p:cNvSpPr txBox="1"/>
          <p:nvPr/>
        </p:nvSpPr>
        <p:spPr>
          <a:xfrm>
            <a:off x="2856700" y="2683850"/>
            <a:ext cx="6468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Random sample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3697357" y="2635725"/>
            <a:ext cx="780193" cy="373200"/>
          </a:xfrm>
          <a:prstGeom prst="roundRect">
            <a:avLst>
              <a:gd name="adj" fmla="val 3090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Logs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5027200" y="3677050"/>
            <a:ext cx="934500" cy="2769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Request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5027200" y="1787544"/>
            <a:ext cx="1073700" cy="2769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Response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09" name="Google Shape;209;p23"/>
          <p:cNvCxnSpPr>
            <a:cxnSpLocks/>
            <a:stCxn id="205" idx="3"/>
            <a:endCxn id="208" idx="1"/>
          </p:cNvCxnSpPr>
          <p:nvPr/>
        </p:nvCxnSpPr>
        <p:spPr>
          <a:xfrm flipV="1">
            <a:off x="4477550" y="1925994"/>
            <a:ext cx="549650" cy="8963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0" name="Google Shape;210;p23"/>
          <p:cNvCxnSpPr>
            <a:cxnSpLocks/>
            <a:stCxn id="205" idx="3"/>
            <a:endCxn id="207" idx="1"/>
          </p:cNvCxnSpPr>
          <p:nvPr/>
        </p:nvCxnSpPr>
        <p:spPr>
          <a:xfrm>
            <a:off x="4477550" y="2822325"/>
            <a:ext cx="549650" cy="9931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1" name="Google Shape;211;p23"/>
          <p:cNvSpPr/>
          <p:nvPr/>
        </p:nvSpPr>
        <p:spPr>
          <a:xfrm>
            <a:off x="7217125" y="1159524"/>
            <a:ext cx="1073700" cy="4653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Training Targets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7217125" y="2111874"/>
            <a:ext cx="1073700" cy="4653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Ground Truth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3" name="Google Shape;213;p23"/>
          <p:cNvCxnSpPr>
            <a:stCxn id="208" idx="3"/>
            <a:endCxn id="211" idx="1"/>
          </p:cNvCxnSpPr>
          <p:nvPr/>
        </p:nvCxnSpPr>
        <p:spPr>
          <a:xfrm rot="10800000" flipH="1">
            <a:off x="6100900" y="1392294"/>
            <a:ext cx="1116300" cy="5337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4" name="Google Shape;214;p23"/>
          <p:cNvCxnSpPr>
            <a:stCxn id="208" idx="3"/>
            <a:endCxn id="212" idx="1"/>
          </p:cNvCxnSpPr>
          <p:nvPr/>
        </p:nvCxnSpPr>
        <p:spPr>
          <a:xfrm>
            <a:off x="6100900" y="1925994"/>
            <a:ext cx="1116300" cy="418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5" name="Google Shape;215;p23"/>
          <p:cNvSpPr/>
          <p:nvPr/>
        </p:nvSpPr>
        <p:spPr>
          <a:xfrm>
            <a:off x="7183900" y="3582849"/>
            <a:ext cx="1073700" cy="465300"/>
          </a:xfrm>
          <a:prstGeom prst="roundRect">
            <a:avLst>
              <a:gd name="adj" fmla="val 16703"/>
            </a:avLst>
          </a:prstGeom>
          <a:solidFill>
            <a:srgbClr val="0E39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Training Features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6" name="Google Shape;216;p23"/>
          <p:cNvCxnSpPr>
            <a:stCxn id="207" idx="3"/>
            <a:endCxn id="215" idx="1"/>
          </p:cNvCxnSpPr>
          <p:nvPr/>
        </p:nvCxnSpPr>
        <p:spPr>
          <a:xfrm>
            <a:off x="5961700" y="3815500"/>
            <a:ext cx="122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17" name="Google Shape;217;p23"/>
          <p:cNvSpPr txBox="1"/>
          <p:nvPr/>
        </p:nvSpPr>
        <p:spPr>
          <a:xfrm>
            <a:off x="6184150" y="3677050"/>
            <a:ext cx="777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Compared with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6270400" y="1787550"/>
            <a:ext cx="777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Compared with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5178551" y="1548600"/>
            <a:ext cx="831900" cy="2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Predictions</a:t>
            </a:r>
            <a:endParaRPr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5078501" y="3455950"/>
            <a:ext cx="831900" cy="2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User Inputs</a:t>
            </a:r>
            <a:endParaRPr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5902000" y="3110975"/>
            <a:ext cx="1145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 Drift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5902000" y="786325"/>
            <a:ext cx="1145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Model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Drift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7217200" y="1664863"/>
            <a:ext cx="1072800" cy="2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When ground truth is delayed</a:t>
            </a:r>
            <a:endParaRPr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7217575" y="2623850"/>
            <a:ext cx="1072800" cy="37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When ground truth is observed instantaneously</a:t>
            </a:r>
            <a:endParaRPr sz="900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/>
          <p:nvPr/>
        </p:nvSpPr>
        <p:spPr>
          <a:xfrm>
            <a:off x="514350" y="2107775"/>
            <a:ext cx="3496800" cy="19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466725" y="163627"/>
            <a:ext cx="8210400" cy="373200"/>
          </a:xfrm>
          <a:prstGeom prst="rect">
            <a:avLst/>
          </a:prstGeom>
        </p:spPr>
        <p:txBody>
          <a:bodyPr spcFirstLastPara="1" wrap="square" lIns="12700" tIns="12700" rIns="12700" bIns="12700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4000"/>
              <a:buFont typeface="Arial"/>
              <a:buNone/>
            </a:pPr>
            <a:r>
              <a:rPr lang="en">
                <a:solidFill>
                  <a:srgbClr val="0E39A9"/>
                </a:solidFill>
              </a:rPr>
              <a:t>A Decision Calculus for Drift Detection</a:t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524725" y="2232425"/>
            <a:ext cx="3489500" cy="1823875"/>
          </a:xfrm>
          <a:custGeom>
            <a:avLst/>
            <a:gdLst/>
            <a:ahLst/>
            <a:cxnLst/>
            <a:rect l="l" t="t" r="r" b="b"/>
            <a:pathLst>
              <a:path w="139580" h="72955" extrusionOk="0">
                <a:moveTo>
                  <a:pt x="0" y="72955"/>
                </a:moveTo>
                <a:cubicBezTo>
                  <a:pt x="6892" y="71119"/>
                  <a:pt x="29826" y="74099"/>
                  <a:pt x="41351" y="61940"/>
                </a:cubicBezTo>
                <a:cubicBezTo>
                  <a:pt x="52876" y="49781"/>
                  <a:pt x="59522" y="30"/>
                  <a:pt x="69152" y="0"/>
                </a:cubicBezTo>
                <a:cubicBezTo>
                  <a:pt x="78782" y="-30"/>
                  <a:pt x="87395" y="49631"/>
                  <a:pt x="99133" y="61760"/>
                </a:cubicBezTo>
                <a:cubicBezTo>
                  <a:pt x="110871" y="73889"/>
                  <a:pt x="132839" y="70938"/>
                  <a:pt x="139580" y="72774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32" name="Google Shape;232;p24"/>
          <p:cNvCxnSpPr/>
          <p:nvPr/>
        </p:nvCxnSpPr>
        <p:spPr>
          <a:xfrm>
            <a:off x="2260600" y="2248875"/>
            <a:ext cx="2100" cy="1801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4"/>
          <p:cNvCxnSpPr/>
          <p:nvPr/>
        </p:nvCxnSpPr>
        <p:spPr>
          <a:xfrm flipH="1">
            <a:off x="1817175" y="3211150"/>
            <a:ext cx="8700" cy="8394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4"/>
          <p:cNvCxnSpPr/>
          <p:nvPr/>
        </p:nvCxnSpPr>
        <p:spPr>
          <a:xfrm>
            <a:off x="2700225" y="3186725"/>
            <a:ext cx="29400" cy="8745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5" name="Google Shape;235;p24"/>
          <p:cNvSpPr txBox="1"/>
          <p:nvPr/>
        </p:nvSpPr>
        <p:spPr>
          <a:xfrm>
            <a:off x="843250" y="3455700"/>
            <a:ext cx="469800" cy="1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Rare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3252325" y="3455700"/>
            <a:ext cx="469800" cy="1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Rare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7" name="Google Shape;237;p24"/>
          <p:cNvCxnSpPr>
            <a:stCxn id="235" idx="2"/>
          </p:cNvCxnSpPr>
          <p:nvPr/>
        </p:nvCxnSpPr>
        <p:spPr>
          <a:xfrm rot="-5400000" flipH="1">
            <a:off x="1159150" y="3531300"/>
            <a:ext cx="326700" cy="488700"/>
          </a:xfrm>
          <a:prstGeom prst="curvedConnector2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24"/>
          <p:cNvCxnSpPr>
            <a:stCxn id="236" idx="2"/>
          </p:cNvCxnSpPr>
          <p:nvPr/>
        </p:nvCxnSpPr>
        <p:spPr>
          <a:xfrm rot="5400000">
            <a:off x="3047725" y="3455400"/>
            <a:ext cx="282600" cy="596400"/>
          </a:xfrm>
          <a:prstGeom prst="curvedConnector2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24"/>
          <p:cNvSpPr txBox="1"/>
          <p:nvPr/>
        </p:nvSpPr>
        <p:spPr>
          <a:xfrm>
            <a:off x="1241375" y="1893575"/>
            <a:ext cx="2056200" cy="1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Feature or Target Distribution</a:t>
            </a:r>
            <a:endParaRPr sz="1000" b="1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7734350" y="4537325"/>
            <a:ext cx="1072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[Notebook]</a:t>
            </a:r>
            <a:endParaRPr sz="1100" b="1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2119650" y="3939000"/>
            <a:ext cx="286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𝜇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2374575" y="3939000"/>
            <a:ext cx="8409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𝜇 + 2𝜎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1517575" y="3939000"/>
            <a:ext cx="680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𝜇 - 2𝜎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466800" y="805675"/>
            <a:ext cx="7905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7E7E7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 comparisons of production logs and training data, we are looking for rare occurrences as indication of drift. Any observed sample mean (from logs) that lies beyond 2 standard deviations of training data mean is considered rare and is flagged for root cause analysis*.</a:t>
            </a:r>
            <a:endParaRPr i="1">
              <a:solidFill>
                <a:srgbClr val="7E7E7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466800" y="4651750"/>
            <a:ext cx="42048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*Note that this is only a  good thumb rule</a:t>
            </a:r>
            <a:endParaRPr sz="10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4811200" y="1975774"/>
            <a:ext cx="3506100" cy="1145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Numeric Variables</a:t>
            </a:r>
            <a:endParaRPr sz="11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Mean (𝜇): Average of the variable in training data,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mean(x)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Standard Deviation (𝜎): Measure of spread around the mean,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std(x)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4811200" y="3197113"/>
            <a:ext cx="3506100" cy="1001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Nunito"/>
                <a:ea typeface="Nunito"/>
                <a:cs typeface="Nunito"/>
                <a:sym typeface="Nunito"/>
              </a:rPr>
              <a:t>Categorical Variables</a:t>
            </a:r>
            <a:endParaRPr sz="11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Mean (𝜇): Proportion (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) of positive label in training data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Standard Deviation (𝜎):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sqrt(p * (1-p)/n)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Macintosh PowerPoint</Application>
  <PresentationFormat>On-screen Show (16:9)</PresentationFormat>
  <Paragraphs>159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Roboto Mono</vt:lpstr>
      <vt:lpstr>Nunito</vt:lpstr>
      <vt:lpstr>Nunito ExtraBold</vt:lpstr>
      <vt:lpstr>Nunito SemiBold</vt:lpstr>
      <vt:lpstr>Century Gothic</vt:lpstr>
      <vt:lpstr>Calibri</vt:lpstr>
      <vt:lpstr>Roboto</vt:lpstr>
      <vt:lpstr>Simple Light</vt:lpstr>
      <vt:lpstr>PowerPoint Presentation</vt:lpstr>
      <vt:lpstr>PowerPoint Presentation</vt:lpstr>
      <vt:lpstr>Recall: Should I implement a ML solution?</vt:lpstr>
      <vt:lpstr>PowerPoint Presentation</vt:lpstr>
      <vt:lpstr>Implementing MLOps in the enterprise</vt:lpstr>
      <vt:lpstr>Implementing MLOps in the enterprise</vt:lpstr>
      <vt:lpstr>Implementing MLOps in the enterprise</vt:lpstr>
      <vt:lpstr>Implementing MLOps in the enterprise</vt:lpstr>
      <vt:lpstr>A Decision Calculus for Drift Detection</vt:lpstr>
      <vt:lpstr>Demo - MLOps CI/CD on HF Spaces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Chugh, Mayank</cp:lastModifiedBy>
  <cp:revision>1</cp:revision>
  <dcterms:modified xsi:type="dcterms:W3CDTF">2024-05-01T00:49:42Z</dcterms:modified>
</cp:coreProperties>
</file>