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256" r:id="rId5"/>
    <p:sldId id="287" r:id="rId6"/>
    <p:sldId id="258" r:id="rId7"/>
    <p:sldId id="261" r:id="rId8"/>
    <p:sldId id="283" r:id="rId9"/>
    <p:sldId id="28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8CFB26-C49B-4D45-8988-3C88821D74F8}">
          <p14:sldIdLst>
            <p14:sldId id="256"/>
            <p14:sldId id="287"/>
            <p14:sldId id="258"/>
            <p14:sldId id="261"/>
            <p14:sldId id="283"/>
            <p14:sldId id="288"/>
            <p14:sldId id="26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B7C6"/>
    <a:srgbClr val="103350"/>
    <a:srgbClr val="0C4360"/>
    <a:srgbClr val="1B6872"/>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3" autoAdjust="0"/>
    <p:restoredTop sz="94660"/>
  </p:normalViewPr>
  <p:slideViewPr>
    <p:cSldViewPr snapToGrid="0">
      <p:cViewPr varScale="1">
        <p:scale>
          <a:sx n="114" d="100"/>
          <a:sy n="114" d="100"/>
        </p:scale>
        <p:origin x="414" y="11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5/23/2021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5/23/2021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090085" y="3545020"/>
            <a:ext cx="7077456" cy="1243584"/>
          </a:xfrm>
        </p:spPr>
        <p:txBody>
          <a:bodyPr/>
          <a:lstStyle/>
          <a:p>
            <a:r>
              <a:rPr lang="en-US" dirty="0"/>
              <a:t>TAILGATING DETECTION </a:t>
            </a:r>
            <a:r>
              <a:rPr lang="en-US" dirty="0">
                <a:solidFill>
                  <a:srgbClr val="63B7C6"/>
                </a:solidFill>
              </a:rPr>
              <a:t>SYSTEM</a:t>
            </a:r>
          </a:p>
        </p:txBody>
      </p:sp>
      <p:sp>
        <p:nvSpPr>
          <p:cNvPr id="5" name="Subtitle 4">
            <a:extLst>
              <a:ext uri="{FF2B5EF4-FFF2-40B4-BE49-F238E27FC236}">
                <a16:creationId xmlns:a16="http://schemas.microsoft.com/office/drawing/2014/main" id="{E04D8FDD-B2B8-4310-B6A5-955D68B87C18}"/>
              </a:ext>
            </a:extLst>
          </p:cNvPr>
          <p:cNvSpPr>
            <a:spLocks noGrp="1"/>
          </p:cNvSpPr>
          <p:nvPr>
            <p:ph type="subTitle" idx="1"/>
          </p:nvPr>
        </p:nvSpPr>
        <p:spPr>
          <a:xfrm>
            <a:off x="6628813" y="5743355"/>
            <a:ext cx="2617737" cy="868680"/>
          </a:xfrm>
        </p:spPr>
        <p:txBody>
          <a:bodyPr/>
          <a:lstStyle/>
          <a:p>
            <a:pPr marL="285750" indent="-285750">
              <a:buFontTx/>
              <a:buChar char="-"/>
            </a:pPr>
            <a:r>
              <a:rPr lang="en-IN" dirty="0"/>
              <a:t>Mayank Garg</a:t>
            </a: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CA4F156-6863-4651-A6C9-A5E4615ADABA}"/>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4" name="Title 3">
            <a:extLst>
              <a:ext uri="{FF2B5EF4-FFF2-40B4-BE49-F238E27FC236}">
                <a16:creationId xmlns:a16="http://schemas.microsoft.com/office/drawing/2014/main" id="{073A4038-806C-42BC-8448-9371CB6D7DCE}"/>
              </a:ext>
            </a:extLst>
          </p:cNvPr>
          <p:cNvSpPr>
            <a:spLocks noGrp="1"/>
          </p:cNvSpPr>
          <p:nvPr>
            <p:ph type="title"/>
          </p:nvPr>
        </p:nvSpPr>
        <p:spPr>
          <a:xfrm>
            <a:off x="831850" y="455103"/>
            <a:ext cx="7781544" cy="859055"/>
          </a:xfrm>
        </p:spPr>
        <p:txBody>
          <a:bodyPr/>
          <a:lstStyle/>
          <a:p>
            <a:r>
              <a:rPr lang="en-IN" dirty="0"/>
              <a:t>Development Process</a:t>
            </a:r>
          </a:p>
        </p:txBody>
      </p:sp>
      <p:grpSp>
        <p:nvGrpSpPr>
          <p:cNvPr id="5" name="Group 4">
            <a:extLst>
              <a:ext uri="{FF2B5EF4-FFF2-40B4-BE49-F238E27FC236}">
                <a16:creationId xmlns:a16="http://schemas.microsoft.com/office/drawing/2014/main" id="{F5C72C85-C5E6-4CFE-B30F-688AF45F295D}"/>
              </a:ext>
            </a:extLst>
          </p:cNvPr>
          <p:cNvGrpSpPr/>
          <p:nvPr/>
        </p:nvGrpSpPr>
        <p:grpSpPr>
          <a:xfrm>
            <a:off x="1172724" y="1720850"/>
            <a:ext cx="10079476" cy="4652351"/>
            <a:chOff x="1172724" y="1720850"/>
            <a:chExt cx="10079476" cy="4652351"/>
          </a:xfrm>
        </p:grpSpPr>
        <p:sp>
          <p:nvSpPr>
            <p:cNvPr id="6" name="Oval 5">
              <a:extLst>
                <a:ext uri="{FF2B5EF4-FFF2-40B4-BE49-F238E27FC236}">
                  <a16:creationId xmlns:a16="http://schemas.microsoft.com/office/drawing/2014/main" id="{C31544DA-2EA4-4A31-80B8-181E612C8A14}"/>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8BC4102E-7DD7-401E-986B-F4772DB47323}"/>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grpSp>
          <p:nvGrpSpPr>
            <p:cNvPr id="8" name="Group 7">
              <a:extLst>
                <a:ext uri="{FF2B5EF4-FFF2-40B4-BE49-F238E27FC236}">
                  <a16:creationId xmlns:a16="http://schemas.microsoft.com/office/drawing/2014/main" id="{B0289F0C-CE0A-4001-9ECC-3618881D8DEF}"/>
                </a:ext>
              </a:extLst>
            </p:cNvPr>
            <p:cNvGrpSpPr/>
            <p:nvPr/>
          </p:nvGrpSpPr>
          <p:grpSpPr>
            <a:xfrm>
              <a:off x="1172724" y="1853068"/>
              <a:ext cx="3771900" cy="939800"/>
              <a:chOff x="1587500" y="1514475"/>
              <a:chExt cx="3771900" cy="939800"/>
            </a:xfrm>
          </p:grpSpPr>
          <p:sp>
            <p:nvSpPr>
              <p:cNvPr id="27" name="Rectangle: Rounded Corners 26">
                <a:extLst>
                  <a:ext uri="{FF2B5EF4-FFF2-40B4-BE49-F238E27FC236}">
                    <a16:creationId xmlns:a16="http://schemas.microsoft.com/office/drawing/2014/main" id="{00BA939A-DC7D-455E-8630-218C9D3EC6C5}"/>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ANALYSIS</a:t>
                </a:r>
              </a:p>
            </p:txBody>
          </p:sp>
          <p:sp>
            <p:nvSpPr>
              <p:cNvPr id="28" name="Oval 27">
                <a:extLst>
                  <a:ext uri="{FF2B5EF4-FFF2-40B4-BE49-F238E27FC236}">
                    <a16:creationId xmlns:a16="http://schemas.microsoft.com/office/drawing/2014/main" id="{1DECBAEB-E189-4670-9A4E-3826869AAB9D}"/>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descr="Icons of bar chart and line graph.">
                <a:extLst>
                  <a:ext uri="{FF2B5EF4-FFF2-40B4-BE49-F238E27FC236}">
                    <a16:creationId xmlns:a16="http://schemas.microsoft.com/office/drawing/2014/main" id="{B12720D7-36F7-4B80-B098-B1C435041C40}"/>
                  </a:ext>
                </a:extLst>
              </p:cNvPr>
              <p:cNvGrpSpPr/>
              <p:nvPr/>
            </p:nvGrpSpPr>
            <p:grpSpPr>
              <a:xfrm>
                <a:off x="4715661" y="1810536"/>
                <a:ext cx="347679" cy="347679"/>
                <a:chOff x="4319588" y="2492375"/>
                <a:chExt cx="287338" cy="287338"/>
              </a:xfrm>
              <a:solidFill>
                <a:schemeClr val="bg1"/>
              </a:solidFill>
            </p:grpSpPr>
            <p:sp>
              <p:nvSpPr>
                <p:cNvPr id="30" name="Freeform 372">
                  <a:extLst>
                    <a:ext uri="{FF2B5EF4-FFF2-40B4-BE49-F238E27FC236}">
                      <a16:creationId xmlns:a16="http://schemas.microsoft.com/office/drawing/2014/main" id="{079C0899-02BF-4935-B148-CA94520CD9A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73">
                  <a:extLst>
                    <a:ext uri="{FF2B5EF4-FFF2-40B4-BE49-F238E27FC236}">
                      <a16:creationId xmlns:a16="http://schemas.microsoft.com/office/drawing/2014/main" id="{51CABDB6-29B3-4086-AA01-71CBB7391A72}"/>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C00B3996-33C0-42BB-86CB-193BA7E11B6D}"/>
                </a:ext>
              </a:extLst>
            </p:cNvPr>
            <p:cNvGrpSpPr/>
            <p:nvPr/>
          </p:nvGrpSpPr>
          <p:grpSpPr>
            <a:xfrm>
              <a:off x="6943725" y="1798289"/>
              <a:ext cx="3771900" cy="939800"/>
              <a:chOff x="6832600" y="1514475"/>
              <a:chExt cx="3771900" cy="939800"/>
            </a:xfrm>
          </p:grpSpPr>
          <p:sp>
            <p:nvSpPr>
              <p:cNvPr id="24" name="Rectangle: Rounded Corners 23">
                <a:extLst>
                  <a:ext uri="{FF2B5EF4-FFF2-40B4-BE49-F238E27FC236}">
                    <a16:creationId xmlns:a16="http://schemas.microsoft.com/office/drawing/2014/main" id="{AD16FFB6-3F12-4E47-A81D-BEE2BDED5A0F}"/>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PROBLEM</a:t>
                </a:r>
              </a:p>
            </p:txBody>
          </p:sp>
          <p:sp>
            <p:nvSpPr>
              <p:cNvPr id="25" name="Oval 24">
                <a:extLst>
                  <a:ext uri="{FF2B5EF4-FFF2-40B4-BE49-F238E27FC236}">
                    <a16:creationId xmlns:a16="http://schemas.microsoft.com/office/drawing/2014/main" id="{F6247CF5-197F-444A-89EA-BE5619DC25FD}"/>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1676" descr="Icon of check box. ">
                <a:extLst>
                  <a:ext uri="{FF2B5EF4-FFF2-40B4-BE49-F238E27FC236}">
                    <a16:creationId xmlns:a16="http://schemas.microsoft.com/office/drawing/2014/main" id="{A8F18C09-62B9-46D6-BCD4-0E80F213BA06}"/>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4B31E843-0552-4AEF-9670-0990734A233B}"/>
                </a:ext>
              </a:extLst>
            </p:cNvPr>
            <p:cNvGrpSpPr/>
            <p:nvPr/>
          </p:nvGrpSpPr>
          <p:grpSpPr>
            <a:xfrm>
              <a:off x="7388664" y="3878104"/>
              <a:ext cx="3863536" cy="939800"/>
              <a:chOff x="7490264" y="3235325"/>
              <a:chExt cx="3863536" cy="939800"/>
            </a:xfrm>
          </p:grpSpPr>
          <p:sp>
            <p:nvSpPr>
              <p:cNvPr id="21" name="Rectangle: Rounded Corners 20">
                <a:extLst>
                  <a:ext uri="{FF2B5EF4-FFF2-40B4-BE49-F238E27FC236}">
                    <a16:creationId xmlns:a16="http://schemas.microsoft.com/office/drawing/2014/main" id="{B2105172-6692-4D2C-8E96-F83210FC8FA4}"/>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DESIGN</a:t>
                </a:r>
              </a:p>
            </p:txBody>
          </p:sp>
          <p:sp>
            <p:nvSpPr>
              <p:cNvPr id="22" name="Oval 21">
                <a:extLst>
                  <a:ext uri="{FF2B5EF4-FFF2-40B4-BE49-F238E27FC236}">
                    <a16:creationId xmlns:a16="http://schemas.microsoft.com/office/drawing/2014/main" id="{3C6275A6-D863-4347-8716-B9A4FF559BD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4665" descr="Icon of graph. ">
                <a:extLst>
                  <a:ext uri="{FF2B5EF4-FFF2-40B4-BE49-F238E27FC236}">
                    <a16:creationId xmlns:a16="http://schemas.microsoft.com/office/drawing/2014/main" id="{FB4B5C5C-4B0D-470D-8FDB-7E8691A52C30}"/>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a:extLst>
                <a:ext uri="{FF2B5EF4-FFF2-40B4-BE49-F238E27FC236}">
                  <a16:creationId xmlns:a16="http://schemas.microsoft.com/office/drawing/2014/main" id="{00AD0D38-5EB7-4AC8-8580-AF3DC9492107}"/>
                </a:ext>
              </a:extLst>
            </p:cNvPr>
            <p:cNvGrpSpPr/>
            <p:nvPr/>
          </p:nvGrpSpPr>
          <p:grpSpPr>
            <a:xfrm>
              <a:off x="4210050" y="5433401"/>
              <a:ext cx="3771900" cy="939800"/>
              <a:chOff x="6832600" y="5055576"/>
              <a:chExt cx="3771900" cy="939800"/>
            </a:xfrm>
          </p:grpSpPr>
          <p:sp>
            <p:nvSpPr>
              <p:cNvPr id="16" name="Rectangle: Rounded Corners 15">
                <a:extLst>
                  <a:ext uri="{FF2B5EF4-FFF2-40B4-BE49-F238E27FC236}">
                    <a16:creationId xmlns:a16="http://schemas.microsoft.com/office/drawing/2014/main" id="{7A4DAA64-DADA-4115-9DE9-7582CE002FEF}"/>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DEVELOP</a:t>
                </a:r>
              </a:p>
            </p:txBody>
          </p:sp>
          <p:sp>
            <p:nvSpPr>
              <p:cNvPr id="17" name="Oval 16">
                <a:extLst>
                  <a:ext uri="{FF2B5EF4-FFF2-40B4-BE49-F238E27FC236}">
                    <a16:creationId xmlns:a16="http://schemas.microsoft.com/office/drawing/2014/main" id="{E9D587E7-6C47-4A35-AA1E-A71C468DF30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descr="Icon of human being and gear. ">
                <a:extLst>
                  <a:ext uri="{FF2B5EF4-FFF2-40B4-BE49-F238E27FC236}">
                    <a16:creationId xmlns:a16="http://schemas.microsoft.com/office/drawing/2014/main" id="{C60F54F6-A6D8-4254-ACC1-E5ED4444014B}"/>
                  </a:ext>
                </a:extLst>
              </p:cNvPr>
              <p:cNvGrpSpPr/>
              <p:nvPr/>
            </p:nvGrpSpPr>
            <p:grpSpPr>
              <a:xfrm>
                <a:off x="7133464" y="5355478"/>
                <a:ext cx="338073" cy="339996"/>
                <a:chOff x="6450013" y="5349875"/>
                <a:chExt cx="279399" cy="280988"/>
              </a:xfrm>
              <a:solidFill>
                <a:schemeClr val="bg1"/>
              </a:solidFill>
            </p:grpSpPr>
            <p:sp>
              <p:nvSpPr>
                <p:cNvPr id="19" name="Freeform 3673">
                  <a:extLst>
                    <a:ext uri="{FF2B5EF4-FFF2-40B4-BE49-F238E27FC236}">
                      <a16:creationId xmlns:a16="http://schemas.microsoft.com/office/drawing/2014/main" id="{9244231F-E417-445C-B704-A4E61F278034}"/>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3674">
                  <a:extLst>
                    <a:ext uri="{FF2B5EF4-FFF2-40B4-BE49-F238E27FC236}">
                      <a16:creationId xmlns:a16="http://schemas.microsoft.com/office/drawing/2014/main" id="{FBB85A96-8830-469D-A2C3-E86368DEA1CE}"/>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08F3FD91-F8AA-4269-94F3-B7EAAF667F6B}"/>
                </a:ext>
              </a:extLst>
            </p:cNvPr>
            <p:cNvGrpSpPr/>
            <p:nvPr/>
          </p:nvGrpSpPr>
          <p:grpSpPr>
            <a:xfrm>
              <a:off x="1228287" y="3893204"/>
              <a:ext cx="3771900" cy="939800"/>
              <a:chOff x="838200" y="3235325"/>
              <a:chExt cx="3771900" cy="939800"/>
            </a:xfrm>
          </p:grpSpPr>
          <p:sp>
            <p:nvSpPr>
              <p:cNvPr id="13" name="Rectangle: Rounded Corners 12">
                <a:extLst>
                  <a:ext uri="{FF2B5EF4-FFF2-40B4-BE49-F238E27FC236}">
                    <a16:creationId xmlns:a16="http://schemas.microsoft.com/office/drawing/2014/main" id="{F46F0C45-ECA5-4EF9-A687-2CE7B8EF41FF}"/>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IMPLEMENT</a:t>
                </a:r>
              </a:p>
            </p:txBody>
          </p:sp>
          <p:sp>
            <p:nvSpPr>
              <p:cNvPr id="14" name="Oval 13">
                <a:extLst>
                  <a:ext uri="{FF2B5EF4-FFF2-40B4-BE49-F238E27FC236}">
                    <a16:creationId xmlns:a16="http://schemas.microsoft.com/office/drawing/2014/main" id="{4AD6ACBA-1103-437E-91BB-59161F64AC82}"/>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4346" descr="Icon of box and whisker chart. ">
                <a:extLst>
                  <a:ext uri="{FF2B5EF4-FFF2-40B4-BE49-F238E27FC236}">
                    <a16:creationId xmlns:a16="http://schemas.microsoft.com/office/drawing/2014/main" id="{4B93CDC0-85FB-4DCF-A053-DDE016774748}"/>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2637687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What is tailgating and why is it a problem?</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50144"/>
            <a:ext cx="6718300" cy="4093243"/>
          </a:xfrm>
        </p:spPr>
        <p:txBody>
          <a:bodyPr/>
          <a:lstStyle/>
          <a:p>
            <a:pPr algn="l"/>
            <a:r>
              <a:rPr lang="en-US" sz="1600" b="0" i="0" dirty="0">
                <a:effectLst/>
              </a:rPr>
              <a:t>The tailgating attack, also known as piggybacking, is a social engineering attack where the attacker gets inside a restricted area without proper authentication. The intruder walks behind a genuine authorized person to get inside the restricted access area. </a:t>
            </a:r>
          </a:p>
          <a:p>
            <a:r>
              <a:rPr lang="en-US" sz="1600" b="0" i="0" dirty="0">
                <a:effectLst/>
              </a:rPr>
              <a:t>It is one of the most common innocent and common breaches in the hacking world. In this scenario of attack, the cyber threat actor tries to trick an employee of the targeted company in order to get inside access of that company.</a:t>
            </a:r>
            <a:r>
              <a:rPr lang="en-US" sz="1600" b="0" i="0" dirty="0">
                <a:effectLst/>
                <a:latin typeface="Calibri (Body)"/>
              </a:rPr>
              <a:t> </a:t>
            </a:r>
          </a:p>
          <a:p>
            <a:r>
              <a:rPr lang="en-US" sz="1600" b="0" dirty="0">
                <a:effectLst/>
              </a:rPr>
              <a:t>It is not possible as well as not feasible to actively monitor a restricted area all the time, which is one of the biggest reasons for this attack.</a:t>
            </a:r>
          </a:p>
          <a:p>
            <a:r>
              <a:rPr lang="en-US" sz="1600" dirty="0"/>
              <a:t>Tailgating is a massive issue for the organizations because the intruders / tailgaters can steal some confidential files or even inject some malware in the organization’s network.</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pic>
        <p:nvPicPr>
          <p:cNvPr id="1026" name="Picture 2" descr="Seef">
            <a:extLst>
              <a:ext uri="{FF2B5EF4-FFF2-40B4-BE49-F238E27FC236}">
                <a16:creationId xmlns:a16="http://schemas.microsoft.com/office/drawing/2014/main" id="{99BF1CD7-5FDB-4FAB-9797-F9E6970977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7134" y="1516190"/>
            <a:ext cx="2296858" cy="3293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Design of the tailgating detection system</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endParaRPr lang="en-US" dirty="0"/>
          </a:p>
          <a:p>
            <a:endParaRPr lang="en-US" dirty="0"/>
          </a:p>
        </p:txBody>
      </p:sp>
      <p:pic>
        <p:nvPicPr>
          <p:cNvPr id="16" name="Picture 15">
            <a:extLst>
              <a:ext uri="{FF2B5EF4-FFF2-40B4-BE49-F238E27FC236}">
                <a16:creationId xmlns:a16="http://schemas.microsoft.com/office/drawing/2014/main" id="{7A9CB3EC-3161-45C0-BB36-A5BD0F0A86DC}"/>
              </a:ext>
            </a:extLst>
          </p:cNvPr>
          <p:cNvPicPr>
            <a:picLocks noChangeAspect="1"/>
          </p:cNvPicPr>
          <p:nvPr/>
        </p:nvPicPr>
        <p:blipFill>
          <a:blip r:embed="rId2"/>
          <a:stretch>
            <a:fillRect/>
          </a:stretch>
        </p:blipFill>
        <p:spPr>
          <a:xfrm>
            <a:off x="117446" y="1397238"/>
            <a:ext cx="11927298" cy="5322344"/>
          </a:xfrm>
          <a:prstGeom prst="rect">
            <a:avLst/>
          </a:prstGeom>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Brief explanation of the tailgating detection system</a:t>
            </a:r>
          </a:p>
        </p:txBody>
      </p:sp>
      <p:sp>
        <p:nvSpPr>
          <p:cNvPr id="12" name="Content Placeholder 11">
            <a:extLst>
              <a:ext uri="{FF2B5EF4-FFF2-40B4-BE49-F238E27FC236}">
                <a16:creationId xmlns:a16="http://schemas.microsoft.com/office/drawing/2014/main" id="{02E1715A-7041-4F4E-9137-875F6F04CE72}"/>
              </a:ext>
            </a:extLst>
          </p:cNvPr>
          <p:cNvSpPr>
            <a:spLocks noGrp="1"/>
          </p:cNvSpPr>
          <p:nvPr>
            <p:ph idx="1"/>
          </p:nvPr>
        </p:nvSpPr>
        <p:spPr/>
        <p:txBody>
          <a:bodyPr>
            <a:normAutofit/>
          </a:bodyPr>
          <a:lstStyle/>
          <a:p>
            <a:r>
              <a:rPr lang="en-IN" sz="1600" dirty="0"/>
              <a:t>What will happen before the working of the tailgating detection system-</a:t>
            </a:r>
          </a:p>
          <a:p>
            <a:pPr lvl="1"/>
            <a:r>
              <a:rPr lang="en-IN" sz="1200" dirty="0"/>
              <a:t>A person tries to enter into a restricted area. He provides some sort of identification, most probably an ID-card. The person’s information, like ID-number, name, etc., is stored in a spreadsheet.</a:t>
            </a:r>
          </a:p>
          <a:p>
            <a:pPr lvl="1"/>
            <a:r>
              <a:rPr lang="en-IN" sz="1200" dirty="0"/>
              <a:t>To read the information and detect the face of person, OpenCV, a Python library will be used.</a:t>
            </a:r>
          </a:p>
          <a:p>
            <a:pPr lvl="1"/>
            <a:r>
              <a:rPr lang="en-IN" sz="1200" dirty="0"/>
              <a:t>If the identification provided by the person trying to enter in that restricted area matches with the information in the spreadsheet, then the person will be authorized to enter.</a:t>
            </a:r>
          </a:p>
          <a:p>
            <a:pPr lvl="1"/>
            <a:r>
              <a:rPr lang="en-IN" sz="1200" dirty="0"/>
              <a:t>If the identification provided does not matches with the information in the spreadsheet, then that person will be denied to access the restricted area.</a:t>
            </a:r>
          </a:p>
          <a:p>
            <a:pPr marL="457200" lvl="1" indent="0">
              <a:buNone/>
            </a:pPr>
            <a:endParaRPr lang="en-IN" sz="1200" dirty="0"/>
          </a:p>
        </p:txBody>
      </p:sp>
      <p:pic>
        <p:nvPicPr>
          <p:cNvPr id="3074" name="Picture 2">
            <a:extLst>
              <a:ext uri="{FF2B5EF4-FFF2-40B4-BE49-F238E27FC236}">
                <a16:creationId xmlns:a16="http://schemas.microsoft.com/office/drawing/2014/main" id="{1E33BDB1-E13C-464C-8EE1-A7F64FD66A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851" y="3732315"/>
            <a:ext cx="2652119" cy="170375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4B8EC60-699F-4BDF-9152-C6ACD268E8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8182" y="3812248"/>
            <a:ext cx="2564147" cy="1543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0A3A98C-5EAB-4AAA-8454-4C04348234D0}"/>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ext Placeholder 3">
            <a:extLst>
              <a:ext uri="{FF2B5EF4-FFF2-40B4-BE49-F238E27FC236}">
                <a16:creationId xmlns:a16="http://schemas.microsoft.com/office/drawing/2014/main" id="{D2C2AA0C-9AC5-4091-B2E7-816A1562622B}"/>
              </a:ext>
            </a:extLst>
          </p:cNvPr>
          <p:cNvSpPr>
            <a:spLocks noGrp="1"/>
          </p:cNvSpPr>
          <p:nvPr>
            <p:ph type="body" sz="quarter" idx="13"/>
          </p:nvPr>
        </p:nvSpPr>
        <p:spPr>
          <a:xfrm>
            <a:off x="444500" y="1615346"/>
            <a:ext cx="9372600" cy="3358860"/>
          </a:xfrm>
        </p:spPr>
        <p:txBody>
          <a:bodyPr>
            <a:normAutofit/>
          </a:bodyPr>
          <a:lstStyle/>
          <a:p>
            <a:pPr marL="285750" indent="-285750" algn="l">
              <a:buFont typeface="Arial" panose="020B0604020202020204" pitchFamily="34" charset="0"/>
              <a:buChar char="•"/>
            </a:pPr>
            <a:r>
              <a:rPr lang="en-IN" sz="1600" dirty="0"/>
              <a:t>Tailgate detection-</a:t>
            </a:r>
          </a:p>
          <a:p>
            <a:pPr lvl="1"/>
            <a:r>
              <a:rPr lang="en-IN" sz="1200" dirty="0">
                <a:solidFill>
                  <a:schemeClr val="bg1"/>
                </a:solidFill>
              </a:rPr>
              <a:t>First, the software will detect all the objects present in the screen. Then it will focus on the human objects and will count all of them. For object detection, </a:t>
            </a:r>
            <a:r>
              <a:rPr lang="en-IN" sz="1200" dirty="0" err="1">
                <a:solidFill>
                  <a:schemeClr val="bg1"/>
                </a:solidFill>
              </a:rPr>
              <a:t>ImageAI</a:t>
            </a:r>
            <a:r>
              <a:rPr lang="en-IN" sz="1200" dirty="0">
                <a:solidFill>
                  <a:schemeClr val="bg1"/>
                </a:solidFill>
              </a:rPr>
              <a:t> library is used with the object detection algorithms, for example, Faster R-CNN’s, YOLO, and Single Shot Detectors (SSDs)</a:t>
            </a:r>
          </a:p>
          <a:p>
            <a:pPr lvl="1"/>
            <a:r>
              <a:rPr lang="en-IN" sz="1200" dirty="0">
                <a:solidFill>
                  <a:schemeClr val="bg1"/>
                </a:solidFill>
              </a:rPr>
              <a:t>Now all the focus will be put on the human objects, and all other objects will go un-noticed.</a:t>
            </a:r>
          </a:p>
          <a:p>
            <a:pPr lvl="1"/>
            <a:r>
              <a:rPr lang="en-IN" sz="1200" dirty="0">
                <a:solidFill>
                  <a:schemeClr val="bg1"/>
                </a:solidFill>
              </a:rPr>
              <a:t>Now, we have to count the number of people present in the room / screen. To do this job, OpenCV, </a:t>
            </a:r>
            <a:r>
              <a:rPr lang="en-IN" sz="1200" dirty="0" err="1">
                <a:solidFill>
                  <a:schemeClr val="bg1"/>
                </a:solidFill>
              </a:rPr>
              <a:t>Numpy</a:t>
            </a:r>
            <a:r>
              <a:rPr lang="en-IN" sz="1200" dirty="0">
                <a:solidFill>
                  <a:schemeClr val="bg1"/>
                </a:solidFill>
              </a:rPr>
              <a:t>, </a:t>
            </a:r>
            <a:r>
              <a:rPr lang="en-IN" sz="1200" dirty="0" err="1">
                <a:solidFill>
                  <a:schemeClr val="bg1"/>
                </a:solidFill>
              </a:rPr>
              <a:t>dlib</a:t>
            </a:r>
            <a:r>
              <a:rPr lang="en-IN" sz="1200" dirty="0">
                <a:solidFill>
                  <a:schemeClr val="bg1"/>
                </a:solidFill>
              </a:rPr>
              <a:t> and </a:t>
            </a:r>
            <a:r>
              <a:rPr lang="en-IN" sz="1200" dirty="0" err="1">
                <a:solidFill>
                  <a:schemeClr val="bg1"/>
                </a:solidFill>
              </a:rPr>
              <a:t>imutils</a:t>
            </a:r>
            <a:r>
              <a:rPr lang="en-IN" sz="1200" dirty="0">
                <a:solidFill>
                  <a:schemeClr val="bg1"/>
                </a:solidFill>
              </a:rPr>
              <a:t> libraries of Python will be used.</a:t>
            </a:r>
          </a:p>
          <a:p>
            <a:pPr lvl="1"/>
            <a:r>
              <a:rPr lang="en-IN" sz="1200" dirty="0">
                <a:solidFill>
                  <a:schemeClr val="bg1"/>
                </a:solidFill>
              </a:rPr>
              <a:t>The ‘entries per swipe’ counter will be 1 before any person provides identification.</a:t>
            </a:r>
          </a:p>
          <a:p>
            <a:pPr lvl="1"/>
            <a:r>
              <a:rPr lang="en-IN" sz="1200" dirty="0">
                <a:solidFill>
                  <a:schemeClr val="bg1"/>
                </a:solidFill>
              </a:rPr>
              <a:t>If the identification provided is correct, then ‘entries per swipe’ counter will be dropped down to 0 (zero). And as soon as the person crosses that imaginary borderline, depicted in the design flow, the ‘entries per swipe’ counter will be incremented and will reach to 1 (one).</a:t>
            </a:r>
          </a:p>
          <a:p>
            <a:pPr lvl="1"/>
            <a:r>
              <a:rPr lang="en-IN" sz="1200" dirty="0">
                <a:solidFill>
                  <a:schemeClr val="bg1"/>
                </a:solidFill>
              </a:rPr>
              <a:t>If any other person tries to enter into that restricted area, and as soon he crosses that imaginary borderline, the ‘entries per swipe’ counter will again be incremented and will reach to 2 (two), because this time the identification has not been provided and the ‘entries per swipe’ counter did not decrease to 0 (zero).</a:t>
            </a:r>
          </a:p>
          <a:p>
            <a:pPr lvl="1"/>
            <a:r>
              <a:rPr lang="en-IN" sz="1200" dirty="0">
                <a:solidFill>
                  <a:schemeClr val="bg1"/>
                </a:solidFill>
              </a:rPr>
              <a:t>And with this, the tailgating detection system will flag that tailgating has been detected and some serious action should be taken against this.</a:t>
            </a:r>
          </a:p>
          <a:p>
            <a:pPr algn="l"/>
            <a:endParaRPr lang="en-IN" sz="1200" dirty="0"/>
          </a:p>
        </p:txBody>
      </p:sp>
      <p:pic>
        <p:nvPicPr>
          <p:cNvPr id="1026" name="Picture 2">
            <a:extLst>
              <a:ext uri="{FF2B5EF4-FFF2-40B4-BE49-F238E27FC236}">
                <a16:creationId xmlns:a16="http://schemas.microsoft.com/office/drawing/2014/main" id="{9DEA2FDC-6A69-4792-9FD8-A1E5755D65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6327" y="4619013"/>
            <a:ext cx="2196225" cy="1530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735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{E9AF90D3-F9CA-488D-AB54-75E7B189410F}tf66687569_win32</Template>
  <TotalTime>721</TotalTime>
  <Words>593</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(Body)</vt:lpstr>
      <vt:lpstr>Trade Gothic LT Pro</vt:lpstr>
      <vt:lpstr>Trebuchet MS</vt:lpstr>
      <vt:lpstr>Office Theme</vt:lpstr>
      <vt:lpstr>TAILGATING DETECTION SYSTEM</vt:lpstr>
      <vt:lpstr>Development Process</vt:lpstr>
      <vt:lpstr>What is tailgating and why is it a problem?</vt:lpstr>
      <vt:lpstr>Design of the tailgating detection system</vt:lpstr>
      <vt:lpstr>Brief explanation of the tailgating detection system</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TAILGATING DETECTION SYSTEM</dc:title>
  <dc:creator>MAYANK GARG</dc:creator>
  <cp:lastModifiedBy>MAYANK GARG</cp:lastModifiedBy>
  <cp:revision>17</cp:revision>
  <dcterms:created xsi:type="dcterms:W3CDTF">2021-05-22T18:59:22Z</dcterms:created>
  <dcterms:modified xsi:type="dcterms:W3CDTF">2021-05-23T17:22:37Z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