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9" r:id="rId3"/>
    <p:sldId id="261" r:id="rId4"/>
    <p:sldId id="264" r:id="rId5"/>
    <p:sldId id="266" r:id="rId6"/>
    <p:sldId id="265"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55" d="100"/>
          <a:sy n="55" d="100"/>
        </p:scale>
        <p:origin x="20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557ECD-F2D2-471F-AD82-56F04CCD5DA5}" type="doc">
      <dgm:prSet loTypeId="urn:microsoft.com/office/officeart/2018/2/layout/IconVerticalSolidList" loCatId="icon" qsTypeId="urn:microsoft.com/office/officeart/2005/8/quickstyle/simple1" qsCatId="simple" csTypeId="urn:microsoft.com/office/officeart/2005/8/colors/accent0_2" csCatId="mainScheme" phldr="1"/>
      <dgm:spPr/>
      <dgm:t>
        <a:bodyPr/>
        <a:lstStyle/>
        <a:p>
          <a:endParaRPr lang="en-US"/>
        </a:p>
      </dgm:t>
    </dgm:pt>
    <dgm:pt modelId="{169BAF23-AD40-40A5-B6D9-D22A6EA41476}">
      <dgm:prSet/>
      <dgm:spPr/>
      <dgm:t>
        <a:bodyPr/>
        <a:lstStyle/>
        <a:p>
          <a:pPr>
            <a:lnSpc>
              <a:spcPct val="100000"/>
            </a:lnSpc>
          </a:pPr>
          <a:r>
            <a:rPr lang="en-US" dirty="0">
              <a:latin typeface="Calibri"/>
              <a:ea typeface="Verdana"/>
              <a:cs typeface="Calibri"/>
            </a:rPr>
            <a:t>The Agile team must design the scalable payment platform using the microservices architecture.  </a:t>
          </a:r>
        </a:p>
      </dgm:t>
    </dgm:pt>
    <dgm:pt modelId="{6B16BF9E-5E74-4113-BF0D-DB2163C7D721}" type="parTrans" cxnId="{1D2F39A9-E698-47E1-92FB-15C2E7EBD0F1}">
      <dgm:prSet/>
      <dgm:spPr/>
      <dgm:t>
        <a:bodyPr/>
        <a:lstStyle/>
        <a:p>
          <a:endParaRPr lang="en-US"/>
        </a:p>
      </dgm:t>
    </dgm:pt>
    <dgm:pt modelId="{D6F9CB05-0190-4EF6-8EED-2B843D4FD18E}" type="sibTrans" cxnId="{1D2F39A9-E698-47E1-92FB-15C2E7EBD0F1}">
      <dgm:prSet/>
      <dgm:spPr/>
      <dgm:t>
        <a:bodyPr/>
        <a:lstStyle/>
        <a:p>
          <a:endParaRPr lang="en-US"/>
        </a:p>
      </dgm:t>
    </dgm:pt>
    <dgm:pt modelId="{FA789D83-E5E7-498A-82B6-5CA7BE09A50C}">
      <dgm:prSet/>
      <dgm:spPr/>
      <dgm:t>
        <a:bodyPr/>
        <a:lstStyle/>
        <a:p>
          <a:pPr>
            <a:lnSpc>
              <a:spcPct val="100000"/>
            </a:lnSpc>
          </a:pPr>
          <a:r>
            <a:rPr lang="en-US" dirty="0">
              <a:latin typeface="+mn-lt"/>
              <a:ea typeface="Verdana"/>
              <a:cs typeface="Calibri"/>
            </a:rPr>
            <a:t>Create a CI/CD pipeline to facilitate faster software delivery.</a:t>
          </a:r>
        </a:p>
      </dgm:t>
    </dgm:pt>
    <dgm:pt modelId="{FC6C9420-82AB-4A89-BD30-61A1C4F66435}" type="parTrans" cxnId="{D54ABEF2-25A3-44EB-9EA7-070E6060F6B2}">
      <dgm:prSet/>
      <dgm:spPr/>
      <dgm:t>
        <a:bodyPr/>
        <a:lstStyle/>
        <a:p>
          <a:endParaRPr lang="en-US"/>
        </a:p>
      </dgm:t>
    </dgm:pt>
    <dgm:pt modelId="{7AD797D1-C25A-4131-91C3-6398018A28FC}" type="sibTrans" cxnId="{D54ABEF2-25A3-44EB-9EA7-070E6060F6B2}">
      <dgm:prSet/>
      <dgm:spPr/>
      <dgm:t>
        <a:bodyPr/>
        <a:lstStyle/>
        <a:p>
          <a:endParaRPr lang="en-US"/>
        </a:p>
      </dgm:t>
    </dgm:pt>
    <dgm:pt modelId="{8F70CB80-0A76-44E8-AE29-90C986483418}">
      <dgm:prSet/>
      <dgm:spPr/>
      <dgm:t>
        <a:bodyPr/>
        <a:lstStyle/>
        <a:p>
          <a:pPr>
            <a:lnSpc>
              <a:spcPct val="100000"/>
            </a:lnSpc>
          </a:pPr>
          <a:r>
            <a:rPr lang="en-US" dirty="0">
              <a:latin typeface="+mn-lt"/>
              <a:ea typeface="Verdana"/>
              <a:cs typeface="Calibri"/>
            </a:rPr>
            <a:t>Team needs to collaborate with other teams working on the same project.</a:t>
          </a:r>
        </a:p>
      </dgm:t>
    </dgm:pt>
    <dgm:pt modelId="{3A002AD5-F000-4C1C-A7EF-914221289AFB}" type="parTrans" cxnId="{020EC222-A29D-49F0-959D-4E267B3F0D69}">
      <dgm:prSet/>
      <dgm:spPr/>
      <dgm:t>
        <a:bodyPr/>
        <a:lstStyle/>
        <a:p>
          <a:endParaRPr lang="en-US"/>
        </a:p>
      </dgm:t>
    </dgm:pt>
    <dgm:pt modelId="{4DD60E9B-A116-40A6-93C9-319206B8E6BE}" type="sibTrans" cxnId="{020EC222-A29D-49F0-959D-4E267B3F0D69}">
      <dgm:prSet/>
      <dgm:spPr/>
      <dgm:t>
        <a:bodyPr/>
        <a:lstStyle/>
        <a:p>
          <a:endParaRPr lang="en-US"/>
        </a:p>
      </dgm:t>
    </dgm:pt>
    <dgm:pt modelId="{21C2A550-6F22-4E8D-A266-CDE8ED5A5A0C}">
      <dgm:prSet/>
      <dgm:spPr/>
      <dgm:t>
        <a:bodyPr/>
        <a:lstStyle/>
        <a:p>
          <a:pPr>
            <a:lnSpc>
              <a:spcPct val="100000"/>
            </a:lnSpc>
          </a:pPr>
          <a:r>
            <a:rPr lang="en-US" dirty="0">
              <a:latin typeface="+mn-lt"/>
              <a:ea typeface="Verdana"/>
              <a:cs typeface="Calibri"/>
            </a:rPr>
            <a:t>Because teams will be interdependent, there should be good coordination between them so that dependencies may be mitigated.</a:t>
          </a:r>
        </a:p>
      </dgm:t>
    </dgm:pt>
    <dgm:pt modelId="{C226C41F-6603-4AE7-9C78-4076EB6388BB}" type="parTrans" cxnId="{CFDF5BF6-08C3-47A9-B325-8DE020AB48C4}">
      <dgm:prSet/>
      <dgm:spPr/>
      <dgm:t>
        <a:bodyPr/>
        <a:lstStyle/>
        <a:p>
          <a:endParaRPr lang="en-US"/>
        </a:p>
      </dgm:t>
    </dgm:pt>
    <dgm:pt modelId="{8F199689-D419-4F92-A936-B97EEBFE72D4}" type="sibTrans" cxnId="{CFDF5BF6-08C3-47A9-B325-8DE020AB48C4}">
      <dgm:prSet/>
      <dgm:spPr/>
      <dgm:t>
        <a:bodyPr/>
        <a:lstStyle/>
        <a:p>
          <a:endParaRPr lang="en-US"/>
        </a:p>
      </dgm:t>
    </dgm:pt>
    <dgm:pt modelId="{D62AE505-55B0-42DC-B00F-41B714C50B84}">
      <dgm:prSet/>
      <dgm:spPr/>
      <dgm:t>
        <a:bodyPr/>
        <a:lstStyle/>
        <a:p>
          <a:pPr>
            <a:lnSpc>
              <a:spcPct val="100000"/>
            </a:lnSpc>
          </a:pPr>
          <a:r>
            <a:rPr lang="en-US" dirty="0">
              <a:latin typeface="+mn-lt"/>
              <a:ea typeface="Verdana"/>
              <a:cs typeface="Calibri"/>
            </a:rPr>
            <a:t>To achieve high quality and minimal to no defect leakage, the application should be thoroughly tested.</a:t>
          </a:r>
        </a:p>
      </dgm:t>
    </dgm:pt>
    <dgm:pt modelId="{462D3B8C-2260-4541-BE64-17C0962559A3}" type="parTrans" cxnId="{CB3AA2E2-D670-4F89-A9F6-C3C3B3F44370}">
      <dgm:prSet/>
      <dgm:spPr/>
      <dgm:t>
        <a:bodyPr/>
        <a:lstStyle/>
        <a:p>
          <a:endParaRPr lang="en-US"/>
        </a:p>
      </dgm:t>
    </dgm:pt>
    <dgm:pt modelId="{A00DD0F7-9006-426B-9CFB-6DBE1EDBE2C5}" type="sibTrans" cxnId="{CB3AA2E2-D670-4F89-A9F6-C3C3B3F44370}">
      <dgm:prSet/>
      <dgm:spPr/>
      <dgm:t>
        <a:bodyPr/>
        <a:lstStyle/>
        <a:p>
          <a:endParaRPr lang="en-US"/>
        </a:p>
      </dgm:t>
    </dgm:pt>
    <dgm:pt modelId="{30756554-AE57-4664-BE6E-D9E6CC60009B}" type="pres">
      <dgm:prSet presAssocID="{4C557ECD-F2D2-471F-AD82-56F04CCD5DA5}" presName="root" presStyleCnt="0">
        <dgm:presLayoutVars>
          <dgm:dir/>
          <dgm:resizeHandles val="exact"/>
        </dgm:presLayoutVars>
      </dgm:prSet>
      <dgm:spPr/>
    </dgm:pt>
    <dgm:pt modelId="{024FEB7B-A0E3-42BE-88D5-0CD83665BFB4}" type="pres">
      <dgm:prSet presAssocID="{169BAF23-AD40-40A5-B6D9-D22A6EA41476}" presName="compNode" presStyleCnt="0"/>
      <dgm:spPr/>
    </dgm:pt>
    <dgm:pt modelId="{D3182647-50BA-4353-992D-4FA765A972E3}" type="pres">
      <dgm:prSet presAssocID="{169BAF23-AD40-40A5-B6D9-D22A6EA41476}" presName="bgRect" presStyleLbl="bgShp" presStyleIdx="0" presStyleCnt="5"/>
      <dgm:spPr/>
    </dgm:pt>
    <dgm:pt modelId="{7A590FC8-705E-41D6-8D11-A12A1F847BCD}" type="pres">
      <dgm:prSet presAssocID="{169BAF23-AD40-40A5-B6D9-D22A6EA4147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AB8A4CA-4D8C-4086-B0C6-C3A955F17FC0}" type="pres">
      <dgm:prSet presAssocID="{169BAF23-AD40-40A5-B6D9-D22A6EA41476}" presName="spaceRect" presStyleCnt="0"/>
      <dgm:spPr/>
    </dgm:pt>
    <dgm:pt modelId="{C0B1D0B9-B6D5-4910-B36D-8AD000CD10CD}" type="pres">
      <dgm:prSet presAssocID="{169BAF23-AD40-40A5-B6D9-D22A6EA41476}" presName="parTx" presStyleLbl="revTx" presStyleIdx="0" presStyleCnt="5">
        <dgm:presLayoutVars>
          <dgm:chMax val="0"/>
          <dgm:chPref val="0"/>
        </dgm:presLayoutVars>
      </dgm:prSet>
      <dgm:spPr/>
    </dgm:pt>
    <dgm:pt modelId="{281DA4FC-80AE-46B4-B006-412D7F8EE656}" type="pres">
      <dgm:prSet presAssocID="{D6F9CB05-0190-4EF6-8EED-2B843D4FD18E}" presName="sibTrans" presStyleCnt="0"/>
      <dgm:spPr/>
    </dgm:pt>
    <dgm:pt modelId="{1FE56793-C5CF-4623-9367-68A8207A915D}" type="pres">
      <dgm:prSet presAssocID="{FA789D83-E5E7-498A-82B6-5CA7BE09A50C}" presName="compNode" presStyleCnt="0"/>
      <dgm:spPr/>
    </dgm:pt>
    <dgm:pt modelId="{534B7699-B1A5-49FF-A301-991008615140}" type="pres">
      <dgm:prSet presAssocID="{FA789D83-E5E7-498A-82B6-5CA7BE09A50C}" presName="bgRect" presStyleLbl="bgShp" presStyleIdx="1" presStyleCnt="5"/>
      <dgm:spPr/>
    </dgm:pt>
    <dgm:pt modelId="{ED35EDBE-2B7B-4099-8FB0-5A6D2BA2A6BA}" type="pres">
      <dgm:prSet presAssocID="{FA789D83-E5E7-498A-82B6-5CA7BE09A5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tical disc"/>
        </a:ext>
      </dgm:extLst>
    </dgm:pt>
    <dgm:pt modelId="{2668E50A-CFD7-42A6-A6B0-F1EDB50AB2B3}" type="pres">
      <dgm:prSet presAssocID="{FA789D83-E5E7-498A-82B6-5CA7BE09A50C}" presName="spaceRect" presStyleCnt="0"/>
      <dgm:spPr/>
    </dgm:pt>
    <dgm:pt modelId="{B4ADA10C-EB53-4034-95EC-AD1A22F64B0E}" type="pres">
      <dgm:prSet presAssocID="{FA789D83-E5E7-498A-82B6-5CA7BE09A50C}" presName="parTx" presStyleLbl="revTx" presStyleIdx="1" presStyleCnt="5">
        <dgm:presLayoutVars>
          <dgm:chMax val="0"/>
          <dgm:chPref val="0"/>
        </dgm:presLayoutVars>
      </dgm:prSet>
      <dgm:spPr/>
    </dgm:pt>
    <dgm:pt modelId="{321EB0AD-A62E-4954-BD7A-49D45D420FF4}" type="pres">
      <dgm:prSet presAssocID="{7AD797D1-C25A-4131-91C3-6398018A28FC}" presName="sibTrans" presStyleCnt="0"/>
      <dgm:spPr/>
    </dgm:pt>
    <dgm:pt modelId="{E497E945-35E6-42BD-ADBC-D77C2F81FF41}" type="pres">
      <dgm:prSet presAssocID="{8F70CB80-0A76-44E8-AE29-90C986483418}" presName="compNode" presStyleCnt="0"/>
      <dgm:spPr/>
    </dgm:pt>
    <dgm:pt modelId="{AED0DDAF-E25C-474B-97DF-A4B7FB62027C}" type="pres">
      <dgm:prSet presAssocID="{8F70CB80-0A76-44E8-AE29-90C986483418}" presName="bgRect" presStyleLbl="bgShp" presStyleIdx="2" presStyleCnt="5" custLinFactNeighborY="-8637"/>
      <dgm:spPr/>
    </dgm:pt>
    <dgm:pt modelId="{44FD3852-F88C-4349-B3FC-5DC2D9E6B161}" type="pres">
      <dgm:prSet presAssocID="{8F70CB80-0A76-44E8-AE29-90C9864834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D26653DF-148C-4C05-AD40-0FEFC5491D23}" type="pres">
      <dgm:prSet presAssocID="{8F70CB80-0A76-44E8-AE29-90C986483418}" presName="spaceRect" presStyleCnt="0"/>
      <dgm:spPr/>
    </dgm:pt>
    <dgm:pt modelId="{D6D794D8-2AAF-448F-939D-CA9CFA75582D}" type="pres">
      <dgm:prSet presAssocID="{8F70CB80-0A76-44E8-AE29-90C986483418}" presName="parTx" presStyleLbl="revTx" presStyleIdx="2" presStyleCnt="5">
        <dgm:presLayoutVars>
          <dgm:chMax val="0"/>
          <dgm:chPref val="0"/>
        </dgm:presLayoutVars>
      </dgm:prSet>
      <dgm:spPr/>
    </dgm:pt>
    <dgm:pt modelId="{1609790D-78A5-4B4C-B68D-D34F63D4CEFA}" type="pres">
      <dgm:prSet presAssocID="{4DD60E9B-A116-40A6-93C9-319206B8E6BE}" presName="sibTrans" presStyleCnt="0"/>
      <dgm:spPr/>
    </dgm:pt>
    <dgm:pt modelId="{1431E5A0-C592-450A-9411-A21FA899E916}" type="pres">
      <dgm:prSet presAssocID="{21C2A550-6F22-4E8D-A266-CDE8ED5A5A0C}" presName="compNode" presStyleCnt="0"/>
      <dgm:spPr/>
    </dgm:pt>
    <dgm:pt modelId="{7B3975C6-87E9-4F3D-AA5E-649C21253A5D}" type="pres">
      <dgm:prSet presAssocID="{21C2A550-6F22-4E8D-A266-CDE8ED5A5A0C}" presName="bgRect" presStyleLbl="bgShp" presStyleIdx="3" presStyleCnt="5"/>
      <dgm:spPr/>
    </dgm:pt>
    <dgm:pt modelId="{588BAF13-1EBE-4D2C-BE0E-8D9917D4E04C}" type="pres">
      <dgm:prSet presAssocID="{21C2A550-6F22-4E8D-A266-CDE8ED5A5A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nching Diagram"/>
        </a:ext>
      </dgm:extLst>
    </dgm:pt>
    <dgm:pt modelId="{512BA34B-76AF-407C-9011-F97E74ED1167}" type="pres">
      <dgm:prSet presAssocID="{21C2A550-6F22-4E8D-A266-CDE8ED5A5A0C}" presName="spaceRect" presStyleCnt="0"/>
      <dgm:spPr/>
    </dgm:pt>
    <dgm:pt modelId="{317AA8AB-FFC7-4F5F-9E3E-65C03B2F1D20}" type="pres">
      <dgm:prSet presAssocID="{21C2A550-6F22-4E8D-A266-CDE8ED5A5A0C}" presName="parTx" presStyleLbl="revTx" presStyleIdx="3" presStyleCnt="5">
        <dgm:presLayoutVars>
          <dgm:chMax val="0"/>
          <dgm:chPref val="0"/>
        </dgm:presLayoutVars>
      </dgm:prSet>
      <dgm:spPr/>
    </dgm:pt>
    <dgm:pt modelId="{742FB69A-8B6D-4468-A9FB-78EA97D34C85}" type="pres">
      <dgm:prSet presAssocID="{8F199689-D419-4F92-A936-B97EEBFE72D4}" presName="sibTrans" presStyleCnt="0"/>
      <dgm:spPr/>
    </dgm:pt>
    <dgm:pt modelId="{E61FBFEA-9512-4E3D-B946-9A44F2DAECA3}" type="pres">
      <dgm:prSet presAssocID="{D62AE505-55B0-42DC-B00F-41B714C50B84}" presName="compNode" presStyleCnt="0"/>
      <dgm:spPr/>
    </dgm:pt>
    <dgm:pt modelId="{BA17CBE8-E2DD-4703-9BFE-F2D589DD7C26}" type="pres">
      <dgm:prSet presAssocID="{D62AE505-55B0-42DC-B00F-41B714C50B84}" presName="bgRect" presStyleLbl="bgShp" presStyleIdx="4" presStyleCnt="5"/>
      <dgm:spPr/>
    </dgm:pt>
    <dgm:pt modelId="{28C6A940-6E46-4F65-8B29-2B7F806A93DF}" type="pres">
      <dgm:prSet presAssocID="{D62AE505-55B0-42DC-B00F-41B714C50B8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peed Bump"/>
        </a:ext>
      </dgm:extLst>
    </dgm:pt>
    <dgm:pt modelId="{99832F33-01D5-44F6-BD1D-794B427F3377}" type="pres">
      <dgm:prSet presAssocID="{D62AE505-55B0-42DC-B00F-41B714C50B84}" presName="spaceRect" presStyleCnt="0"/>
      <dgm:spPr/>
    </dgm:pt>
    <dgm:pt modelId="{25798CCA-945A-4826-8A30-20005FA4CDE5}" type="pres">
      <dgm:prSet presAssocID="{D62AE505-55B0-42DC-B00F-41B714C50B84}" presName="parTx" presStyleLbl="revTx" presStyleIdx="4" presStyleCnt="5">
        <dgm:presLayoutVars>
          <dgm:chMax val="0"/>
          <dgm:chPref val="0"/>
        </dgm:presLayoutVars>
      </dgm:prSet>
      <dgm:spPr/>
    </dgm:pt>
  </dgm:ptLst>
  <dgm:cxnLst>
    <dgm:cxn modelId="{32927C18-5B6D-45AD-830E-48A34A364FFE}" type="presOf" srcId="{D62AE505-55B0-42DC-B00F-41B714C50B84}" destId="{25798CCA-945A-4826-8A30-20005FA4CDE5}" srcOrd="0" destOrd="0" presId="urn:microsoft.com/office/officeart/2018/2/layout/IconVerticalSolidList"/>
    <dgm:cxn modelId="{020EC222-A29D-49F0-959D-4E267B3F0D69}" srcId="{4C557ECD-F2D2-471F-AD82-56F04CCD5DA5}" destId="{8F70CB80-0A76-44E8-AE29-90C986483418}" srcOrd="2" destOrd="0" parTransId="{3A002AD5-F000-4C1C-A7EF-914221289AFB}" sibTransId="{4DD60E9B-A116-40A6-93C9-319206B8E6BE}"/>
    <dgm:cxn modelId="{6A949A94-869C-459B-86CF-C7B5D82A96DC}" type="presOf" srcId="{4C557ECD-F2D2-471F-AD82-56F04CCD5DA5}" destId="{30756554-AE57-4664-BE6E-D9E6CC60009B}" srcOrd="0" destOrd="0" presId="urn:microsoft.com/office/officeart/2018/2/layout/IconVerticalSolidList"/>
    <dgm:cxn modelId="{7760DCA2-A6C5-4453-89CD-314B91FD9A96}" type="presOf" srcId="{169BAF23-AD40-40A5-B6D9-D22A6EA41476}" destId="{C0B1D0B9-B6D5-4910-B36D-8AD000CD10CD}" srcOrd="0" destOrd="0" presId="urn:microsoft.com/office/officeart/2018/2/layout/IconVerticalSolidList"/>
    <dgm:cxn modelId="{1D2F39A9-E698-47E1-92FB-15C2E7EBD0F1}" srcId="{4C557ECD-F2D2-471F-AD82-56F04CCD5DA5}" destId="{169BAF23-AD40-40A5-B6D9-D22A6EA41476}" srcOrd="0" destOrd="0" parTransId="{6B16BF9E-5E74-4113-BF0D-DB2163C7D721}" sibTransId="{D6F9CB05-0190-4EF6-8EED-2B843D4FD18E}"/>
    <dgm:cxn modelId="{DA149EBC-5184-4343-AF02-8B53502F271C}" type="presOf" srcId="{21C2A550-6F22-4E8D-A266-CDE8ED5A5A0C}" destId="{317AA8AB-FFC7-4F5F-9E3E-65C03B2F1D20}" srcOrd="0" destOrd="0" presId="urn:microsoft.com/office/officeart/2018/2/layout/IconVerticalSolidList"/>
    <dgm:cxn modelId="{E47F80BD-A1C3-4865-9A0E-9F12FC53A6AE}" type="presOf" srcId="{FA789D83-E5E7-498A-82B6-5CA7BE09A50C}" destId="{B4ADA10C-EB53-4034-95EC-AD1A22F64B0E}" srcOrd="0" destOrd="0" presId="urn:microsoft.com/office/officeart/2018/2/layout/IconVerticalSolidList"/>
    <dgm:cxn modelId="{CB3AA2E2-D670-4F89-A9F6-C3C3B3F44370}" srcId="{4C557ECD-F2D2-471F-AD82-56F04CCD5DA5}" destId="{D62AE505-55B0-42DC-B00F-41B714C50B84}" srcOrd="4" destOrd="0" parTransId="{462D3B8C-2260-4541-BE64-17C0962559A3}" sibTransId="{A00DD0F7-9006-426B-9CFB-6DBE1EDBE2C5}"/>
    <dgm:cxn modelId="{F2EADDEE-8D9D-4D2F-A221-D1686A519293}" type="presOf" srcId="{8F70CB80-0A76-44E8-AE29-90C986483418}" destId="{D6D794D8-2AAF-448F-939D-CA9CFA75582D}" srcOrd="0" destOrd="0" presId="urn:microsoft.com/office/officeart/2018/2/layout/IconVerticalSolidList"/>
    <dgm:cxn modelId="{D54ABEF2-25A3-44EB-9EA7-070E6060F6B2}" srcId="{4C557ECD-F2D2-471F-AD82-56F04CCD5DA5}" destId="{FA789D83-E5E7-498A-82B6-5CA7BE09A50C}" srcOrd="1" destOrd="0" parTransId="{FC6C9420-82AB-4A89-BD30-61A1C4F66435}" sibTransId="{7AD797D1-C25A-4131-91C3-6398018A28FC}"/>
    <dgm:cxn modelId="{CFDF5BF6-08C3-47A9-B325-8DE020AB48C4}" srcId="{4C557ECD-F2D2-471F-AD82-56F04CCD5DA5}" destId="{21C2A550-6F22-4E8D-A266-CDE8ED5A5A0C}" srcOrd="3" destOrd="0" parTransId="{C226C41F-6603-4AE7-9C78-4076EB6388BB}" sibTransId="{8F199689-D419-4F92-A936-B97EEBFE72D4}"/>
    <dgm:cxn modelId="{3A0A2115-F67B-4A69-ABE8-E3D98ED495A6}" type="presParOf" srcId="{30756554-AE57-4664-BE6E-D9E6CC60009B}" destId="{024FEB7B-A0E3-42BE-88D5-0CD83665BFB4}" srcOrd="0" destOrd="0" presId="urn:microsoft.com/office/officeart/2018/2/layout/IconVerticalSolidList"/>
    <dgm:cxn modelId="{9D33B65C-7603-4AE4-8266-7F8E93D6FC95}" type="presParOf" srcId="{024FEB7B-A0E3-42BE-88D5-0CD83665BFB4}" destId="{D3182647-50BA-4353-992D-4FA765A972E3}" srcOrd="0" destOrd="0" presId="urn:microsoft.com/office/officeart/2018/2/layout/IconVerticalSolidList"/>
    <dgm:cxn modelId="{F76E2200-B027-44C9-9E0D-44D515904784}" type="presParOf" srcId="{024FEB7B-A0E3-42BE-88D5-0CD83665BFB4}" destId="{7A590FC8-705E-41D6-8D11-A12A1F847BCD}" srcOrd="1" destOrd="0" presId="urn:microsoft.com/office/officeart/2018/2/layout/IconVerticalSolidList"/>
    <dgm:cxn modelId="{072E1CD2-D4C6-4D92-9680-4AA1A89407BA}" type="presParOf" srcId="{024FEB7B-A0E3-42BE-88D5-0CD83665BFB4}" destId="{DAB8A4CA-4D8C-4086-B0C6-C3A955F17FC0}" srcOrd="2" destOrd="0" presId="urn:microsoft.com/office/officeart/2018/2/layout/IconVerticalSolidList"/>
    <dgm:cxn modelId="{EDF27E2A-32D8-4B4D-9EFD-38D1DA6C2B0D}" type="presParOf" srcId="{024FEB7B-A0E3-42BE-88D5-0CD83665BFB4}" destId="{C0B1D0B9-B6D5-4910-B36D-8AD000CD10CD}" srcOrd="3" destOrd="0" presId="urn:microsoft.com/office/officeart/2018/2/layout/IconVerticalSolidList"/>
    <dgm:cxn modelId="{D8E30964-43EA-40AD-BCD7-184E548F9F66}" type="presParOf" srcId="{30756554-AE57-4664-BE6E-D9E6CC60009B}" destId="{281DA4FC-80AE-46B4-B006-412D7F8EE656}" srcOrd="1" destOrd="0" presId="urn:microsoft.com/office/officeart/2018/2/layout/IconVerticalSolidList"/>
    <dgm:cxn modelId="{4D643CC3-7025-4B17-A752-402106A2AECB}" type="presParOf" srcId="{30756554-AE57-4664-BE6E-D9E6CC60009B}" destId="{1FE56793-C5CF-4623-9367-68A8207A915D}" srcOrd="2" destOrd="0" presId="urn:microsoft.com/office/officeart/2018/2/layout/IconVerticalSolidList"/>
    <dgm:cxn modelId="{D01AA25D-0E4A-4C42-A276-89563CE9FC63}" type="presParOf" srcId="{1FE56793-C5CF-4623-9367-68A8207A915D}" destId="{534B7699-B1A5-49FF-A301-991008615140}" srcOrd="0" destOrd="0" presId="urn:microsoft.com/office/officeart/2018/2/layout/IconVerticalSolidList"/>
    <dgm:cxn modelId="{B2B0E73D-F9DA-4D83-8A71-3BF0C6726118}" type="presParOf" srcId="{1FE56793-C5CF-4623-9367-68A8207A915D}" destId="{ED35EDBE-2B7B-4099-8FB0-5A6D2BA2A6BA}" srcOrd="1" destOrd="0" presId="urn:microsoft.com/office/officeart/2018/2/layout/IconVerticalSolidList"/>
    <dgm:cxn modelId="{23FC08D3-32C7-4ACE-A47A-8DC498022754}" type="presParOf" srcId="{1FE56793-C5CF-4623-9367-68A8207A915D}" destId="{2668E50A-CFD7-42A6-A6B0-F1EDB50AB2B3}" srcOrd="2" destOrd="0" presId="urn:microsoft.com/office/officeart/2018/2/layout/IconVerticalSolidList"/>
    <dgm:cxn modelId="{B88698AE-E645-4DF5-86C7-7058299CA0A8}" type="presParOf" srcId="{1FE56793-C5CF-4623-9367-68A8207A915D}" destId="{B4ADA10C-EB53-4034-95EC-AD1A22F64B0E}" srcOrd="3" destOrd="0" presId="urn:microsoft.com/office/officeart/2018/2/layout/IconVerticalSolidList"/>
    <dgm:cxn modelId="{1D450BA9-0ACC-44D5-8734-B8AEC3D3CEEE}" type="presParOf" srcId="{30756554-AE57-4664-BE6E-D9E6CC60009B}" destId="{321EB0AD-A62E-4954-BD7A-49D45D420FF4}" srcOrd="3" destOrd="0" presId="urn:microsoft.com/office/officeart/2018/2/layout/IconVerticalSolidList"/>
    <dgm:cxn modelId="{CB5D6FC9-796B-43BE-A58E-97E83C21EEDB}" type="presParOf" srcId="{30756554-AE57-4664-BE6E-D9E6CC60009B}" destId="{E497E945-35E6-42BD-ADBC-D77C2F81FF41}" srcOrd="4" destOrd="0" presId="urn:microsoft.com/office/officeart/2018/2/layout/IconVerticalSolidList"/>
    <dgm:cxn modelId="{13CE495C-5486-45DF-B844-F204C0CBBE5A}" type="presParOf" srcId="{E497E945-35E6-42BD-ADBC-D77C2F81FF41}" destId="{AED0DDAF-E25C-474B-97DF-A4B7FB62027C}" srcOrd="0" destOrd="0" presId="urn:microsoft.com/office/officeart/2018/2/layout/IconVerticalSolidList"/>
    <dgm:cxn modelId="{50667262-D735-4287-ADFA-813BA2CB7646}" type="presParOf" srcId="{E497E945-35E6-42BD-ADBC-D77C2F81FF41}" destId="{44FD3852-F88C-4349-B3FC-5DC2D9E6B161}" srcOrd="1" destOrd="0" presId="urn:microsoft.com/office/officeart/2018/2/layout/IconVerticalSolidList"/>
    <dgm:cxn modelId="{7B8A7474-D67D-4049-939A-224C84CC817F}" type="presParOf" srcId="{E497E945-35E6-42BD-ADBC-D77C2F81FF41}" destId="{D26653DF-148C-4C05-AD40-0FEFC5491D23}" srcOrd="2" destOrd="0" presId="urn:microsoft.com/office/officeart/2018/2/layout/IconVerticalSolidList"/>
    <dgm:cxn modelId="{9DDFA00D-4AC7-429A-89E3-BEFE9B04380A}" type="presParOf" srcId="{E497E945-35E6-42BD-ADBC-D77C2F81FF41}" destId="{D6D794D8-2AAF-448F-939D-CA9CFA75582D}" srcOrd="3" destOrd="0" presId="urn:microsoft.com/office/officeart/2018/2/layout/IconVerticalSolidList"/>
    <dgm:cxn modelId="{5CDA3D4A-8A68-4AF1-8518-7EAF476D0C6B}" type="presParOf" srcId="{30756554-AE57-4664-BE6E-D9E6CC60009B}" destId="{1609790D-78A5-4B4C-B68D-D34F63D4CEFA}" srcOrd="5" destOrd="0" presId="urn:microsoft.com/office/officeart/2018/2/layout/IconVerticalSolidList"/>
    <dgm:cxn modelId="{241E39BC-C3EC-40A8-B5E2-4F2162E8497F}" type="presParOf" srcId="{30756554-AE57-4664-BE6E-D9E6CC60009B}" destId="{1431E5A0-C592-450A-9411-A21FA899E916}" srcOrd="6" destOrd="0" presId="urn:microsoft.com/office/officeart/2018/2/layout/IconVerticalSolidList"/>
    <dgm:cxn modelId="{F61CF2B2-2BD4-4731-84EB-2010FFC93236}" type="presParOf" srcId="{1431E5A0-C592-450A-9411-A21FA899E916}" destId="{7B3975C6-87E9-4F3D-AA5E-649C21253A5D}" srcOrd="0" destOrd="0" presId="urn:microsoft.com/office/officeart/2018/2/layout/IconVerticalSolidList"/>
    <dgm:cxn modelId="{AD2445C1-E4A4-4520-85D0-BF14BE811316}" type="presParOf" srcId="{1431E5A0-C592-450A-9411-A21FA899E916}" destId="{588BAF13-1EBE-4D2C-BE0E-8D9917D4E04C}" srcOrd="1" destOrd="0" presId="urn:microsoft.com/office/officeart/2018/2/layout/IconVerticalSolidList"/>
    <dgm:cxn modelId="{D4763155-0526-4506-A72A-E6CD2236187D}" type="presParOf" srcId="{1431E5A0-C592-450A-9411-A21FA899E916}" destId="{512BA34B-76AF-407C-9011-F97E74ED1167}" srcOrd="2" destOrd="0" presId="urn:microsoft.com/office/officeart/2018/2/layout/IconVerticalSolidList"/>
    <dgm:cxn modelId="{EBB0EB56-2C95-4EB2-B994-FA37C11ACBA1}" type="presParOf" srcId="{1431E5A0-C592-450A-9411-A21FA899E916}" destId="{317AA8AB-FFC7-4F5F-9E3E-65C03B2F1D20}" srcOrd="3" destOrd="0" presId="urn:microsoft.com/office/officeart/2018/2/layout/IconVerticalSolidList"/>
    <dgm:cxn modelId="{240696BF-896B-4284-97F0-1138BC4FC483}" type="presParOf" srcId="{30756554-AE57-4664-BE6E-D9E6CC60009B}" destId="{742FB69A-8B6D-4468-A9FB-78EA97D34C85}" srcOrd="7" destOrd="0" presId="urn:microsoft.com/office/officeart/2018/2/layout/IconVerticalSolidList"/>
    <dgm:cxn modelId="{2825DAEC-E82A-42E4-807E-E2541A800659}" type="presParOf" srcId="{30756554-AE57-4664-BE6E-D9E6CC60009B}" destId="{E61FBFEA-9512-4E3D-B946-9A44F2DAECA3}" srcOrd="8" destOrd="0" presId="urn:microsoft.com/office/officeart/2018/2/layout/IconVerticalSolidList"/>
    <dgm:cxn modelId="{DF472A54-4B47-4206-A2C3-B15A372327B9}" type="presParOf" srcId="{E61FBFEA-9512-4E3D-B946-9A44F2DAECA3}" destId="{BA17CBE8-E2DD-4703-9BFE-F2D589DD7C26}" srcOrd="0" destOrd="0" presId="urn:microsoft.com/office/officeart/2018/2/layout/IconVerticalSolidList"/>
    <dgm:cxn modelId="{28142C84-2713-48E5-A67F-8525B028ECF1}" type="presParOf" srcId="{E61FBFEA-9512-4E3D-B946-9A44F2DAECA3}" destId="{28C6A940-6E46-4F65-8B29-2B7F806A93DF}" srcOrd="1" destOrd="0" presId="urn:microsoft.com/office/officeart/2018/2/layout/IconVerticalSolidList"/>
    <dgm:cxn modelId="{5C97C57E-7E70-472F-A013-40574CFA5D0A}" type="presParOf" srcId="{E61FBFEA-9512-4E3D-B946-9A44F2DAECA3}" destId="{99832F33-01D5-44F6-BD1D-794B427F3377}" srcOrd="2" destOrd="0" presId="urn:microsoft.com/office/officeart/2018/2/layout/IconVerticalSolidList"/>
    <dgm:cxn modelId="{28C855CB-99CA-4127-A696-9DBC73DA9D5F}" type="presParOf" srcId="{E61FBFEA-9512-4E3D-B946-9A44F2DAECA3}" destId="{25798CCA-945A-4826-8A30-20005FA4CD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9ACA76-FA11-4D7D-80CC-8BDE1AD8FCBF}"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US"/>
        </a:p>
      </dgm:t>
    </dgm:pt>
    <dgm:pt modelId="{FA0D78C7-3F4F-415B-BED6-9ABA201DDB3F}">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solidFill>
                <a:schemeClr val="tx1"/>
              </a:solidFill>
              <a:latin typeface="Calibri"/>
              <a:ea typeface="Verdana"/>
              <a:cs typeface="Calibri"/>
            </a:rPr>
            <a:t>Average team velocity will help us in predicting how many sprints it will take for a team to deliver a feature. Or how quickly we can plan for releases or how many features the team can deliver per release.</a:t>
          </a:r>
        </a:p>
      </dgm:t>
    </dgm:pt>
    <dgm:pt modelId="{A53D26C1-603B-4EDC-8BE4-EB4795D53833}" type="parTrans" cxnId="{A6B22BB7-4600-45C6-919D-8D0FED731F00}">
      <dgm:prSet/>
      <dgm:spPr/>
      <dgm:t>
        <a:bodyPr/>
        <a:lstStyle/>
        <a:p>
          <a:endParaRPr lang="en-US"/>
        </a:p>
      </dgm:t>
    </dgm:pt>
    <dgm:pt modelId="{E13ED877-DD28-4BDF-9751-169A9A7BD389}" type="sibTrans" cxnId="{A6B22BB7-4600-45C6-919D-8D0FED731F00}">
      <dgm:prSet/>
      <dgm:spPr>
        <a:solidFill>
          <a:schemeClr val="tx2">
            <a:lumMod val="60000"/>
            <a:lumOff val="40000"/>
            <a:alpha val="90000"/>
          </a:schemeClr>
        </a:solidFill>
      </dgm:spPr>
      <dgm:t>
        <a:bodyPr/>
        <a:lstStyle/>
        <a:p>
          <a:endParaRPr lang="en-US"/>
        </a:p>
      </dgm:t>
    </dgm:pt>
    <dgm:pt modelId="{40400087-B620-4731-99D0-4D1AE442625E}">
      <dgm:prSet phldr="0"/>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solidFill>
                <a:schemeClr val="tx1"/>
              </a:solidFill>
              <a:latin typeface="Calibri"/>
              <a:ea typeface="Verdana"/>
              <a:cs typeface="Calibri"/>
            </a:rPr>
            <a:t>Commitment reliability will give us confidence how well we are planning our sprints and how smoothly the team is approaching to project goal.</a:t>
          </a:r>
        </a:p>
      </dgm:t>
    </dgm:pt>
    <dgm:pt modelId="{F7B88654-DCA4-4D30-9A28-37D65EAEB156}" type="parTrans" cxnId="{F0A5E16A-BDC3-433F-B5E3-BE4849670D1C}">
      <dgm:prSet/>
      <dgm:spPr/>
      <dgm:t>
        <a:bodyPr/>
        <a:lstStyle/>
        <a:p>
          <a:endParaRPr lang="en-IN"/>
        </a:p>
      </dgm:t>
    </dgm:pt>
    <dgm:pt modelId="{EED579B3-38BE-4EFD-A739-3E70F77357BA}" type="sibTrans" cxnId="{F0A5E16A-BDC3-433F-B5E3-BE4849670D1C}">
      <dgm:prSet/>
      <dgm:spPr>
        <a:solidFill>
          <a:schemeClr val="tx2">
            <a:lumMod val="60000"/>
            <a:lumOff val="40000"/>
            <a:alpha val="90000"/>
          </a:schemeClr>
        </a:solidFill>
      </dgm:spPr>
      <dgm:t>
        <a:bodyPr/>
        <a:lstStyle/>
        <a:p>
          <a:endParaRPr lang="en-US"/>
        </a:p>
        <a:p>
          <a:endParaRPr lang="en-US"/>
        </a:p>
      </dgm:t>
    </dgm:pt>
    <dgm:pt modelId="{3D5FFEFE-8A1F-45A6-9E9F-2E09AD27068A}">
      <dgm:prSet phldr="0"/>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rtl="0"/>
          <a:r>
            <a:rPr lang="en-US" dirty="0">
              <a:solidFill>
                <a:schemeClr val="tx1"/>
              </a:solidFill>
            </a:rPr>
            <a:t>Capacity utilization will show how well our team is utilized, if higher the utilization that shows team is working under a pressure and this will decrease the team stability but if team utilization is balanced it will provide more stability in team.</a:t>
          </a:r>
          <a:endParaRPr lang="en-US" dirty="0">
            <a:solidFill>
              <a:schemeClr val="tx1"/>
            </a:solidFill>
            <a:latin typeface="Calibri"/>
            <a:ea typeface="Verdana"/>
            <a:cs typeface="Calibri"/>
          </a:endParaRPr>
        </a:p>
      </dgm:t>
    </dgm:pt>
    <dgm:pt modelId="{79015EE5-4E09-4D9A-876C-EB7D5781DBAE}" type="parTrans" cxnId="{012A7952-63AF-4981-B12B-50325F239ED1}">
      <dgm:prSet/>
      <dgm:spPr/>
      <dgm:t>
        <a:bodyPr/>
        <a:lstStyle/>
        <a:p>
          <a:endParaRPr lang="en-IN"/>
        </a:p>
      </dgm:t>
    </dgm:pt>
    <dgm:pt modelId="{A6F73A51-DF82-4480-8936-B05E7A71AD4C}" type="sibTrans" cxnId="{012A7952-63AF-4981-B12B-50325F239ED1}">
      <dgm:prSet/>
      <dgm:spPr/>
      <dgm:t>
        <a:bodyPr/>
        <a:lstStyle/>
        <a:p>
          <a:endParaRPr lang="en-IN"/>
        </a:p>
      </dgm:t>
    </dgm:pt>
    <dgm:pt modelId="{3B277E7A-CFE2-4417-ACAC-35EEE500EC98}" type="pres">
      <dgm:prSet presAssocID="{299ACA76-FA11-4D7D-80CC-8BDE1AD8FCBF}" presName="outerComposite" presStyleCnt="0">
        <dgm:presLayoutVars>
          <dgm:chMax val="5"/>
          <dgm:dir/>
          <dgm:resizeHandles val="exact"/>
        </dgm:presLayoutVars>
      </dgm:prSet>
      <dgm:spPr/>
    </dgm:pt>
    <dgm:pt modelId="{F7E2ACC6-3A6F-4829-99D1-17D08662082D}" type="pres">
      <dgm:prSet presAssocID="{299ACA76-FA11-4D7D-80CC-8BDE1AD8FCBF}" presName="dummyMaxCanvas" presStyleCnt="0">
        <dgm:presLayoutVars/>
      </dgm:prSet>
      <dgm:spPr/>
    </dgm:pt>
    <dgm:pt modelId="{EFC77803-70B4-409E-9B62-582882B40570}" type="pres">
      <dgm:prSet presAssocID="{299ACA76-FA11-4D7D-80CC-8BDE1AD8FCBF}" presName="ThreeNodes_1" presStyleLbl="node1" presStyleIdx="0" presStyleCnt="3">
        <dgm:presLayoutVars>
          <dgm:bulletEnabled val="1"/>
        </dgm:presLayoutVars>
      </dgm:prSet>
      <dgm:spPr/>
    </dgm:pt>
    <dgm:pt modelId="{B354E5FD-8216-4934-BC9F-6BF1C1E4CB01}" type="pres">
      <dgm:prSet presAssocID="{299ACA76-FA11-4D7D-80CC-8BDE1AD8FCBF}" presName="ThreeNodes_2" presStyleLbl="node1" presStyleIdx="1" presStyleCnt="3">
        <dgm:presLayoutVars>
          <dgm:bulletEnabled val="1"/>
        </dgm:presLayoutVars>
      </dgm:prSet>
      <dgm:spPr/>
    </dgm:pt>
    <dgm:pt modelId="{4286FC6B-BA19-49BB-9481-4EC6F6033DDB}" type="pres">
      <dgm:prSet presAssocID="{299ACA76-FA11-4D7D-80CC-8BDE1AD8FCBF}" presName="ThreeNodes_3" presStyleLbl="node1" presStyleIdx="2" presStyleCnt="3">
        <dgm:presLayoutVars>
          <dgm:bulletEnabled val="1"/>
        </dgm:presLayoutVars>
      </dgm:prSet>
      <dgm:spPr/>
    </dgm:pt>
    <dgm:pt modelId="{61F26021-DF19-4F89-9EF9-E209F75E08B5}" type="pres">
      <dgm:prSet presAssocID="{299ACA76-FA11-4D7D-80CC-8BDE1AD8FCBF}" presName="ThreeConn_1-2" presStyleLbl="fgAccFollowNode1" presStyleIdx="0" presStyleCnt="2">
        <dgm:presLayoutVars>
          <dgm:bulletEnabled val="1"/>
        </dgm:presLayoutVars>
      </dgm:prSet>
      <dgm:spPr/>
    </dgm:pt>
    <dgm:pt modelId="{B84E4320-4DF9-41E4-A5DB-6130EE4F0DB6}" type="pres">
      <dgm:prSet presAssocID="{299ACA76-FA11-4D7D-80CC-8BDE1AD8FCBF}" presName="ThreeConn_2-3" presStyleLbl="fgAccFollowNode1" presStyleIdx="1" presStyleCnt="2">
        <dgm:presLayoutVars>
          <dgm:bulletEnabled val="1"/>
        </dgm:presLayoutVars>
      </dgm:prSet>
      <dgm:spPr/>
    </dgm:pt>
    <dgm:pt modelId="{D70158FA-C503-4D30-924C-973462151F76}" type="pres">
      <dgm:prSet presAssocID="{299ACA76-FA11-4D7D-80CC-8BDE1AD8FCBF}" presName="ThreeNodes_1_text" presStyleLbl="node1" presStyleIdx="2" presStyleCnt="3">
        <dgm:presLayoutVars>
          <dgm:bulletEnabled val="1"/>
        </dgm:presLayoutVars>
      </dgm:prSet>
      <dgm:spPr/>
    </dgm:pt>
    <dgm:pt modelId="{45054726-31DD-4FBF-AA9F-1A5AF8CA2B7C}" type="pres">
      <dgm:prSet presAssocID="{299ACA76-FA11-4D7D-80CC-8BDE1AD8FCBF}" presName="ThreeNodes_2_text" presStyleLbl="node1" presStyleIdx="2" presStyleCnt="3">
        <dgm:presLayoutVars>
          <dgm:bulletEnabled val="1"/>
        </dgm:presLayoutVars>
      </dgm:prSet>
      <dgm:spPr/>
    </dgm:pt>
    <dgm:pt modelId="{0E561A14-ACD3-42A7-A9D1-4C93A6E99684}" type="pres">
      <dgm:prSet presAssocID="{299ACA76-FA11-4D7D-80CC-8BDE1AD8FCBF}" presName="ThreeNodes_3_text" presStyleLbl="node1" presStyleIdx="2" presStyleCnt="3">
        <dgm:presLayoutVars>
          <dgm:bulletEnabled val="1"/>
        </dgm:presLayoutVars>
      </dgm:prSet>
      <dgm:spPr/>
    </dgm:pt>
  </dgm:ptLst>
  <dgm:cxnLst>
    <dgm:cxn modelId="{879CF10A-D0C2-40B6-AB01-C016E7F000A4}" type="presOf" srcId="{3D5FFEFE-8A1F-45A6-9E9F-2E09AD27068A}" destId="{4286FC6B-BA19-49BB-9481-4EC6F6033DDB}" srcOrd="0" destOrd="0" presId="urn:microsoft.com/office/officeart/2005/8/layout/vProcess5"/>
    <dgm:cxn modelId="{7FD5E814-7C94-40F8-9B29-889C495CF307}" type="presOf" srcId="{FA0D78C7-3F4F-415B-BED6-9ABA201DDB3F}" destId="{EFC77803-70B4-409E-9B62-582882B40570}" srcOrd="0" destOrd="0" presId="urn:microsoft.com/office/officeart/2005/8/layout/vProcess5"/>
    <dgm:cxn modelId="{E9EA2C1A-F5B1-48AF-A858-9313498F44CC}" type="presOf" srcId="{299ACA76-FA11-4D7D-80CC-8BDE1AD8FCBF}" destId="{3B277E7A-CFE2-4417-ACAC-35EEE500EC98}" srcOrd="0" destOrd="0" presId="urn:microsoft.com/office/officeart/2005/8/layout/vProcess5"/>
    <dgm:cxn modelId="{0CC7EC25-D7F2-4AF6-902B-0A98AFC7E77C}" type="presOf" srcId="{E13ED877-DD28-4BDF-9751-169A9A7BD389}" destId="{61F26021-DF19-4F89-9EF9-E209F75E08B5}" srcOrd="0" destOrd="0" presId="urn:microsoft.com/office/officeart/2005/8/layout/vProcess5"/>
    <dgm:cxn modelId="{F0A5E16A-BDC3-433F-B5E3-BE4849670D1C}" srcId="{299ACA76-FA11-4D7D-80CC-8BDE1AD8FCBF}" destId="{40400087-B620-4731-99D0-4D1AE442625E}" srcOrd="1" destOrd="0" parTransId="{F7B88654-DCA4-4D30-9A28-37D65EAEB156}" sibTransId="{EED579B3-38BE-4EFD-A739-3E70F77357BA}"/>
    <dgm:cxn modelId="{A637424D-008D-4972-B5CA-90FE62BC9EF4}" type="presOf" srcId="{40400087-B620-4731-99D0-4D1AE442625E}" destId="{45054726-31DD-4FBF-AA9F-1A5AF8CA2B7C}" srcOrd="1" destOrd="0" presId="urn:microsoft.com/office/officeart/2005/8/layout/vProcess5"/>
    <dgm:cxn modelId="{012A7952-63AF-4981-B12B-50325F239ED1}" srcId="{299ACA76-FA11-4D7D-80CC-8BDE1AD8FCBF}" destId="{3D5FFEFE-8A1F-45A6-9E9F-2E09AD27068A}" srcOrd="2" destOrd="0" parTransId="{79015EE5-4E09-4D9A-876C-EB7D5781DBAE}" sibTransId="{A6F73A51-DF82-4480-8936-B05E7A71AD4C}"/>
    <dgm:cxn modelId="{793F8DAD-455D-4DC3-9B9B-8D30C99E7DD6}" type="presOf" srcId="{EED579B3-38BE-4EFD-A739-3E70F77357BA}" destId="{B84E4320-4DF9-41E4-A5DB-6130EE4F0DB6}" srcOrd="0" destOrd="0" presId="urn:microsoft.com/office/officeart/2005/8/layout/vProcess5"/>
    <dgm:cxn modelId="{A6B22BB7-4600-45C6-919D-8D0FED731F00}" srcId="{299ACA76-FA11-4D7D-80CC-8BDE1AD8FCBF}" destId="{FA0D78C7-3F4F-415B-BED6-9ABA201DDB3F}" srcOrd="0" destOrd="0" parTransId="{A53D26C1-603B-4EDC-8BE4-EB4795D53833}" sibTransId="{E13ED877-DD28-4BDF-9751-169A9A7BD389}"/>
    <dgm:cxn modelId="{90687AB9-0206-4DA0-9A4B-2B434F57F02C}" type="presOf" srcId="{40400087-B620-4731-99D0-4D1AE442625E}" destId="{B354E5FD-8216-4934-BC9F-6BF1C1E4CB01}" srcOrd="0" destOrd="0" presId="urn:microsoft.com/office/officeart/2005/8/layout/vProcess5"/>
    <dgm:cxn modelId="{161D32FC-6E17-4F97-8F42-69DCE6EF7C8C}" type="presOf" srcId="{FA0D78C7-3F4F-415B-BED6-9ABA201DDB3F}" destId="{D70158FA-C503-4D30-924C-973462151F76}" srcOrd="1" destOrd="0" presId="urn:microsoft.com/office/officeart/2005/8/layout/vProcess5"/>
    <dgm:cxn modelId="{799F71FE-4C6B-42FB-A71A-920528DCBDC7}" type="presOf" srcId="{3D5FFEFE-8A1F-45A6-9E9F-2E09AD27068A}" destId="{0E561A14-ACD3-42A7-A9D1-4C93A6E99684}" srcOrd="1" destOrd="0" presId="urn:microsoft.com/office/officeart/2005/8/layout/vProcess5"/>
    <dgm:cxn modelId="{8A7FC16B-FE99-4ED7-AD1E-2EC52799DACA}" type="presParOf" srcId="{3B277E7A-CFE2-4417-ACAC-35EEE500EC98}" destId="{F7E2ACC6-3A6F-4829-99D1-17D08662082D}" srcOrd="0" destOrd="0" presId="urn:microsoft.com/office/officeart/2005/8/layout/vProcess5"/>
    <dgm:cxn modelId="{C57186D1-33D4-4D6F-94B5-3868B817069F}" type="presParOf" srcId="{3B277E7A-CFE2-4417-ACAC-35EEE500EC98}" destId="{EFC77803-70B4-409E-9B62-582882B40570}" srcOrd="1" destOrd="0" presId="urn:microsoft.com/office/officeart/2005/8/layout/vProcess5"/>
    <dgm:cxn modelId="{6CA2B663-E7BA-4E5C-9C5A-73B396D1DADB}" type="presParOf" srcId="{3B277E7A-CFE2-4417-ACAC-35EEE500EC98}" destId="{B354E5FD-8216-4934-BC9F-6BF1C1E4CB01}" srcOrd="2" destOrd="0" presId="urn:microsoft.com/office/officeart/2005/8/layout/vProcess5"/>
    <dgm:cxn modelId="{090615A0-215C-42A5-B5FD-760590B55BFA}" type="presParOf" srcId="{3B277E7A-CFE2-4417-ACAC-35EEE500EC98}" destId="{4286FC6B-BA19-49BB-9481-4EC6F6033DDB}" srcOrd="3" destOrd="0" presId="urn:microsoft.com/office/officeart/2005/8/layout/vProcess5"/>
    <dgm:cxn modelId="{78A55878-0095-4737-A344-F995275BB879}" type="presParOf" srcId="{3B277E7A-CFE2-4417-ACAC-35EEE500EC98}" destId="{61F26021-DF19-4F89-9EF9-E209F75E08B5}" srcOrd="4" destOrd="0" presId="urn:microsoft.com/office/officeart/2005/8/layout/vProcess5"/>
    <dgm:cxn modelId="{AE515A60-982F-4951-A088-A699FC96CACD}" type="presParOf" srcId="{3B277E7A-CFE2-4417-ACAC-35EEE500EC98}" destId="{B84E4320-4DF9-41E4-A5DB-6130EE4F0DB6}" srcOrd="5" destOrd="0" presId="urn:microsoft.com/office/officeart/2005/8/layout/vProcess5"/>
    <dgm:cxn modelId="{EE2BD18E-AC36-42D2-8F46-DF04D0EC5643}" type="presParOf" srcId="{3B277E7A-CFE2-4417-ACAC-35EEE500EC98}" destId="{D70158FA-C503-4D30-924C-973462151F76}" srcOrd="6" destOrd="0" presId="urn:microsoft.com/office/officeart/2005/8/layout/vProcess5"/>
    <dgm:cxn modelId="{4443936D-0FF2-47C0-8BC9-B1F15CACC0EC}" type="presParOf" srcId="{3B277E7A-CFE2-4417-ACAC-35EEE500EC98}" destId="{45054726-31DD-4FBF-AA9F-1A5AF8CA2B7C}" srcOrd="7" destOrd="0" presId="urn:microsoft.com/office/officeart/2005/8/layout/vProcess5"/>
    <dgm:cxn modelId="{C46A5128-7093-494D-883E-9B42BDA97C07}" type="presParOf" srcId="{3B277E7A-CFE2-4417-ACAC-35EEE500EC98}" destId="{0E561A14-ACD3-42A7-A9D1-4C93A6E9968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1E51AC-04FD-41D9-BE86-35936FEC4B92}"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US"/>
        </a:p>
      </dgm:t>
    </dgm:pt>
    <dgm:pt modelId="{54BE9950-BF14-4C9C-A82A-C97B53918BAD}">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a:lnSpc>
              <a:spcPct val="100000"/>
            </a:lnSpc>
          </a:pPr>
          <a:r>
            <a:rPr lang="en-US" dirty="0">
              <a:solidFill>
                <a:schemeClr val="tx1"/>
              </a:solidFill>
              <a:latin typeface="Calibri"/>
              <a:ea typeface="Verdana"/>
              <a:cs typeface="Calibri"/>
            </a:rPr>
            <a:t>Estimation Variance will show how we are estimating stories, if we are spending more or less time than the estimated efforts that shows our estimations are not accurate and we need to think differently while estimating the stories so that our estimation variance should remain less.</a:t>
          </a:r>
        </a:p>
      </dgm:t>
    </dgm:pt>
    <dgm:pt modelId="{E4483B43-0A90-407E-88CC-1F3A0E73CC99}" type="parTrans" cxnId="{22B8032C-7F55-44AD-AF78-2016D86C8494}">
      <dgm:prSet/>
      <dgm:spPr/>
      <dgm:t>
        <a:bodyPr/>
        <a:lstStyle/>
        <a:p>
          <a:endParaRPr lang="en-US"/>
        </a:p>
      </dgm:t>
    </dgm:pt>
    <dgm:pt modelId="{650AD750-8D78-4379-BDBC-F20AC0320D79}" type="sibTrans" cxnId="{22B8032C-7F55-44AD-AF78-2016D86C8494}">
      <dgm:prSet/>
      <dgm:spPr>
        <a:solidFill>
          <a:schemeClr val="tx2">
            <a:lumMod val="60000"/>
            <a:lumOff val="40000"/>
            <a:alpha val="90000"/>
          </a:schemeClr>
        </a:solidFill>
      </dgm:spPr>
      <dgm:t>
        <a:bodyPr/>
        <a:lstStyle/>
        <a:p>
          <a:endParaRPr lang="en-US"/>
        </a:p>
      </dgm:t>
    </dgm:pt>
    <dgm:pt modelId="{F152FB2F-3AF2-4CB0-8250-1FBE9950426C}">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a:lnSpc>
              <a:spcPct val="100000"/>
            </a:lnSpc>
          </a:pPr>
          <a:r>
            <a:rPr lang="en-US" dirty="0">
              <a:solidFill>
                <a:schemeClr val="tx1"/>
              </a:solidFill>
              <a:latin typeface="Calibri"/>
              <a:ea typeface="Verdana"/>
              <a:cs typeface="Calibri"/>
            </a:rPr>
            <a:t>Scope change, after the start of the sprint, can lead to missing our sprint goals. If there are frequent scope change within the sprint, then the team needs to align with the product owner and to decide the priority of stories before the sprint start.</a:t>
          </a:r>
        </a:p>
      </dgm:t>
    </dgm:pt>
    <dgm:pt modelId="{E6B0FCBC-ECC9-4A25-B483-70FDAA749A46}" type="parTrans" cxnId="{FAB742C9-59DD-4B37-B392-EBA1A0676AF5}">
      <dgm:prSet/>
      <dgm:spPr/>
      <dgm:t>
        <a:bodyPr/>
        <a:lstStyle/>
        <a:p>
          <a:endParaRPr lang="en-US"/>
        </a:p>
      </dgm:t>
    </dgm:pt>
    <dgm:pt modelId="{26926BCA-E731-4589-B846-E66F9BBA273F}" type="sibTrans" cxnId="{FAB742C9-59DD-4B37-B392-EBA1A0676AF5}">
      <dgm:prSet/>
      <dgm:spPr>
        <a:solidFill>
          <a:schemeClr val="tx2">
            <a:lumMod val="60000"/>
            <a:lumOff val="40000"/>
            <a:alpha val="90000"/>
          </a:schemeClr>
        </a:solidFill>
      </dgm:spPr>
      <dgm:t>
        <a:bodyPr/>
        <a:lstStyle/>
        <a:p>
          <a:endParaRPr lang="en-US"/>
        </a:p>
      </dgm:t>
    </dgm:pt>
    <dgm:pt modelId="{88D44B59-9A45-46B2-90DF-CECFB90DB465}">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a:lnSpc>
              <a:spcPct val="100000"/>
            </a:lnSpc>
          </a:pPr>
          <a:r>
            <a:rPr lang="en-US" dirty="0">
              <a:solidFill>
                <a:schemeClr val="tx1"/>
              </a:solidFill>
              <a:latin typeface="Calibri"/>
              <a:ea typeface="Verdana"/>
              <a:cs typeface="Calibri"/>
            </a:rPr>
            <a:t>Defect leakage matrices will tell how good or bad our product is, and this will also impact our CSAT. Less defect leakage will give more confidence to customer.</a:t>
          </a:r>
        </a:p>
      </dgm:t>
    </dgm:pt>
    <dgm:pt modelId="{7FC31596-F77A-46FB-B2FF-8F1CF16F0E16}" type="parTrans" cxnId="{28829B29-144A-4A6D-86F2-6711C425F1A3}">
      <dgm:prSet/>
      <dgm:spPr/>
      <dgm:t>
        <a:bodyPr/>
        <a:lstStyle/>
        <a:p>
          <a:endParaRPr lang="en-US"/>
        </a:p>
      </dgm:t>
    </dgm:pt>
    <dgm:pt modelId="{33A4C6F8-2672-40D3-B823-733C0F110FAC}" type="sibTrans" cxnId="{28829B29-144A-4A6D-86F2-6711C425F1A3}">
      <dgm:prSet/>
      <dgm:spPr>
        <a:solidFill>
          <a:schemeClr val="tx2">
            <a:lumMod val="60000"/>
            <a:lumOff val="40000"/>
            <a:alpha val="90000"/>
          </a:schemeClr>
        </a:solidFill>
      </dgm:spPr>
      <dgm:t>
        <a:bodyPr/>
        <a:lstStyle/>
        <a:p>
          <a:endParaRPr lang="en-US"/>
        </a:p>
      </dgm:t>
    </dgm:pt>
    <dgm:pt modelId="{F4ED65A8-D1FA-449A-AFE4-26A1453C1DE6}">
      <dgm:prSet phldr="0"/>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rtl="0">
            <a:lnSpc>
              <a:spcPct val="100000"/>
            </a:lnSpc>
          </a:pPr>
          <a:r>
            <a:rPr lang="en-US" dirty="0">
              <a:solidFill>
                <a:schemeClr val="tx1"/>
              </a:solidFill>
            </a:rPr>
            <a:t>A healthy backlog denotes the level of detail in </a:t>
          </a:r>
          <a:r>
            <a:rPr lang="en-US" dirty="0">
              <a:solidFill>
                <a:schemeClr val="tx1"/>
              </a:solidFill>
              <a:latin typeface="Calibri"/>
              <a:cs typeface="Calibri"/>
            </a:rPr>
            <a:t>our</a:t>
          </a:r>
          <a:r>
            <a:rPr lang="en-US" dirty="0">
              <a:solidFill>
                <a:schemeClr val="tx1"/>
              </a:solidFill>
            </a:rPr>
            <a:t> product backlog that the development teams and mainly product owners need for the project to be successful.</a:t>
          </a:r>
        </a:p>
      </dgm:t>
    </dgm:pt>
    <dgm:pt modelId="{20B224B4-8EC5-4A15-B3D2-9ECF2EEFDB44}" type="parTrans" cxnId="{4DBB6495-C47C-463B-A2C5-105CA3EE93B2}">
      <dgm:prSet/>
      <dgm:spPr/>
      <dgm:t>
        <a:bodyPr/>
        <a:lstStyle/>
        <a:p>
          <a:endParaRPr lang="en-IN"/>
        </a:p>
      </dgm:t>
    </dgm:pt>
    <dgm:pt modelId="{6A25F3CF-E68D-4027-A751-250428D5E9CC}" type="sibTrans" cxnId="{4DBB6495-C47C-463B-A2C5-105CA3EE93B2}">
      <dgm:prSet/>
      <dgm:spPr/>
      <dgm:t>
        <a:bodyPr/>
        <a:lstStyle/>
        <a:p>
          <a:endParaRPr lang="en-IN"/>
        </a:p>
      </dgm:t>
    </dgm:pt>
    <dgm:pt modelId="{BB7D76DF-B9FF-4864-9EEE-8D8FE72B4CBF}" type="pres">
      <dgm:prSet presAssocID="{B51E51AC-04FD-41D9-BE86-35936FEC4B92}" presName="outerComposite" presStyleCnt="0">
        <dgm:presLayoutVars>
          <dgm:chMax val="5"/>
          <dgm:dir/>
          <dgm:resizeHandles val="exact"/>
        </dgm:presLayoutVars>
      </dgm:prSet>
      <dgm:spPr/>
    </dgm:pt>
    <dgm:pt modelId="{0A45EC5B-E339-47DE-BAC0-2BDEB9E6C8D8}" type="pres">
      <dgm:prSet presAssocID="{B51E51AC-04FD-41D9-BE86-35936FEC4B92}" presName="dummyMaxCanvas" presStyleCnt="0">
        <dgm:presLayoutVars/>
      </dgm:prSet>
      <dgm:spPr/>
    </dgm:pt>
    <dgm:pt modelId="{871D5DE6-5E25-4C42-A3A8-1ACB3B5522C0}" type="pres">
      <dgm:prSet presAssocID="{B51E51AC-04FD-41D9-BE86-35936FEC4B92}" presName="FourNodes_1" presStyleLbl="node1" presStyleIdx="0" presStyleCnt="4">
        <dgm:presLayoutVars>
          <dgm:bulletEnabled val="1"/>
        </dgm:presLayoutVars>
      </dgm:prSet>
      <dgm:spPr/>
    </dgm:pt>
    <dgm:pt modelId="{4C4A4C4A-6195-41CB-A939-A86FECED8D76}" type="pres">
      <dgm:prSet presAssocID="{B51E51AC-04FD-41D9-BE86-35936FEC4B92}" presName="FourNodes_2" presStyleLbl="node1" presStyleIdx="1" presStyleCnt="4">
        <dgm:presLayoutVars>
          <dgm:bulletEnabled val="1"/>
        </dgm:presLayoutVars>
      </dgm:prSet>
      <dgm:spPr/>
    </dgm:pt>
    <dgm:pt modelId="{13192376-9300-4AA4-A8EF-20431BEE95C3}" type="pres">
      <dgm:prSet presAssocID="{B51E51AC-04FD-41D9-BE86-35936FEC4B92}" presName="FourNodes_3" presStyleLbl="node1" presStyleIdx="2" presStyleCnt="4">
        <dgm:presLayoutVars>
          <dgm:bulletEnabled val="1"/>
        </dgm:presLayoutVars>
      </dgm:prSet>
      <dgm:spPr/>
    </dgm:pt>
    <dgm:pt modelId="{44B39740-58E4-4F18-BEEE-9EF21A92DBE6}" type="pres">
      <dgm:prSet presAssocID="{B51E51AC-04FD-41D9-BE86-35936FEC4B92}" presName="FourNodes_4" presStyleLbl="node1" presStyleIdx="3" presStyleCnt="4">
        <dgm:presLayoutVars>
          <dgm:bulletEnabled val="1"/>
        </dgm:presLayoutVars>
      </dgm:prSet>
      <dgm:spPr/>
    </dgm:pt>
    <dgm:pt modelId="{DE52E5AC-5A99-4755-B9AB-DC54CB7D3EEF}" type="pres">
      <dgm:prSet presAssocID="{B51E51AC-04FD-41D9-BE86-35936FEC4B92}" presName="FourConn_1-2" presStyleLbl="fgAccFollowNode1" presStyleIdx="0" presStyleCnt="3">
        <dgm:presLayoutVars>
          <dgm:bulletEnabled val="1"/>
        </dgm:presLayoutVars>
      </dgm:prSet>
      <dgm:spPr/>
    </dgm:pt>
    <dgm:pt modelId="{67C04A8D-F394-46C2-ABD5-6836846C4D57}" type="pres">
      <dgm:prSet presAssocID="{B51E51AC-04FD-41D9-BE86-35936FEC4B92}" presName="FourConn_2-3" presStyleLbl="fgAccFollowNode1" presStyleIdx="1" presStyleCnt="3">
        <dgm:presLayoutVars>
          <dgm:bulletEnabled val="1"/>
        </dgm:presLayoutVars>
      </dgm:prSet>
      <dgm:spPr/>
    </dgm:pt>
    <dgm:pt modelId="{98839222-C013-499C-A6BF-6E1FFB586396}" type="pres">
      <dgm:prSet presAssocID="{B51E51AC-04FD-41D9-BE86-35936FEC4B92}" presName="FourConn_3-4" presStyleLbl="fgAccFollowNode1" presStyleIdx="2" presStyleCnt="3">
        <dgm:presLayoutVars>
          <dgm:bulletEnabled val="1"/>
        </dgm:presLayoutVars>
      </dgm:prSet>
      <dgm:spPr/>
    </dgm:pt>
    <dgm:pt modelId="{31965C1D-565E-44B6-BEF3-F83395DC3751}" type="pres">
      <dgm:prSet presAssocID="{B51E51AC-04FD-41D9-BE86-35936FEC4B92}" presName="FourNodes_1_text" presStyleLbl="node1" presStyleIdx="3" presStyleCnt="4">
        <dgm:presLayoutVars>
          <dgm:bulletEnabled val="1"/>
        </dgm:presLayoutVars>
      </dgm:prSet>
      <dgm:spPr/>
    </dgm:pt>
    <dgm:pt modelId="{7D1E191C-63B4-49D8-8024-0E7301B5F29E}" type="pres">
      <dgm:prSet presAssocID="{B51E51AC-04FD-41D9-BE86-35936FEC4B92}" presName="FourNodes_2_text" presStyleLbl="node1" presStyleIdx="3" presStyleCnt="4">
        <dgm:presLayoutVars>
          <dgm:bulletEnabled val="1"/>
        </dgm:presLayoutVars>
      </dgm:prSet>
      <dgm:spPr/>
    </dgm:pt>
    <dgm:pt modelId="{AE3EA52C-A599-45B6-9077-CFB0B61E4127}" type="pres">
      <dgm:prSet presAssocID="{B51E51AC-04FD-41D9-BE86-35936FEC4B92}" presName="FourNodes_3_text" presStyleLbl="node1" presStyleIdx="3" presStyleCnt="4">
        <dgm:presLayoutVars>
          <dgm:bulletEnabled val="1"/>
        </dgm:presLayoutVars>
      </dgm:prSet>
      <dgm:spPr/>
    </dgm:pt>
    <dgm:pt modelId="{619EDF9B-93C0-408F-8033-1BB696EAC145}" type="pres">
      <dgm:prSet presAssocID="{B51E51AC-04FD-41D9-BE86-35936FEC4B92}" presName="FourNodes_4_text" presStyleLbl="node1" presStyleIdx="3" presStyleCnt="4">
        <dgm:presLayoutVars>
          <dgm:bulletEnabled val="1"/>
        </dgm:presLayoutVars>
      </dgm:prSet>
      <dgm:spPr/>
    </dgm:pt>
  </dgm:ptLst>
  <dgm:cxnLst>
    <dgm:cxn modelId="{28829B29-144A-4A6D-86F2-6711C425F1A3}" srcId="{B51E51AC-04FD-41D9-BE86-35936FEC4B92}" destId="{88D44B59-9A45-46B2-90DF-CECFB90DB465}" srcOrd="2" destOrd="0" parTransId="{7FC31596-F77A-46FB-B2FF-8F1CF16F0E16}" sibTransId="{33A4C6F8-2672-40D3-B823-733C0F110FAC}"/>
    <dgm:cxn modelId="{22B8032C-7F55-44AD-AF78-2016D86C8494}" srcId="{B51E51AC-04FD-41D9-BE86-35936FEC4B92}" destId="{54BE9950-BF14-4C9C-A82A-C97B53918BAD}" srcOrd="0" destOrd="0" parTransId="{E4483B43-0A90-407E-88CC-1F3A0E73CC99}" sibTransId="{650AD750-8D78-4379-BDBC-F20AC0320D79}"/>
    <dgm:cxn modelId="{F8AD2036-B321-4883-8DB0-62E23DD7A7F5}" type="presOf" srcId="{F4ED65A8-D1FA-449A-AFE4-26A1453C1DE6}" destId="{619EDF9B-93C0-408F-8033-1BB696EAC145}" srcOrd="1" destOrd="0" presId="urn:microsoft.com/office/officeart/2005/8/layout/vProcess5"/>
    <dgm:cxn modelId="{55964139-C71E-432C-8BD7-0CEA24EC2891}" type="presOf" srcId="{88D44B59-9A45-46B2-90DF-CECFB90DB465}" destId="{13192376-9300-4AA4-A8EF-20431BEE95C3}" srcOrd="0" destOrd="0" presId="urn:microsoft.com/office/officeart/2005/8/layout/vProcess5"/>
    <dgm:cxn modelId="{3D8E844F-5F30-49CF-A11B-B4E69570F8B9}" type="presOf" srcId="{54BE9950-BF14-4C9C-A82A-C97B53918BAD}" destId="{31965C1D-565E-44B6-BEF3-F83395DC3751}" srcOrd="1" destOrd="0" presId="urn:microsoft.com/office/officeart/2005/8/layout/vProcess5"/>
    <dgm:cxn modelId="{478C2455-EB5A-425C-A7E5-20AD360FD0E9}" type="presOf" srcId="{F4ED65A8-D1FA-449A-AFE4-26A1453C1DE6}" destId="{44B39740-58E4-4F18-BEEE-9EF21A92DBE6}" srcOrd="0" destOrd="0" presId="urn:microsoft.com/office/officeart/2005/8/layout/vProcess5"/>
    <dgm:cxn modelId="{1C1FBA7B-DF4B-4D6E-87A7-6EE01B3E801E}" type="presOf" srcId="{F152FB2F-3AF2-4CB0-8250-1FBE9950426C}" destId="{4C4A4C4A-6195-41CB-A939-A86FECED8D76}" srcOrd="0" destOrd="0" presId="urn:microsoft.com/office/officeart/2005/8/layout/vProcess5"/>
    <dgm:cxn modelId="{4DBB6495-C47C-463B-A2C5-105CA3EE93B2}" srcId="{B51E51AC-04FD-41D9-BE86-35936FEC4B92}" destId="{F4ED65A8-D1FA-449A-AFE4-26A1453C1DE6}" srcOrd="3" destOrd="0" parTransId="{20B224B4-8EC5-4A15-B3D2-9ECF2EEFDB44}" sibTransId="{6A25F3CF-E68D-4027-A751-250428D5E9CC}"/>
    <dgm:cxn modelId="{44F934C5-506C-4EBA-BC06-1B47388362AD}" type="presOf" srcId="{F152FB2F-3AF2-4CB0-8250-1FBE9950426C}" destId="{7D1E191C-63B4-49D8-8024-0E7301B5F29E}" srcOrd="1" destOrd="0" presId="urn:microsoft.com/office/officeart/2005/8/layout/vProcess5"/>
    <dgm:cxn modelId="{FAB742C9-59DD-4B37-B392-EBA1A0676AF5}" srcId="{B51E51AC-04FD-41D9-BE86-35936FEC4B92}" destId="{F152FB2F-3AF2-4CB0-8250-1FBE9950426C}" srcOrd="1" destOrd="0" parTransId="{E6B0FCBC-ECC9-4A25-B483-70FDAA749A46}" sibTransId="{26926BCA-E731-4589-B846-E66F9BBA273F}"/>
    <dgm:cxn modelId="{298449CF-89B8-48DA-A916-E3C6D85D2ED1}" type="presOf" srcId="{26926BCA-E731-4589-B846-E66F9BBA273F}" destId="{67C04A8D-F394-46C2-ABD5-6836846C4D57}" srcOrd="0" destOrd="0" presId="urn:microsoft.com/office/officeart/2005/8/layout/vProcess5"/>
    <dgm:cxn modelId="{5FD68ED7-E9DB-4072-8D35-485DA182827F}" type="presOf" srcId="{88D44B59-9A45-46B2-90DF-CECFB90DB465}" destId="{AE3EA52C-A599-45B6-9077-CFB0B61E4127}" srcOrd="1" destOrd="0" presId="urn:microsoft.com/office/officeart/2005/8/layout/vProcess5"/>
    <dgm:cxn modelId="{4A65CEDB-4137-46E1-A951-7DB3D2AC4DEA}" type="presOf" srcId="{B51E51AC-04FD-41D9-BE86-35936FEC4B92}" destId="{BB7D76DF-B9FF-4864-9EEE-8D8FE72B4CBF}" srcOrd="0" destOrd="0" presId="urn:microsoft.com/office/officeart/2005/8/layout/vProcess5"/>
    <dgm:cxn modelId="{5F1D4DE7-82D6-46DF-BD76-189944B259CE}" type="presOf" srcId="{33A4C6F8-2672-40D3-B823-733C0F110FAC}" destId="{98839222-C013-499C-A6BF-6E1FFB586396}" srcOrd="0" destOrd="0" presId="urn:microsoft.com/office/officeart/2005/8/layout/vProcess5"/>
    <dgm:cxn modelId="{85E289E9-7CA8-4404-8912-1C5CDF645970}" type="presOf" srcId="{54BE9950-BF14-4C9C-A82A-C97B53918BAD}" destId="{871D5DE6-5E25-4C42-A3A8-1ACB3B5522C0}" srcOrd="0" destOrd="0" presId="urn:microsoft.com/office/officeart/2005/8/layout/vProcess5"/>
    <dgm:cxn modelId="{BB708FFE-D2A7-4400-9247-B83514842F4C}" type="presOf" srcId="{650AD750-8D78-4379-BDBC-F20AC0320D79}" destId="{DE52E5AC-5A99-4755-B9AB-DC54CB7D3EEF}" srcOrd="0" destOrd="0" presId="urn:microsoft.com/office/officeart/2005/8/layout/vProcess5"/>
    <dgm:cxn modelId="{9FF82604-284C-4D0A-82B1-812C24A4859F}" type="presParOf" srcId="{BB7D76DF-B9FF-4864-9EEE-8D8FE72B4CBF}" destId="{0A45EC5B-E339-47DE-BAC0-2BDEB9E6C8D8}" srcOrd="0" destOrd="0" presId="urn:microsoft.com/office/officeart/2005/8/layout/vProcess5"/>
    <dgm:cxn modelId="{D3D15D56-2DB6-415A-9D19-0B6A46CCE5A8}" type="presParOf" srcId="{BB7D76DF-B9FF-4864-9EEE-8D8FE72B4CBF}" destId="{871D5DE6-5E25-4C42-A3A8-1ACB3B5522C0}" srcOrd="1" destOrd="0" presId="urn:microsoft.com/office/officeart/2005/8/layout/vProcess5"/>
    <dgm:cxn modelId="{33E53321-5659-4CF7-B584-70216F43F340}" type="presParOf" srcId="{BB7D76DF-B9FF-4864-9EEE-8D8FE72B4CBF}" destId="{4C4A4C4A-6195-41CB-A939-A86FECED8D76}" srcOrd="2" destOrd="0" presId="urn:microsoft.com/office/officeart/2005/8/layout/vProcess5"/>
    <dgm:cxn modelId="{98A88BB4-84C9-4916-B0E1-AD29F5940D3E}" type="presParOf" srcId="{BB7D76DF-B9FF-4864-9EEE-8D8FE72B4CBF}" destId="{13192376-9300-4AA4-A8EF-20431BEE95C3}" srcOrd="3" destOrd="0" presId="urn:microsoft.com/office/officeart/2005/8/layout/vProcess5"/>
    <dgm:cxn modelId="{D0A58309-119E-4A41-8C23-9AA66E27844F}" type="presParOf" srcId="{BB7D76DF-B9FF-4864-9EEE-8D8FE72B4CBF}" destId="{44B39740-58E4-4F18-BEEE-9EF21A92DBE6}" srcOrd="4" destOrd="0" presId="urn:microsoft.com/office/officeart/2005/8/layout/vProcess5"/>
    <dgm:cxn modelId="{6963BF6E-50F2-47F5-8AF3-174A63B166E9}" type="presParOf" srcId="{BB7D76DF-B9FF-4864-9EEE-8D8FE72B4CBF}" destId="{DE52E5AC-5A99-4755-B9AB-DC54CB7D3EEF}" srcOrd="5" destOrd="0" presId="urn:microsoft.com/office/officeart/2005/8/layout/vProcess5"/>
    <dgm:cxn modelId="{E2C84E3D-2F82-4F9C-ACBA-71D97D75119F}" type="presParOf" srcId="{BB7D76DF-B9FF-4864-9EEE-8D8FE72B4CBF}" destId="{67C04A8D-F394-46C2-ABD5-6836846C4D57}" srcOrd="6" destOrd="0" presId="urn:microsoft.com/office/officeart/2005/8/layout/vProcess5"/>
    <dgm:cxn modelId="{3DA23E3D-5D24-4720-89EE-4263CD5566AB}" type="presParOf" srcId="{BB7D76DF-B9FF-4864-9EEE-8D8FE72B4CBF}" destId="{98839222-C013-499C-A6BF-6E1FFB586396}" srcOrd="7" destOrd="0" presId="urn:microsoft.com/office/officeart/2005/8/layout/vProcess5"/>
    <dgm:cxn modelId="{270B0D97-37A2-40FA-8296-F4879B3527A7}" type="presParOf" srcId="{BB7D76DF-B9FF-4864-9EEE-8D8FE72B4CBF}" destId="{31965C1D-565E-44B6-BEF3-F83395DC3751}" srcOrd="8" destOrd="0" presId="urn:microsoft.com/office/officeart/2005/8/layout/vProcess5"/>
    <dgm:cxn modelId="{A012C728-DE37-423A-92CC-06203E02D909}" type="presParOf" srcId="{BB7D76DF-B9FF-4864-9EEE-8D8FE72B4CBF}" destId="{7D1E191C-63B4-49D8-8024-0E7301B5F29E}" srcOrd="9" destOrd="0" presId="urn:microsoft.com/office/officeart/2005/8/layout/vProcess5"/>
    <dgm:cxn modelId="{A8714065-0E61-430B-9D55-4B4741CDAED9}" type="presParOf" srcId="{BB7D76DF-B9FF-4864-9EEE-8D8FE72B4CBF}" destId="{AE3EA52C-A599-45B6-9077-CFB0B61E4127}" srcOrd="10" destOrd="0" presId="urn:microsoft.com/office/officeart/2005/8/layout/vProcess5"/>
    <dgm:cxn modelId="{B3C07569-5C5A-4A43-BD59-FD5F12BBB800}" type="presParOf" srcId="{BB7D76DF-B9FF-4864-9EEE-8D8FE72B4CBF}" destId="{619EDF9B-93C0-408F-8033-1BB696EAC14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82647-50BA-4353-992D-4FA765A972E3}">
      <dsp:nvSpPr>
        <dsp:cNvPr id="0" name=""/>
        <dsp:cNvSpPr/>
      </dsp:nvSpPr>
      <dsp:spPr>
        <a:xfrm>
          <a:off x="0" y="3603"/>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90FC8-705E-41D6-8D11-A12A1F847BCD}">
      <dsp:nvSpPr>
        <dsp:cNvPr id="0" name=""/>
        <dsp:cNvSpPr/>
      </dsp:nvSpPr>
      <dsp:spPr>
        <a:xfrm>
          <a:off x="232153" y="176279"/>
          <a:ext cx="422098" cy="4220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1D0B9-B6D5-4910-B36D-8AD000CD10CD}">
      <dsp:nvSpPr>
        <dsp:cNvPr id="0" name=""/>
        <dsp:cNvSpPr/>
      </dsp:nvSpPr>
      <dsp:spPr>
        <a:xfrm>
          <a:off x="886406" y="3603"/>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a:ea typeface="Verdana"/>
              <a:cs typeface="Calibri"/>
            </a:rPr>
            <a:t>The Agile team must design the scalable payment platform using the microservices architecture.  </a:t>
          </a:r>
        </a:p>
      </dsp:txBody>
      <dsp:txXfrm>
        <a:off x="886406" y="3603"/>
        <a:ext cx="9222794" cy="767451"/>
      </dsp:txXfrm>
    </dsp:sp>
    <dsp:sp modelId="{534B7699-B1A5-49FF-A301-991008615140}">
      <dsp:nvSpPr>
        <dsp:cNvPr id="0" name=""/>
        <dsp:cNvSpPr/>
      </dsp:nvSpPr>
      <dsp:spPr>
        <a:xfrm>
          <a:off x="0" y="962916"/>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5EDBE-2B7B-4099-8FB0-5A6D2BA2A6BA}">
      <dsp:nvSpPr>
        <dsp:cNvPr id="0" name=""/>
        <dsp:cNvSpPr/>
      </dsp:nvSpPr>
      <dsp:spPr>
        <a:xfrm>
          <a:off x="232153" y="1135593"/>
          <a:ext cx="422098" cy="422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ADA10C-EB53-4034-95EC-AD1A22F64B0E}">
      <dsp:nvSpPr>
        <dsp:cNvPr id="0" name=""/>
        <dsp:cNvSpPr/>
      </dsp:nvSpPr>
      <dsp:spPr>
        <a:xfrm>
          <a:off x="886406" y="962916"/>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Create a CI/CD pipeline to facilitate faster software delivery.</a:t>
          </a:r>
        </a:p>
      </dsp:txBody>
      <dsp:txXfrm>
        <a:off x="886406" y="962916"/>
        <a:ext cx="9222794" cy="767451"/>
      </dsp:txXfrm>
    </dsp:sp>
    <dsp:sp modelId="{AED0DDAF-E25C-474B-97DF-A4B7FB62027C}">
      <dsp:nvSpPr>
        <dsp:cNvPr id="0" name=""/>
        <dsp:cNvSpPr/>
      </dsp:nvSpPr>
      <dsp:spPr>
        <a:xfrm>
          <a:off x="0" y="1855946"/>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D3852-F88C-4349-B3FC-5DC2D9E6B161}">
      <dsp:nvSpPr>
        <dsp:cNvPr id="0" name=""/>
        <dsp:cNvSpPr/>
      </dsp:nvSpPr>
      <dsp:spPr>
        <a:xfrm>
          <a:off x="232153" y="2094907"/>
          <a:ext cx="422098" cy="4220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D794D8-2AAF-448F-939D-CA9CFA75582D}">
      <dsp:nvSpPr>
        <dsp:cNvPr id="0" name=""/>
        <dsp:cNvSpPr/>
      </dsp:nvSpPr>
      <dsp:spPr>
        <a:xfrm>
          <a:off x="886406" y="1922230"/>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Team needs to collaborate with other teams working on the same project.</a:t>
          </a:r>
        </a:p>
      </dsp:txBody>
      <dsp:txXfrm>
        <a:off x="886406" y="1922230"/>
        <a:ext cx="9222794" cy="767451"/>
      </dsp:txXfrm>
    </dsp:sp>
    <dsp:sp modelId="{7B3975C6-87E9-4F3D-AA5E-649C21253A5D}">
      <dsp:nvSpPr>
        <dsp:cNvPr id="0" name=""/>
        <dsp:cNvSpPr/>
      </dsp:nvSpPr>
      <dsp:spPr>
        <a:xfrm>
          <a:off x="0" y="2881544"/>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BAF13-1EBE-4D2C-BE0E-8D9917D4E04C}">
      <dsp:nvSpPr>
        <dsp:cNvPr id="0" name=""/>
        <dsp:cNvSpPr/>
      </dsp:nvSpPr>
      <dsp:spPr>
        <a:xfrm>
          <a:off x="232153" y="3054221"/>
          <a:ext cx="422098" cy="4220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AA8AB-FFC7-4F5F-9E3E-65C03B2F1D20}">
      <dsp:nvSpPr>
        <dsp:cNvPr id="0" name=""/>
        <dsp:cNvSpPr/>
      </dsp:nvSpPr>
      <dsp:spPr>
        <a:xfrm>
          <a:off x="886406" y="2881544"/>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Because teams will be interdependent, there should be good coordination between them so that dependencies may be mitigated.</a:t>
          </a:r>
        </a:p>
      </dsp:txBody>
      <dsp:txXfrm>
        <a:off x="886406" y="2881544"/>
        <a:ext cx="9222794" cy="767451"/>
      </dsp:txXfrm>
    </dsp:sp>
    <dsp:sp modelId="{BA17CBE8-E2DD-4703-9BFE-F2D589DD7C26}">
      <dsp:nvSpPr>
        <dsp:cNvPr id="0" name=""/>
        <dsp:cNvSpPr/>
      </dsp:nvSpPr>
      <dsp:spPr>
        <a:xfrm>
          <a:off x="0" y="3840858"/>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6A940-6E46-4F65-8B29-2B7F806A93DF}">
      <dsp:nvSpPr>
        <dsp:cNvPr id="0" name=""/>
        <dsp:cNvSpPr/>
      </dsp:nvSpPr>
      <dsp:spPr>
        <a:xfrm>
          <a:off x="232153" y="4013535"/>
          <a:ext cx="422098" cy="4220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798CCA-945A-4826-8A30-20005FA4CDE5}">
      <dsp:nvSpPr>
        <dsp:cNvPr id="0" name=""/>
        <dsp:cNvSpPr/>
      </dsp:nvSpPr>
      <dsp:spPr>
        <a:xfrm>
          <a:off x="886406" y="3840858"/>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To achieve high quality and minimal to no defect leakage, the application should be thoroughly tested.</a:t>
          </a:r>
        </a:p>
      </dsp:txBody>
      <dsp:txXfrm>
        <a:off x="886406" y="3840858"/>
        <a:ext cx="9222794" cy="767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77803-70B4-409E-9B62-582882B40570}">
      <dsp:nvSpPr>
        <dsp:cNvPr id="0" name=""/>
        <dsp:cNvSpPr/>
      </dsp:nvSpPr>
      <dsp:spPr>
        <a:xfrm>
          <a:off x="0" y="0"/>
          <a:ext cx="8897650" cy="963635"/>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latin typeface="Calibri"/>
              <a:ea typeface="Verdana"/>
              <a:cs typeface="Calibri"/>
            </a:rPr>
            <a:t>Average team velocity will help us in predicting how many sprints it will take for a team to deliver a feature. Or how quickly we can plan for releases or how many features the team can deliver per release.</a:t>
          </a:r>
        </a:p>
      </dsp:txBody>
      <dsp:txXfrm>
        <a:off x="28224" y="28224"/>
        <a:ext cx="7857812" cy="907187"/>
      </dsp:txXfrm>
    </dsp:sp>
    <dsp:sp modelId="{B354E5FD-8216-4934-BC9F-6BF1C1E4CB01}">
      <dsp:nvSpPr>
        <dsp:cNvPr id="0" name=""/>
        <dsp:cNvSpPr/>
      </dsp:nvSpPr>
      <dsp:spPr>
        <a:xfrm>
          <a:off x="785086" y="1124240"/>
          <a:ext cx="8897650" cy="963635"/>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latin typeface="Calibri"/>
              <a:ea typeface="Verdana"/>
              <a:cs typeface="Calibri"/>
            </a:rPr>
            <a:t>Commitment reliability will give us confidence how well we are planning our sprints and how smoothly the team is approaching to project goal.</a:t>
          </a:r>
        </a:p>
      </dsp:txBody>
      <dsp:txXfrm>
        <a:off x="813310" y="1152464"/>
        <a:ext cx="7429752" cy="907187"/>
      </dsp:txXfrm>
    </dsp:sp>
    <dsp:sp modelId="{4286FC6B-BA19-49BB-9481-4EC6F6033DDB}">
      <dsp:nvSpPr>
        <dsp:cNvPr id="0" name=""/>
        <dsp:cNvSpPr/>
      </dsp:nvSpPr>
      <dsp:spPr>
        <a:xfrm>
          <a:off x="1570173" y="2248481"/>
          <a:ext cx="8897650" cy="963635"/>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chemeClr val="tx1"/>
              </a:solidFill>
            </a:rPr>
            <a:t>Capacity utilization will show how well our team is utilized, if higher the utilization that shows team is working under a pressure and this will decrease the team stability but if team utilization is balanced it will provide more stability in team.</a:t>
          </a:r>
          <a:endParaRPr lang="en-US" sz="1700" kern="1200" dirty="0">
            <a:solidFill>
              <a:schemeClr val="tx1"/>
            </a:solidFill>
            <a:latin typeface="Calibri"/>
            <a:ea typeface="Verdana"/>
            <a:cs typeface="Calibri"/>
          </a:endParaRPr>
        </a:p>
      </dsp:txBody>
      <dsp:txXfrm>
        <a:off x="1598397" y="2276705"/>
        <a:ext cx="7429752" cy="907187"/>
      </dsp:txXfrm>
    </dsp:sp>
    <dsp:sp modelId="{61F26021-DF19-4F89-9EF9-E209F75E08B5}">
      <dsp:nvSpPr>
        <dsp:cNvPr id="0" name=""/>
        <dsp:cNvSpPr/>
      </dsp:nvSpPr>
      <dsp:spPr>
        <a:xfrm>
          <a:off x="8271287" y="730756"/>
          <a:ext cx="626362" cy="62636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412218" y="730756"/>
        <a:ext cx="344500" cy="471337"/>
      </dsp:txXfrm>
    </dsp:sp>
    <dsp:sp modelId="{B84E4320-4DF9-41E4-A5DB-6130EE4F0DB6}">
      <dsp:nvSpPr>
        <dsp:cNvPr id="0" name=""/>
        <dsp:cNvSpPr/>
      </dsp:nvSpPr>
      <dsp:spPr>
        <a:xfrm>
          <a:off x="9056374" y="1848573"/>
          <a:ext cx="626362" cy="62636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a:p>
          <a:pPr marL="0" lvl="0" indent="0" algn="ctr" defTabSz="577850">
            <a:lnSpc>
              <a:spcPct val="90000"/>
            </a:lnSpc>
            <a:spcBef>
              <a:spcPct val="0"/>
            </a:spcBef>
            <a:spcAft>
              <a:spcPct val="35000"/>
            </a:spcAft>
            <a:buNone/>
          </a:pPr>
          <a:endParaRPr lang="en-US" sz="1300" kern="1200"/>
        </a:p>
      </dsp:txBody>
      <dsp:txXfrm>
        <a:off x="9197305" y="1848573"/>
        <a:ext cx="344500" cy="4713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D5DE6-5E25-4C42-A3A8-1ACB3B5522C0}">
      <dsp:nvSpPr>
        <dsp:cNvPr id="0" name=""/>
        <dsp:cNvSpPr/>
      </dsp:nvSpPr>
      <dsp:spPr>
        <a:xfrm>
          <a:off x="0" y="0"/>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latin typeface="Calibri"/>
              <a:ea typeface="Verdana"/>
              <a:cs typeface="Calibri"/>
            </a:rPr>
            <a:t>Estimation Variance will show how we are estimating stories, if we are spending more or less time than the estimated efforts that shows our estimations are not accurate and we need to think differently while estimating the stories so that our estimation variance should remain less.</a:t>
          </a:r>
        </a:p>
      </dsp:txBody>
      <dsp:txXfrm>
        <a:off x="19336" y="19336"/>
        <a:ext cx="7460936" cy="621516"/>
      </dsp:txXfrm>
    </dsp:sp>
    <dsp:sp modelId="{4C4A4C4A-6195-41CB-A939-A86FECED8D76}">
      <dsp:nvSpPr>
        <dsp:cNvPr id="0" name=""/>
        <dsp:cNvSpPr/>
      </dsp:nvSpPr>
      <dsp:spPr>
        <a:xfrm>
          <a:off x="689188" y="780222"/>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latin typeface="Calibri"/>
              <a:ea typeface="Verdana"/>
              <a:cs typeface="Calibri"/>
            </a:rPr>
            <a:t>Scope change, after the start of the sprint, can lead to missing our sprint goals. If there are frequent scope change within the sprint, then the team needs to align with the product owner and to decide the priority of stories before the sprint start.</a:t>
          </a:r>
        </a:p>
      </dsp:txBody>
      <dsp:txXfrm>
        <a:off x="708524" y="799558"/>
        <a:ext cx="7072134" cy="621516"/>
      </dsp:txXfrm>
    </dsp:sp>
    <dsp:sp modelId="{13192376-9300-4AA4-A8EF-20431BEE95C3}">
      <dsp:nvSpPr>
        <dsp:cNvPr id="0" name=""/>
        <dsp:cNvSpPr/>
      </dsp:nvSpPr>
      <dsp:spPr>
        <a:xfrm>
          <a:off x="1368090" y="1560444"/>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latin typeface="Calibri"/>
              <a:ea typeface="Verdana"/>
              <a:cs typeface="Calibri"/>
            </a:rPr>
            <a:t>Defect leakage matrices will tell how good or bad our product is, and this will also impact our CSAT. Less defect leakage will give more confidence to customer.</a:t>
          </a:r>
        </a:p>
      </dsp:txBody>
      <dsp:txXfrm>
        <a:off x="1387426" y="1579780"/>
        <a:ext cx="7082420" cy="621516"/>
      </dsp:txXfrm>
    </dsp:sp>
    <dsp:sp modelId="{44B39740-58E4-4F18-BEEE-9EF21A92DBE6}">
      <dsp:nvSpPr>
        <dsp:cNvPr id="0" name=""/>
        <dsp:cNvSpPr/>
      </dsp:nvSpPr>
      <dsp:spPr>
        <a:xfrm>
          <a:off x="2057279" y="2340666"/>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100000"/>
            </a:lnSpc>
            <a:spcBef>
              <a:spcPct val="0"/>
            </a:spcBef>
            <a:spcAft>
              <a:spcPct val="35000"/>
            </a:spcAft>
            <a:buNone/>
          </a:pPr>
          <a:r>
            <a:rPr lang="en-US" sz="1100" kern="1200" dirty="0">
              <a:solidFill>
                <a:schemeClr val="tx1"/>
              </a:solidFill>
            </a:rPr>
            <a:t>A healthy backlog denotes the level of detail in </a:t>
          </a:r>
          <a:r>
            <a:rPr lang="en-US" sz="1100" kern="1200" dirty="0">
              <a:solidFill>
                <a:schemeClr val="tx1"/>
              </a:solidFill>
              <a:latin typeface="Calibri"/>
              <a:cs typeface="Calibri"/>
            </a:rPr>
            <a:t>our</a:t>
          </a:r>
          <a:r>
            <a:rPr lang="en-US" sz="1100" kern="1200" dirty="0">
              <a:solidFill>
                <a:schemeClr val="tx1"/>
              </a:solidFill>
            </a:rPr>
            <a:t> product backlog that the development teams and mainly product owners need for the project to be successful.</a:t>
          </a:r>
        </a:p>
      </dsp:txBody>
      <dsp:txXfrm>
        <a:off x="2076615" y="2360002"/>
        <a:ext cx="7072134" cy="621516"/>
      </dsp:txXfrm>
    </dsp:sp>
    <dsp:sp modelId="{DE52E5AC-5A99-4755-B9AB-DC54CB7D3EEF}">
      <dsp:nvSpPr>
        <dsp:cNvPr id="0" name=""/>
        <dsp:cNvSpPr/>
      </dsp:nvSpPr>
      <dsp:spPr>
        <a:xfrm>
          <a:off x="7799994" y="505644"/>
          <a:ext cx="429122" cy="42912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896546" y="505644"/>
        <a:ext cx="236018" cy="322914"/>
      </dsp:txXfrm>
    </dsp:sp>
    <dsp:sp modelId="{67C04A8D-F394-46C2-ABD5-6836846C4D57}">
      <dsp:nvSpPr>
        <dsp:cNvPr id="0" name=""/>
        <dsp:cNvSpPr/>
      </dsp:nvSpPr>
      <dsp:spPr>
        <a:xfrm>
          <a:off x="8489183" y="1285866"/>
          <a:ext cx="429122" cy="42912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585735" y="1285866"/>
        <a:ext cx="236018" cy="322914"/>
      </dsp:txXfrm>
    </dsp:sp>
    <dsp:sp modelId="{98839222-C013-499C-A6BF-6E1FFB586396}">
      <dsp:nvSpPr>
        <dsp:cNvPr id="0" name=""/>
        <dsp:cNvSpPr/>
      </dsp:nvSpPr>
      <dsp:spPr>
        <a:xfrm>
          <a:off x="9168085" y="2066088"/>
          <a:ext cx="429122" cy="42912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264637" y="2066088"/>
        <a:ext cx="236018" cy="3229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D7E74-1267-4F34-842A-76954F6696CC}"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A3FDC-898B-4ED6-AE74-6C3303B64E44}" type="slidenum">
              <a:rPr lang="en-IN" smtClean="0"/>
              <a:t>‹#›</a:t>
            </a:fld>
            <a:endParaRPr lang="en-IN"/>
          </a:p>
        </p:txBody>
      </p:sp>
    </p:spTree>
    <p:extLst>
      <p:ext uri="{BB962C8B-B14F-4D97-AF65-F5344CB8AC3E}">
        <p14:creationId xmlns:p14="http://schemas.microsoft.com/office/powerpoint/2010/main" val="3763279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BB0A-94C6-48D9-B798-EE7B6509EF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E62097-69BD-4C2F-B687-F8800CE69D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5B8D77-608F-476B-A3A8-EA5F511FCD74}"/>
              </a:ext>
            </a:extLst>
          </p:cNvPr>
          <p:cNvSpPr>
            <a:spLocks noGrp="1"/>
          </p:cNvSpPr>
          <p:nvPr>
            <p:ph type="dt" sz="half" idx="10"/>
          </p:nvPr>
        </p:nvSpPr>
        <p:spPr>
          <a:xfrm>
            <a:off x="838200" y="6229738"/>
            <a:ext cx="2743200" cy="365125"/>
          </a:xfrm>
        </p:spPr>
        <p:txBody>
          <a:bodyPr/>
          <a:lstStyle/>
          <a:p>
            <a:fld id="{F940BCC5-5FCD-43ED-958F-A8CCB3FDA6D6}" type="datetimeFigureOut">
              <a:rPr lang="en-IN" smtClean="0"/>
              <a:t>30-03-2022</a:t>
            </a:fld>
            <a:endParaRPr lang="en-IN"/>
          </a:p>
        </p:txBody>
      </p:sp>
      <p:sp>
        <p:nvSpPr>
          <p:cNvPr id="5" name="Footer Placeholder 4">
            <a:extLst>
              <a:ext uri="{FF2B5EF4-FFF2-40B4-BE49-F238E27FC236}">
                <a16:creationId xmlns:a16="http://schemas.microsoft.com/office/drawing/2014/main" id="{953D91DF-571B-41EE-A2CC-C6C921E32340}"/>
              </a:ext>
            </a:extLst>
          </p:cNvPr>
          <p:cNvSpPr>
            <a:spLocks noGrp="1"/>
          </p:cNvSpPr>
          <p:nvPr>
            <p:ph type="ftr" sz="quarter" idx="11"/>
          </p:nvPr>
        </p:nvSpPr>
        <p:spPr>
          <a:xfrm>
            <a:off x="4038600" y="6229738"/>
            <a:ext cx="4114800" cy="365125"/>
          </a:xfrm>
        </p:spPr>
        <p:txBody>
          <a:bodyPr/>
          <a:lstStyle/>
          <a:p>
            <a:endParaRPr lang="en-IN"/>
          </a:p>
        </p:txBody>
      </p:sp>
      <p:sp>
        <p:nvSpPr>
          <p:cNvPr id="6" name="Slide Number Placeholder 5">
            <a:extLst>
              <a:ext uri="{FF2B5EF4-FFF2-40B4-BE49-F238E27FC236}">
                <a16:creationId xmlns:a16="http://schemas.microsoft.com/office/drawing/2014/main" id="{9C53C293-D882-4288-896F-094642003A6C}"/>
              </a:ext>
            </a:extLst>
          </p:cNvPr>
          <p:cNvSpPr>
            <a:spLocks noGrp="1"/>
          </p:cNvSpPr>
          <p:nvPr>
            <p:ph type="sldNum" sz="quarter" idx="12"/>
          </p:nvPr>
        </p:nvSpPr>
        <p:spPr>
          <a:xfrm>
            <a:off x="8610600" y="6229738"/>
            <a:ext cx="2743200" cy="365125"/>
          </a:xfrm>
        </p:spPr>
        <p:txBody>
          <a:bodyPr/>
          <a:lstStyle/>
          <a:p>
            <a:fld id="{7A0E0D09-9DE9-4B29-9C36-ED6C1428AE95}" type="slidenum">
              <a:rPr lang="en-IN" smtClean="0"/>
              <a:t>‹#›</a:t>
            </a:fld>
            <a:endParaRPr lang="en-IN"/>
          </a:p>
        </p:txBody>
      </p:sp>
      <p:sp>
        <p:nvSpPr>
          <p:cNvPr id="8" name="Rectangle 7">
            <a:extLst>
              <a:ext uri="{FF2B5EF4-FFF2-40B4-BE49-F238E27FC236}">
                <a16:creationId xmlns:a16="http://schemas.microsoft.com/office/drawing/2014/main" id="{4B71AFDE-B32D-4058-940C-E9B01826A527}"/>
              </a:ext>
            </a:extLst>
          </p:cNvPr>
          <p:cNvSpPr/>
          <p:nvPr userDrawn="1"/>
        </p:nvSpPr>
        <p:spPr>
          <a:xfrm>
            <a:off x="104503" y="126608"/>
            <a:ext cx="11965577" cy="659774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1873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FD6C-C67E-4A7D-B9EE-B3E18A7682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AC243C-089F-4D06-86D2-4486CDD4A6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4FFB0-FAFF-4954-A10A-203F794D59DE}"/>
              </a:ext>
            </a:extLst>
          </p:cNvPr>
          <p:cNvSpPr>
            <a:spLocks noGrp="1"/>
          </p:cNvSpPr>
          <p:nvPr>
            <p:ph type="dt" sz="half" idx="10"/>
          </p:nvPr>
        </p:nvSpPr>
        <p:spPr/>
        <p:txBody>
          <a:bodyPr/>
          <a:lstStyle/>
          <a:p>
            <a:fld id="{F940BCC5-5FCD-43ED-958F-A8CCB3FDA6D6}" type="datetimeFigureOut">
              <a:rPr lang="en-IN" smtClean="0"/>
              <a:t>30-03-2022</a:t>
            </a:fld>
            <a:endParaRPr lang="en-IN"/>
          </a:p>
        </p:txBody>
      </p:sp>
      <p:sp>
        <p:nvSpPr>
          <p:cNvPr id="5" name="Footer Placeholder 4">
            <a:extLst>
              <a:ext uri="{FF2B5EF4-FFF2-40B4-BE49-F238E27FC236}">
                <a16:creationId xmlns:a16="http://schemas.microsoft.com/office/drawing/2014/main" id="{D6B53E3A-ABF8-497B-9F58-E0EEBE22D1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0443F-74A5-4810-B3F8-40ABB301B2BC}"/>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27572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4D608-89DF-44E7-AE8F-2357AFC0E3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0A478-4372-4FFD-8975-46ECFE72E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1C6716-A3BD-4EC1-B657-90FF8DC17D95}"/>
              </a:ext>
            </a:extLst>
          </p:cNvPr>
          <p:cNvSpPr>
            <a:spLocks noGrp="1"/>
          </p:cNvSpPr>
          <p:nvPr>
            <p:ph type="dt" sz="half" idx="10"/>
          </p:nvPr>
        </p:nvSpPr>
        <p:spPr/>
        <p:txBody>
          <a:bodyPr/>
          <a:lstStyle/>
          <a:p>
            <a:fld id="{F940BCC5-5FCD-43ED-958F-A8CCB3FDA6D6}" type="datetimeFigureOut">
              <a:rPr lang="en-IN" smtClean="0"/>
              <a:t>30-03-2022</a:t>
            </a:fld>
            <a:endParaRPr lang="en-IN"/>
          </a:p>
        </p:txBody>
      </p:sp>
      <p:sp>
        <p:nvSpPr>
          <p:cNvPr id="5" name="Footer Placeholder 4">
            <a:extLst>
              <a:ext uri="{FF2B5EF4-FFF2-40B4-BE49-F238E27FC236}">
                <a16:creationId xmlns:a16="http://schemas.microsoft.com/office/drawing/2014/main" id="{D4B97B4A-2FB3-47B9-A7B9-803B3973B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E39171-A9E0-4730-A4CA-2AA3F6F007C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39027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8965-1CD7-44B6-8511-E5CF81A8E732}"/>
              </a:ext>
            </a:extLst>
          </p:cNvPr>
          <p:cNvSpPr>
            <a:spLocks noGrp="1"/>
          </p:cNvSpPr>
          <p:nvPr>
            <p:ph type="title"/>
          </p:nvPr>
        </p:nvSpPr>
        <p:spPr>
          <a:xfrm>
            <a:off x="276497" y="304532"/>
            <a:ext cx="10515600" cy="493026"/>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443278-304F-489F-95A5-BA1F67D44A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6F2A5-3756-4EDF-91A7-592B2F2C4AA6}"/>
              </a:ext>
            </a:extLst>
          </p:cNvPr>
          <p:cNvSpPr>
            <a:spLocks noGrp="1"/>
          </p:cNvSpPr>
          <p:nvPr>
            <p:ph type="dt" sz="half" idx="10"/>
          </p:nvPr>
        </p:nvSpPr>
        <p:spPr/>
        <p:txBody>
          <a:bodyPr/>
          <a:lstStyle/>
          <a:p>
            <a:fld id="{F940BCC5-5FCD-43ED-958F-A8CCB3FDA6D6}" type="datetimeFigureOut">
              <a:rPr lang="en-IN" smtClean="0"/>
              <a:t>30-03-2022</a:t>
            </a:fld>
            <a:endParaRPr lang="en-IN"/>
          </a:p>
        </p:txBody>
      </p:sp>
      <p:sp>
        <p:nvSpPr>
          <p:cNvPr id="5" name="Footer Placeholder 4">
            <a:extLst>
              <a:ext uri="{FF2B5EF4-FFF2-40B4-BE49-F238E27FC236}">
                <a16:creationId xmlns:a16="http://schemas.microsoft.com/office/drawing/2014/main" id="{53E0379C-F434-4E61-8B22-A086C5D4E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9B468-26E2-4113-A0EA-192F70D5036B}"/>
              </a:ext>
            </a:extLst>
          </p:cNvPr>
          <p:cNvSpPr>
            <a:spLocks noGrp="1"/>
          </p:cNvSpPr>
          <p:nvPr>
            <p:ph type="sldNum" sz="quarter" idx="12"/>
          </p:nvPr>
        </p:nvSpPr>
        <p:spPr/>
        <p:txBody>
          <a:bodyPr/>
          <a:lstStyle/>
          <a:p>
            <a:fld id="{7A0E0D09-9DE9-4B29-9C36-ED6C1428AE95}" type="slidenum">
              <a:rPr lang="en-IN" smtClean="0"/>
              <a:t>‹#›</a:t>
            </a:fld>
            <a:endParaRPr lang="en-IN"/>
          </a:p>
        </p:txBody>
      </p:sp>
      <p:sp>
        <p:nvSpPr>
          <p:cNvPr id="7" name="Rectangle 6">
            <a:extLst>
              <a:ext uri="{FF2B5EF4-FFF2-40B4-BE49-F238E27FC236}">
                <a16:creationId xmlns:a16="http://schemas.microsoft.com/office/drawing/2014/main" id="{B8C575BF-BBDB-4978-ADA8-2D6F34EB33F8}"/>
              </a:ext>
            </a:extLst>
          </p:cNvPr>
          <p:cNvSpPr/>
          <p:nvPr userDrawn="1"/>
        </p:nvSpPr>
        <p:spPr>
          <a:xfrm>
            <a:off x="104503" y="136525"/>
            <a:ext cx="11991703" cy="6650265"/>
          </a:xfrm>
          <a:prstGeom prst="rect">
            <a:avLst/>
          </a:prstGeom>
          <a:noFill/>
          <a:ln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109B02A-9467-4231-8977-BFF65B88D6D9}"/>
              </a:ext>
            </a:extLst>
          </p:cNvPr>
          <p:cNvCxnSpPr/>
          <p:nvPr userDrawn="1"/>
        </p:nvCxnSpPr>
        <p:spPr>
          <a:xfrm>
            <a:off x="104503" y="1037538"/>
            <a:ext cx="119917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83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FC61-1C6A-41CF-B298-DD1B97135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925938-F99D-499D-9BF0-042033097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D8105D-F71C-47A4-B7C1-5CF6DADF7EED}"/>
              </a:ext>
            </a:extLst>
          </p:cNvPr>
          <p:cNvSpPr>
            <a:spLocks noGrp="1"/>
          </p:cNvSpPr>
          <p:nvPr>
            <p:ph type="dt" sz="half" idx="10"/>
          </p:nvPr>
        </p:nvSpPr>
        <p:spPr/>
        <p:txBody>
          <a:bodyPr/>
          <a:lstStyle/>
          <a:p>
            <a:fld id="{F940BCC5-5FCD-43ED-958F-A8CCB3FDA6D6}" type="datetimeFigureOut">
              <a:rPr lang="en-IN" smtClean="0"/>
              <a:t>30-03-2022</a:t>
            </a:fld>
            <a:endParaRPr lang="en-IN"/>
          </a:p>
        </p:txBody>
      </p:sp>
      <p:sp>
        <p:nvSpPr>
          <p:cNvPr id="5" name="Footer Placeholder 4">
            <a:extLst>
              <a:ext uri="{FF2B5EF4-FFF2-40B4-BE49-F238E27FC236}">
                <a16:creationId xmlns:a16="http://schemas.microsoft.com/office/drawing/2014/main" id="{C4986479-29BD-4926-8DC1-137294B59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6AAE6-0DAD-42E7-B0F9-2684FDA62B47}"/>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20783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DCA5-1B1A-4E63-A8B2-2E2C406056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315D55-D35E-4E99-9B04-945D26C435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C1A131-6F18-4E6C-B484-2F8F5FE2E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01AF13-3710-4941-84DF-45685628DAFB}"/>
              </a:ext>
            </a:extLst>
          </p:cNvPr>
          <p:cNvSpPr>
            <a:spLocks noGrp="1"/>
          </p:cNvSpPr>
          <p:nvPr>
            <p:ph type="dt" sz="half" idx="10"/>
          </p:nvPr>
        </p:nvSpPr>
        <p:spPr/>
        <p:txBody>
          <a:bodyPr/>
          <a:lstStyle/>
          <a:p>
            <a:fld id="{F940BCC5-5FCD-43ED-958F-A8CCB3FDA6D6}" type="datetimeFigureOut">
              <a:rPr lang="en-IN" smtClean="0"/>
              <a:t>30-03-2022</a:t>
            </a:fld>
            <a:endParaRPr lang="en-IN"/>
          </a:p>
        </p:txBody>
      </p:sp>
      <p:sp>
        <p:nvSpPr>
          <p:cNvPr id="6" name="Footer Placeholder 5">
            <a:extLst>
              <a:ext uri="{FF2B5EF4-FFF2-40B4-BE49-F238E27FC236}">
                <a16:creationId xmlns:a16="http://schemas.microsoft.com/office/drawing/2014/main" id="{EE344399-D47F-4779-B50D-80E755D4B3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81F0BF-28BC-40BB-9C25-A3FE9D712C6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281230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0C24-290A-4667-88A3-9FA66AA50B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33EDA1-E0E2-426B-BBB0-18E023FAA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F6C991-A37B-4D63-8629-A6A7D74508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318413-A3A0-409F-BA4E-BB1100942E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0AB16-3989-4ADC-BB51-C8CF68DA87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957579-E29B-4490-B9AA-781DC00690B3}"/>
              </a:ext>
            </a:extLst>
          </p:cNvPr>
          <p:cNvSpPr>
            <a:spLocks noGrp="1"/>
          </p:cNvSpPr>
          <p:nvPr>
            <p:ph type="dt" sz="half" idx="10"/>
          </p:nvPr>
        </p:nvSpPr>
        <p:spPr/>
        <p:txBody>
          <a:bodyPr/>
          <a:lstStyle/>
          <a:p>
            <a:fld id="{F940BCC5-5FCD-43ED-958F-A8CCB3FDA6D6}" type="datetimeFigureOut">
              <a:rPr lang="en-IN" smtClean="0"/>
              <a:t>30-03-2022</a:t>
            </a:fld>
            <a:endParaRPr lang="en-IN"/>
          </a:p>
        </p:txBody>
      </p:sp>
      <p:sp>
        <p:nvSpPr>
          <p:cNvPr id="8" name="Footer Placeholder 7">
            <a:extLst>
              <a:ext uri="{FF2B5EF4-FFF2-40B4-BE49-F238E27FC236}">
                <a16:creationId xmlns:a16="http://schemas.microsoft.com/office/drawing/2014/main" id="{17E9AF02-15E6-4EF5-8AE2-C079D047B5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34454B-EDBB-457F-BF11-A36B038CFD07}"/>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175136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A3EE-EE65-4DF5-8081-70E313CF7544}"/>
              </a:ext>
            </a:extLst>
          </p:cNvPr>
          <p:cNvSpPr>
            <a:spLocks noGrp="1"/>
          </p:cNvSpPr>
          <p:nvPr>
            <p:ph type="title"/>
          </p:nvPr>
        </p:nvSpPr>
        <p:spPr>
          <a:xfrm>
            <a:off x="145867" y="195307"/>
            <a:ext cx="10515600" cy="745218"/>
          </a:xfr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33BE71-D31F-4CD4-9463-2002FADAA7C2}"/>
              </a:ext>
            </a:extLst>
          </p:cNvPr>
          <p:cNvSpPr>
            <a:spLocks noGrp="1"/>
          </p:cNvSpPr>
          <p:nvPr>
            <p:ph type="dt" sz="half" idx="10"/>
          </p:nvPr>
        </p:nvSpPr>
        <p:spPr>
          <a:xfrm>
            <a:off x="838200" y="6257874"/>
            <a:ext cx="2743200" cy="365125"/>
          </a:xfrm>
        </p:spPr>
        <p:txBody>
          <a:bodyPr/>
          <a:lstStyle/>
          <a:p>
            <a:fld id="{F940BCC5-5FCD-43ED-958F-A8CCB3FDA6D6}" type="datetimeFigureOut">
              <a:rPr lang="en-IN" smtClean="0"/>
              <a:t>30-03-2022</a:t>
            </a:fld>
            <a:endParaRPr lang="en-IN"/>
          </a:p>
        </p:txBody>
      </p:sp>
      <p:sp>
        <p:nvSpPr>
          <p:cNvPr id="4" name="Footer Placeholder 3">
            <a:extLst>
              <a:ext uri="{FF2B5EF4-FFF2-40B4-BE49-F238E27FC236}">
                <a16:creationId xmlns:a16="http://schemas.microsoft.com/office/drawing/2014/main" id="{F3B484FA-F9C2-4C47-86D5-1B48C533C52E}"/>
              </a:ext>
            </a:extLst>
          </p:cNvPr>
          <p:cNvSpPr>
            <a:spLocks noGrp="1"/>
          </p:cNvSpPr>
          <p:nvPr>
            <p:ph type="ftr" sz="quarter" idx="11"/>
          </p:nvPr>
        </p:nvSpPr>
        <p:spPr>
          <a:xfrm>
            <a:off x="4038600" y="6257874"/>
            <a:ext cx="4114800" cy="365125"/>
          </a:xfrm>
        </p:spPr>
        <p:txBody>
          <a:bodyPr/>
          <a:lstStyle/>
          <a:p>
            <a:endParaRPr lang="en-IN"/>
          </a:p>
        </p:txBody>
      </p:sp>
      <p:sp>
        <p:nvSpPr>
          <p:cNvPr id="5" name="Slide Number Placeholder 4">
            <a:extLst>
              <a:ext uri="{FF2B5EF4-FFF2-40B4-BE49-F238E27FC236}">
                <a16:creationId xmlns:a16="http://schemas.microsoft.com/office/drawing/2014/main" id="{D07B2002-E98D-4C73-A68D-9977096209AC}"/>
              </a:ext>
            </a:extLst>
          </p:cNvPr>
          <p:cNvSpPr>
            <a:spLocks noGrp="1"/>
          </p:cNvSpPr>
          <p:nvPr>
            <p:ph type="sldNum" sz="quarter" idx="12"/>
          </p:nvPr>
        </p:nvSpPr>
        <p:spPr>
          <a:xfrm>
            <a:off x="8610600" y="6257874"/>
            <a:ext cx="2743200" cy="365125"/>
          </a:xfrm>
        </p:spPr>
        <p:txBody>
          <a:bodyPr/>
          <a:lstStyle/>
          <a:p>
            <a:fld id="{7A0E0D09-9DE9-4B29-9C36-ED6C1428AE95}" type="slidenum">
              <a:rPr lang="en-IN" smtClean="0"/>
              <a:t>‹#›</a:t>
            </a:fld>
            <a:endParaRPr lang="en-IN"/>
          </a:p>
        </p:txBody>
      </p:sp>
      <p:sp>
        <p:nvSpPr>
          <p:cNvPr id="6" name="Rectangle 5">
            <a:extLst>
              <a:ext uri="{FF2B5EF4-FFF2-40B4-BE49-F238E27FC236}">
                <a16:creationId xmlns:a16="http://schemas.microsoft.com/office/drawing/2014/main" id="{175A25D7-976C-42D5-9F33-5D096B5017C9}"/>
              </a:ext>
            </a:extLst>
          </p:cNvPr>
          <p:cNvSpPr/>
          <p:nvPr userDrawn="1"/>
        </p:nvSpPr>
        <p:spPr>
          <a:xfrm>
            <a:off x="104503" y="136526"/>
            <a:ext cx="11991703" cy="652616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1D954882-5005-455D-8FDE-0BBC918DBEDE}"/>
              </a:ext>
            </a:extLst>
          </p:cNvPr>
          <p:cNvCxnSpPr/>
          <p:nvPr userDrawn="1"/>
        </p:nvCxnSpPr>
        <p:spPr>
          <a:xfrm>
            <a:off x="104503" y="1037538"/>
            <a:ext cx="119917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613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4F778-ECC9-4FA7-9F7B-955EC2093612}"/>
              </a:ext>
            </a:extLst>
          </p:cNvPr>
          <p:cNvSpPr>
            <a:spLocks noGrp="1"/>
          </p:cNvSpPr>
          <p:nvPr>
            <p:ph type="dt" sz="half" idx="10"/>
          </p:nvPr>
        </p:nvSpPr>
        <p:spPr/>
        <p:txBody>
          <a:bodyPr/>
          <a:lstStyle/>
          <a:p>
            <a:fld id="{F940BCC5-5FCD-43ED-958F-A8CCB3FDA6D6}" type="datetimeFigureOut">
              <a:rPr lang="en-IN" smtClean="0"/>
              <a:t>30-03-2022</a:t>
            </a:fld>
            <a:endParaRPr lang="en-IN"/>
          </a:p>
        </p:txBody>
      </p:sp>
      <p:sp>
        <p:nvSpPr>
          <p:cNvPr id="3" name="Footer Placeholder 2">
            <a:extLst>
              <a:ext uri="{FF2B5EF4-FFF2-40B4-BE49-F238E27FC236}">
                <a16:creationId xmlns:a16="http://schemas.microsoft.com/office/drawing/2014/main" id="{FDCF9937-C589-45F1-8FAA-C81589A966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C740AA-E7A0-41CC-BB0F-1A1521369B77}"/>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41213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3004-4F30-4747-B13E-B0CBD49B2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E68C26-AE72-4713-AADC-FBFEC5F194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D92955-F74A-4BD2-8DFC-AA59CB38F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5502C-CA69-4084-87BF-CB609F0767C9}"/>
              </a:ext>
            </a:extLst>
          </p:cNvPr>
          <p:cNvSpPr>
            <a:spLocks noGrp="1"/>
          </p:cNvSpPr>
          <p:nvPr>
            <p:ph type="dt" sz="half" idx="10"/>
          </p:nvPr>
        </p:nvSpPr>
        <p:spPr/>
        <p:txBody>
          <a:bodyPr/>
          <a:lstStyle/>
          <a:p>
            <a:fld id="{F940BCC5-5FCD-43ED-958F-A8CCB3FDA6D6}" type="datetimeFigureOut">
              <a:rPr lang="en-IN" smtClean="0"/>
              <a:t>30-03-2022</a:t>
            </a:fld>
            <a:endParaRPr lang="en-IN"/>
          </a:p>
        </p:txBody>
      </p:sp>
      <p:sp>
        <p:nvSpPr>
          <p:cNvPr id="6" name="Footer Placeholder 5">
            <a:extLst>
              <a:ext uri="{FF2B5EF4-FFF2-40B4-BE49-F238E27FC236}">
                <a16:creationId xmlns:a16="http://schemas.microsoft.com/office/drawing/2014/main" id="{35F996F5-73DD-4EB7-9F3C-D9870E12CC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80150-263E-40F4-86F4-0A4D9156AEB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10405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C4E-90C1-4ED5-976E-39FE8012A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2585DF-1C49-4DE1-BFB4-7C5BB64FC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42BE14-60E3-4C17-8781-858FEE3FD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62E62-8949-443A-9838-289FA9A26096}"/>
              </a:ext>
            </a:extLst>
          </p:cNvPr>
          <p:cNvSpPr>
            <a:spLocks noGrp="1"/>
          </p:cNvSpPr>
          <p:nvPr>
            <p:ph type="dt" sz="half" idx="10"/>
          </p:nvPr>
        </p:nvSpPr>
        <p:spPr/>
        <p:txBody>
          <a:bodyPr/>
          <a:lstStyle/>
          <a:p>
            <a:fld id="{F940BCC5-5FCD-43ED-958F-A8CCB3FDA6D6}" type="datetimeFigureOut">
              <a:rPr lang="en-IN" smtClean="0"/>
              <a:t>30-03-2022</a:t>
            </a:fld>
            <a:endParaRPr lang="en-IN"/>
          </a:p>
        </p:txBody>
      </p:sp>
      <p:sp>
        <p:nvSpPr>
          <p:cNvPr id="6" name="Footer Placeholder 5">
            <a:extLst>
              <a:ext uri="{FF2B5EF4-FFF2-40B4-BE49-F238E27FC236}">
                <a16:creationId xmlns:a16="http://schemas.microsoft.com/office/drawing/2014/main" id="{75F4A363-C1D7-48D2-9BB4-8D2252E204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39234-42D0-407C-B1B9-AB98CD1E83B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10336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EE142-51FA-423F-AA02-F70426938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DBEA64-9BB3-4D46-B5D2-0F23DB9B8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982D7-D430-42E1-8DE4-3AA3B0A8A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0BCC5-5FCD-43ED-958F-A8CCB3FDA6D6}" type="datetimeFigureOut">
              <a:rPr lang="en-IN" smtClean="0"/>
              <a:t>30-03-2022</a:t>
            </a:fld>
            <a:endParaRPr lang="en-IN"/>
          </a:p>
        </p:txBody>
      </p:sp>
      <p:sp>
        <p:nvSpPr>
          <p:cNvPr id="5" name="Footer Placeholder 4">
            <a:extLst>
              <a:ext uri="{FF2B5EF4-FFF2-40B4-BE49-F238E27FC236}">
                <a16:creationId xmlns:a16="http://schemas.microsoft.com/office/drawing/2014/main" id="{EB51076C-5166-4B8B-AE78-5B2AE8804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F08695-453D-424E-918C-96D98E9CE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E0D09-9DE9-4B29-9C36-ED6C1428AE95}" type="slidenum">
              <a:rPr lang="en-IN" smtClean="0"/>
              <a:t>‹#›</a:t>
            </a:fld>
            <a:endParaRPr lang="en-IN"/>
          </a:p>
        </p:txBody>
      </p:sp>
    </p:spTree>
    <p:extLst>
      <p:ext uri="{BB962C8B-B14F-4D97-AF65-F5344CB8AC3E}">
        <p14:creationId xmlns:p14="http://schemas.microsoft.com/office/powerpoint/2010/main" val="402760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3894" y="649357"/>
            <a:ext cx="4956315" cy="1296850"/>
          </a:xfrm>
        </p:spPr>
        <p:txBody>
          <a:bodyPr>
            <a:normAutofit/>
          </a:bodyPr>
          <a:lstStyle/>
          <a:p>
            <a:r>
              <a:rPr lang="en-US" sz="5867" dirty="0"/>
              <a:t>Agile Team</a:t>
            </a:r>
            <a:endParaRPr lang="en-US" sz="5867" dirty="0">
              <a:cs typeface="Calibri"/>
            </a:endParaRPr>
          </a:p>
        </p:txBody>
      </p:sp>
      <p:sp>
        <p:nvSpPr>
          <p:cNvPr id="3" name="Subtitle 2"/>
          <p:cNvSpPr>
            <a:spLocks noGrp="1"/>
          </p:cNvSpPr>
          <p:nvPr>
            <p:ph type="subTitle" idx="1"/>
          </p:nvPr>
        </p:nvSpPr>
        <p:spPr>
          <a:xfrm>
            <a:off x="8587408" y="2406238"/>
            <a:ext cx="3233531" cy="531950"/>
          </a:xfrm>
        </p:spPr>
        <p:txBody>
          <a:bodyPr vert="horz" lIns="121920" tIns="60960" rIns="121920" bIns="60960" rtlCol="0" anchor="t">
            <a:normAutofit/>
          </a:bodyPr>
          <a:lstStyle/>
          <a:p>
            <a:r>
              <a:rPr lang="en-US" sz="2667" dirty="0">
                <a:cs typeface="Calibri"/>
              </a:rPr>
              <a:t>By Mayank Garg</a:t>
            </a:r>
          </a:p>
        </p:txBody>
      </p:sp>
      <p:pic>
        <p:nvPicPr>
          <p:cNvPr id="5" name="Picture 4">
            <a:extLst>
              <a:ext uri="{FF2B5EF4-FFF2-40B4-BE49-F238E27FC236}">
                <a16:creationId xmlns:a16="http://schemas.microsoft.com/office/drawing/2014/main" id="{E10C1D62-D140-4A20-81E6-C57B95B9DA4D}"/>
              </a:ext>
            </a:extLst>
          </p:cNvPr>
          <p:cNvPicPr>
            <a:picLocks noChangeAspect="1"/>
          </p:cNvPicPr>
          <p:nvPr/>
        </p:nvPicPr>
        <p:blipFill>
          <a:blip r:embed="rId2"/>
          <a:stretch>
            <a:fillRect/>
          </a:stretch>
        </p:blipFill>
        <p:spPr>
          <a:xfrm>
            <a:off x="371060" y="649357"/>
            <a:ext cx="6207539" cy="5230744"/>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vert="horz" lIns="121920" tIns="60960" rIns="121920" bIns="60960" rtlCol="0" anchor="t">
            <a:normAutofit/>
          </a:bodyPr>
          <a:lstStyle/>
          <a:p>
            <a:r>
              <a:rPr lang="en-US" sz="2667" dirty="0">
                <a:latin typeface="Calibri"/>
                <a:ea typeface="Verdana"/>
                <a:cs typeface="Calibri"/>
              </a:rPr>
              <a:t>Objective of Agile Team</a:t>
            </a:r>
            <a:endParaRPr lang="en-US" sz="2667" dirty="0">
              <a:latin typeface="Calibri"/>
              <a:ea typeface="+mn-lt"/>
              <a:cs typeface="Calibri"/>
            </a:endParaRPr>
          </a:p>
          <a:p>
            <a:r>
              <a:rPr lang="en-US" sz="2667" dirty="0">
                <a:latin typeface="Calibri"/>
                <a:ea typeface="Verdana"/>
                <a:cs typeface="Calibri"/>
              </a:rPr>
              <a:t>Roles and responsibility of Scrum team members </a:t>
            </a:r>
            <a:endParaRPr lang="en-US" sz="2667" dirty="0">
              <a:latin typeface="Calibri"/>
              <a:ea typeface="+mn-lt"/>
              <a:cs typeface="+mn-lt"/>
            </a:endParaRPr>
          </a:p>
          <a:p>
            <a:r>
              <a:rPr lang="en-US" sz="2667" dirty="0">
                <a:latin typeface="Calibri"/>
                <a:ea typeface="Verdana"/>
                <a:cs typeface="Calibri"/>
              </a:rPr>
              <a:t>KPIs/Metrics</a:t>
            </a:r>
            <a:endParaRPr lang="en-US" sz="2667" dirty="0">
              <a:latin typeface="Calibri"/>
              <a:ea typeface="+mn-lt"/>
              <a:cs typeface="+mn-lt"/>
            </a:endParaRPr>
          </a:p>
          <a:p>
            <a:r>
              <a:rPr lang="en-US" sz="2667" dirty="0">
                <a:latin typeface="Calibri"/>
                <a:ea typeface="Verdana"/>
                <a:cs typeface="Calibri"/>
              </a:rPr>
              <a:t>KPIs Measurement and Tools</a:t>
            </a:r>
          </a:p>
          <a:p>
            <a:r>
              <a:rPr lang="en-US" sz="2667" dirty="0">
                <a:latin typeface="Calibri"/>
                <a:ea typeface="Verdana"/>
                <a:cs typeface="Calibri"/>
              </a:rPr>
              <a:t>KPIs Reporting to Team and Management</a:t>
            </a:r>
            <a:endParaRPr lang="en-US" sz="2667" dirty="0">
              <a:latin typeface="Calibri"/>
              <a:ea typeface="+mn-lt"/>
              <a:cs typeface="+mn-lt"/>
            </a:endParaRPr>
          </a:p>
          <a:p>
            <a:endParaRPr lang="en-US" sz="2667" dirty="0">
              <a:ea typeface="Verdana"/>
              <a:cs typeface="Calibri"/>
            </a:endParaRPr>
          </a:p>
        </p:txBody>
      </p:sp>
      <p:sp>
        <p:nvSpPr>
          <p:cNvPr id="3" name="Title 2">
            <a:extLst>
              <a:ext uri="{FF2B5EF4-FFF2-40B4-BE49-F238E27FC236}">
                <a16:creationId xmlns:a16="http://schemas.microsoft.com/office/drawing/2014/main" id="{603D7ED5-1D79-4B08-A23A-40ACE88B84AF}"/>
              </a:ext>
            </a:extLst>
          </p:cNvPr>
          <p:cNvSpPr>
            <a:spLocks noGrp="1"/>
          </p:cNvSpPr>
          <p:nvPr>
            <p:ph type="title"/>
          </p:nvPr>
        </p:nvSpPr>
        <p:spPr/>
        <p:txBody>
          <a:bodyPr>
            <a:normAutofit fontScale="90000"/>
          </a:bodyPr>
          <a:lstStyle/>
          <a:p>
            <a:r>
              <a:rPr lang="en-US" sz="4400" b="1" dirty="0"/>
              <a:t>Content</a:t>
            </a:r>
            <a:endParaRPr lang="en-IN"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5FE138BA-0B5C-938C-223E-C0A5512730B0}"/>
              </a:ext>
            </a:extLst>
          </p:cNvPr>
          <p:cNvGraphicFramePr>
            <a:graphicFrameLocks noGrp="1"/>
          </p:cNvGraphicFramePr>
          <p:nvPr/>
        </p:nvGraphicFramePr>
        <p:xfrm>
          <a:off x="395014" y="1189328"/>
          <a:ext cx="10109201" cy="4611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CB72BF0D-46A5-4837-9C1C-FE18B5C60B3A}"/>
              </a:ext>
            </a:extLst>
          </p:cNvPr>
          <p:cNvSpPr>
            <a:spLocks noGrp="1"/>
          </p:cNvSpPr>
          <p:nvPr>
            <p:ph type="title"/>
          </p:nvPr>
        </p:nvSpPr>
        <p:spPr/>
        <p:txBody>
          <a:bodyPr>
            <a:normAutofit fontScale="90000"/>
          </a:bodyPr>
          <a:lstStyle/>
          <a:p>
            <a:r>
              <a:rPr lang="en-US" sz="4400" b="1" dirty="0">
                <a:ea typeface="Verdana"/>
                <a:cs typeface="Calibri"/>
              </a:rPr>
              <a:t>Objective of Agile Team</a:t>
            </a:r>
            <a:endParaRPr lang="en-IN" dirty="0"/>
          </a:p>
        </p:txBody>
      </p:sp>
    </p:spTree>
    <p:extLst>
      <p:ext uri="{BB962C8B-B14F-4D97-AF65-F5344CB8AC3E}">
        <p14:creationId xmlns:p14="http://schemas.microsoft.com/office/powerpoint/2010/main" val="239755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A3322E36-0373-8077-7307-1F60F511FBCA}"/>
              </a:ext>
            </a:extLst>
          </p:cNvPr>
          <p:cNvGraphicFramePr>
            <a:graphicFrameLocks noGrp="1"/>
          </p:cNvGraphicFramePr>
          <p:nvPr/>
        </p:nvGraphicFramePr>
        <p:xfrm>
          <a:off x="497729" y="2828946"/>
          <a:ext cx="10467824" cy="3212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9" name="TextBox 78">
            <a:extLst>
              <a:ext uri="{FF2B5EF4-FFF2-40B4-BE49-F238E27FC236}">
                <a16:creationId xmlns:a16="http://schemas.microsoft.com/office/drawing/2014/main" id="{0136A4AA-8E02-F9F8-1491-66C835D15734}"/>
              </a:ext>
            </a:extLst>
          </p:cNvPr>
          <p:cNvSpPr txBox="1"/>
          <p:nvPr/>
        </p:nvSpPr>
        <p:spPr>
          <a:xfrm>
            <a:off x="389289" y="1189327"/>
            <a:ext cx="10234385" cy="1233671"/>
          </a:xfrm>
          <a:prstGeom prst="rect">
            <a:avLst/>
          </a:prstGeom>
        </p:spPr>
        <p:txBody>
          <a:bodyPr rot="0" spcFirstLastPara="0" vertOverflow="overflow" horzOverflow="overflow" vert="horz" wrap="square" lIns="121920" tIns="60960" rIns="121920" bIns="60960" numCol="1" spcCol="0" rtlCol="0" fromWordArt="0" anchor="t" anchorCtr="0" forceAA="0" compatLnSpc="1">
            <a:prstTxWarp prst="textNoShape">
              <a:avLst/>
            </a:prstTxWarp>
            <a:normAutofit/>
          </a:bodyPr>
          <a:lstStyle/>
          <a:p>
            <a:pPr>
              <a:lnSpc>
                <a:spcPct val="140000"/>
              </a:lnSpc>
              <a:spcBef>
                <a:spcPts val="1240"/>
              </a:spcBef>
            </a:pPr>
            <a:r>
              <a:rPr lang="en-US" sz="1467" dirty="0">
                <a:latin typeface="Calibri"/>
                <a:ea typeface="Verdana"/>
                <a:cs typeface="Calibri"/>
              </a:rPr>
              <a:t>To measure the KPIs we need to define the sprint and project objectives against which we can compare our KPIs values. </a:t>
            </a:r>
          </a:p>
          <a:p>
            <a:pPr>
              <a:lnSpc>
                <a:spcPct val="140000"/>
              </a:lnSpc>
              <a:spcBef>
                <a:spcPts val="1240"/>
              </a:spcBef>
            </a:pPr>
            <a:r>
              <a:rPr lang="en-US" sz="1467" dirty="0">
                <a:latin typeface="Calibri"/>
                <a:ea typeface="Verdana"/>
                <a:cs typeface="Calibri"/>
              </a:rPr>
              <a:t>For Example:- We define our project requirement under an Epic that will be breakdown into features and features in stories. Epic can be completed in multiple PIs and releases, but every release should have at least one feature.</a:t>
            </a:r>
          </a:p>
        </p:txBody>
      </p:sp>
      <p:sp>
        <p:nvSpPr>
          <p:cNvPr id="3" name="TextBox 2">
            <a:extLst>
              <a:ext uri="{FF2B5EF4-FFF2-40B4-BE49-F238E27FC236}">
                <a16:creationId xmlns:a16="http://schemas.microsoft.com/office/drawing/2014/main" id="{F2E0EAE6-6724-4B98-B8AE-D4EA67364364}"/>
              </a:ext>
            </a:extLst>
          </p:cNvPr>
          <p:cNvSpPr txBox="1"/>
          <p:nvPr/>
        </p:nvSpPr>
        <p:spPr>
          <a:xfrm>
            <a:off x="11538576" y="6570741"/>
            <a:ext cx="653424" cy="256545"/>
          </a:xfrm>
          <a:prstGeom prst="rect">
            <a:avLst/>
          </a:prstGeom>
          <a:noFill/>
        </p:spPr>
        <p:txBody>
          <a:bodyPr wrap="square" rtlCol="0">
            <a:spAutoFit/>
          </a:bodyPr>
          <a:lstStyle/>
          <a:p>
            <a:r>
              <a:rPr lang="en-US" sz="1067" dirty="0"/>
              <a:t>P.T.O…</a:t>
            </a:r>
            <a:endParaRPr lang="en-IN" sz="1067" dirty="0"/>
          </a:p>
        </p:txBody>
      </p:sp>
      <p:sp>
        <p:nvSpPr>
          <p:cNvPr id="8" name="Title 1">
            <a:extLst>
              <a:ext uri="{FF2B5EF4-FFF2-40B4-BE49-F238E27FC236}">
                <a16:creationId xmlns:a16="http://schemas.microsoft.com/office/drawing/2014/main" id="{84E36BDA-D847-44DB-9789-9FABF97E34D9}"/>
              </a:ext>
            </a:extLst>
          </p:cNvPr>
          <p:cNvSpPr>
            <a:spLocks noGrp="1"/>
          </p:cNvSpPr>
          <p:nvPr>
            <p:ph type="title"/>
          </p:nvPr>
        </p:nvSpPr>
        <p:spPr>
          <a:xfrm>
            <a:off x="276225" y="304800"/>
            <a:ext cx="10515600" cy="492125"/>
          </a:xfrm>
        </p:spPr>
        <p:txBody>
          <a:bodyPr>
            <a:normAutofit fontScale="90000"/>
          </a:bodyPr>
          <a:lstStyle/>
          <a:p>
            <a:r>
              <a:rPr lang="en-US" sz="4000" b="1" dirty="0">
                <a:ea typeface="Verdana"/>
                <a:cs typeface="Calibri"/>
              </a:rPr>
              <a:t>KPIs Measurement and Tools</a:t>
            </a:r>
            <a:endParaRPr lang="en-US" sz="4000" dirty="0">
              <a:ea typeface="+mj-lt"/>
              <a:cs typeface="Calibri"/>
            </a:endParaRPr>
          </a:p>
        </p:txBody>
      </p:sp>
    </p:spTree>
    <p:extLst>
      <p:ext uri="{BB962C8B-B14F-4D97-AF65-F5344CB8AC3E}">
        <p14:creationId xmlns:p14="http://schemas.microsoft.com/office/powerpoint/2010/main" val="161603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F99D6B72-4F63-BE48-05E6-8451FD5862AE}"/>
              </a:ext>
            </a:extLst>
          </p:cNvPr>
          <p:cNvGraphicFramePr>
            <a:graphicFrameLocks noGrp="1"/>
          </p:cNvGraphicFramePr>
          <p:nvPr/>
        </p:nvGraphicFramePr>
        <p:xfrm>
          <a:off x="549275" y="1392934"/>
          <a:ext cx="10286396" cy="3000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9" name="TextBox 138">
            <a:extLst>
              <a:ext uri="{FF2B5EF4-FFF2-40B4-BE49-F238E27FC236}">
                <a16:creationId xmlns:a16="http://schemas.microsoft.com/office/drawing/2014/main" id="{439AE738-1238-A44A-6D04-91663FD17DF5}"/>
              </a:ext>
            </a:extLst>
          </p:cNvPr>
          <p:cNvSpPr txBox="1"/>
          <p:nvPr/>
        </p:nvSpPr>
        <p:spPr>
          <a:xfrm>
            <a:off x="622068" y="4975231"/>
            <a:ext cx="10234385" cy="979671"/>
          </a:xfrm>
          <a:prstGeom prst="rect">
            <a:avLst/>
          </a:prstGeom>
        </p:spPr>
        <p:txBody>
          <a:bodyPr vert="horz" lIns="121920" tIns="60960" rIns="121920" bIns="60960" rtlCol="0" anchor="t">
            <a:normAutofit/>
          </a:bodyPr>
          <a:lstStyle/>
          <a:p>
            <a:pPr>
              <a:lnSpc>
                <a:spcPct val="130000"/>
              </a:lnSpc>
              <a:spcBef>
                <a:spcPts val="1240"/>
              </a:spcBef>
            </a:pPr>
            <a:r>
              <a:rPr lang="en-US" sz="1467" dirty="0">
                <a:latin typeface="Calibri"/>
                <a:ea typeface="Verdana"/>
                <a:cs typeface="Calibri"/>
              </a:rPr>
              <a:t>To track the KPIs there are multiple tools available, but I would like to utilize Jira. It gives a wide range of reports that we can utilize to build and manage dashboards. In some cases where Jira doesn't provide specified KPIs mentioned we can leverage excel to maintain the data and calculate the KPIs.​​</a:t>
            </a:r>
          </a:p>
        </p:txBody>
      </p:sp>
      <p:sp>
        <p:nvSpPr>
          <p:cNvPr id="8" name="Title 1">
            <a:extLst>
              <a:ext uri="{FF2B5EF4-FFF2-40B4-BE49-F238E27FC236}">
                <a16:creationId xmlns:a16="http://schemas.microsoft.com/office/drawing/2014/main" id="{A95B6E33-3EC0-4942-AC0E-F550F9E285A5}"/>
              </a:ext>
            </a:extLst>
          </p:cNvPr>
          <p:cNvSpPr>
            <a:spLocks noGrp="1"/>
          </p:cNvSpPr>
          <p:nvPr>
            <p:ph type="title"/>
          </p:nvPr>
        </p:nvSpPr>
        <p:spPr>
          <a:xfrm>
            <a:off x="276225" y="304800"/>
            <a:ext cx="10515600" cy="492125"/>
          </a:xfrm>
        </p:spPr>
        <p:txBody>
          <a:bodyPr>
            <a:normAutofit fontScale="90000"/>
          </a:bodyPr>
          <a:lstStyle/>
          <a:p>
            <a:r>
              <a:rPr lang="en-US" sz="4000" b="1" dirty="0">
                <a:ea typeface="Verdana"/>
                <a:cs typeface="Calibri"/>
              </a:rPr>
              <a:t>KPIs Measurement and Tools</a:t>
            </a:r>
            <a:endParaRPr lang="en-US" sz="4000" dirty="0">
              <a:ea typeface="+mj-lt"/>
              <a:cs typeface="Calibri"/>
            </a:endParaRPr>
          </a:p>
        </p:txBody>
      </p:sp>
    </p:spTree>
    <p:extLst>
      <p:ext uri="{BB962C8B-B14F-4D97-AF65-F5344CB8AC3E}">
        <p14:creationId xmlns:p14="http://schemas.microsoft.com/office/powerpoint/2010/main" val="76721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table&#10;&#10;Description automatically generated">
            <a:extLst>
              <a:ext uri="{FF2B5EF4-FFF2-40B4-BE49-F238E27FC236}">
                <a16:creationId xmlns:a16="http://schemas.microsoft.com/office/drawing/2014/main" id="{15726067-9290-D262-02E4-D1633CF137D5}"/>
              </a:ext>
            </a:extLst>
          </p:cNvPr>
          <p:cNvPicPr>
            <a:picLocks noChangeAspect="1"/>
          </p:cNvPicPr>
          <p:nvPr/>
        </p:nvPicPr>
        <p:blipFill>
          <a:blip r:embed="rId2"/>
          <a:stretch>
            <a:fillRect/>
          </a:stretch>
        </p:blipFill>
        <p:spPr>
          <a:xfrm>
            <a:off x="191407" y="2614574"/>
            <a:ext cx="5134429" cy="3263900"/>
          </a:xfrm>
          <a:prstGeom prst="rect">
            <a:avLst/>
          </a:prstGeom>
        </p:spPr>
      </p:pic>
      <p:pic>
        <p:nvPicPr>
          <p:cNvPr id="5" name="Picture 5" descr="Diagram&#10;&#10;Description automatically generated">
            <a:extLst>
              <a:ext uri="{FF2B5EF4-FFF2-40B4-BE49-F238E27FC236}">
                <a16:creationId xmlns:a16="http://schemas.microsoft.com/office/drawing/2014/main" id="{22D60C49-3A3D-407A-9521-0C1F7799E712}"/>
              </a:ext>
            </a:extLst>
          </p:cNvPr>
          <p:cNvPicPr>
            <a:picLocks noChangeAspect="1"/>
          </p:cNvPicPr>
          <p:nvPr/>
        </p:nvPicPr>
        <p:blipFill>
          <a:blip r:embed="rId3"/>
          <a:stretch>
            <a:fillRect/>
          </a:stretch>
        </p:blipFill>
        <p:spPr>
          <a:xfrm>
            <a:off x="5978074" y="2664624"/>
            <a:ext cx="5190671" cy="3207657"/>
          </a:xfrm>
          <a:prstGeom prst="rect">
            <a:avLst/>
          </a:prstGeom>
        </p:spPr>
      </p:pic>
      <p:sp>
        <p:nvSpPr>
          <p:cNvPr id="7" name="Content Placeholder 6">
            <a:extLst>
              <a:ext uri="{FF2B5EF4-FFF2-40B4-BE49-F238E27FC236}">
                <a16:creationId xmlns:a16="http://schemas.microsoft.com/office/drawing/2014/main" id="{38B01DFB-5114-468B-2EBF-61853E4EC01E}"/>
              </a:ext>
            </a:extLst>
          </p:cNvPr>
          <p:cNvSpPr>
            <a:spLocks noGrp="1"/>
          </p:cNvSpPr>
          <p:nvPr>
            <p:ph idx="1"/>
          </p:nvPr>
        </p:nvSpPr>
        <p:spPr>
          <a:xfrm>
            <a:off x="191408" y="1311189"/>
            <a:ext cx="10559393" cy="1303385"/>
          </a:xfrm>
        </p:spPr>
        <p:txBody>
          <a:bodyPr vert="horz" lIns="121920" tIns="60960" rIns="121920" bIns="60960" rtlCol="0" anchor="t">
            <a:normAutofit fontScale="55000" lnSpcReduction="20000"/>
          </a:bodyPr>
          <a:lstStyle/>
          <a:p>
            <a:pPr marL="0" indent="0">
              <a:lnSpc>
                <a:spcPct val="130000"/>
              </a:lnSpc>
              <a:spcBef>
                <a:spcPts val="1240"/>
              </a:spcBef>
              <a:buNone/>
            </a:pPr>
            <a:r>
              <a:rPr lang="en-US" dirty="0">
                <a:solidFill>
                  <a:schemeClr val="tx1"/>
                </a:solidFill>
                <a:cs typeface="Calibri"/>
              </a:rPr>
              <a:t>To report the KPIs, I will conduct the weekly status meeting (WSR) where I can report and discuss the KPIs key point that will give confidence to management on how well the team is performing. To report KPIs I will create a dashboard in PPT format with key highlights. </a:t>
            </a:r>
            <a:endParaRPr lang="en-US" dirty="0">
              <a:solidFill>
                <a:schemeClr val="tx1"/>
              </a:solidFill>
              <a:ea typeface="+mn-lt"/>
              <a:cs typeface="+mn-lt"/>
            </a:endParaRPr>
          </a:p>
          <a:p>
            <a:pPr marL="0" indent="0">
              <a:lnSpc>
                <a:spcPct val="130000"/>
              </a:lnSpc>
              <a:spcBef>
                <a:spcPts val="1240"/>
              </a:spcBef>
              <a:buNone/>
            </a:pPr>
            <a:r>
              <a:rPr lang="en-US" dirty="0">
                <a:solidFill>
                  <a:schemeClr val="tx1"/>
                </a:solidFill>
                <a:cs typeface="Calibri"/>
              </a:rPr>
              <a:t>Below is sample report and dashboard.</a:t>
            </a:r>
            <a:endParaRPr lang="en-US" dirty="0">
              <a:solidFill>
                <a:schemeClr val="tx1"/>
              </a:solidFill>
              <a:ea typeface="+mn-lt"/>
              <a:cs typeface="+mn-lt"/>
            </a:endParaRPr>
          </a:p>
          <a:p>
            <a:endParaRPr lang="en-US" dirty="0">
              <a:solidFill>
                <a:schemeClr val="tx1"/>
              </a:solidFill>
              <a:cs typeface="Calibri"/>
            </a:endParaRPr>
          </a:p>
        </p:txBody>
      </p:sp>
      <p:sp>
        <p:nvSpPr>
          <p:cNvPr id="6" name="Title 5">
            <a:extLst>
              <a:ext uri="{FF2B5EF4-FFF2-40B4-BE49-F238E27FC236}">
                <a16:creationId xmlns:a16="http://schemas.microsoft.com/office/drawing/2014/main" id="{2C7484F5-29AD-42C1-8FC5-A95620EBF2D4}"/>
              </a:ext>
            </a:extLst>
          </p:cNvPr>
          <p:cNvSpPr>
            <a:spLocks noGrp="1"/>
          </p:cNvSpPr>
          <p:nvPr>
            <p:ph type="title"/>
          </p:nvPr>
        </p:nvSpPr>
        <p:spPr/>
        <p:txBody>
          <a:bodyPr>
            <a:noAutofit/>
          </a:bodyPr>
          <a:lstStyle/>
          <a:p>
            <a:r>
              <a:rPr lang="en-US" sz="3600" b="1" dirty="0">
                <a:ea typeface="Verdana"/>
                <a:cs typeface="Calibri"/>
              </a:rPr>
              <a:t>KPIs Reporting to Team and Management</a:t>
            </a:r>
            <a:endParaRPr lang="en-IN" sz="3600" dirty="0"/>
          </a:p>
        </p:txBody>
      </p:sp>
    </p:spTree>
    <p:extLst>
      <p:ext uri="{BB962C8B-B14F-4D97-AF65-F5344CB8AC3E}">
        <p14:creationId xmlns:p14="http://schemas.microsoft.com/office/powerpoint/2010/main" val="364521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867" dirty="0"/>
              <a:t>Thank You</a:t>
            </a:r>
            <a:endParaRPr lang="en-US" dirty="0"/>
          </a:p>
        </p:txBody>
      </p:sp>
    </p:spTree>
    <p:extLst>
      <p:ext uri="{BB962C8B-B14F-4D97-AF65-F5344CB8AC3E}">
        <p14:creationId xmlns:p14="http://schemas.microsoft.com/office/powerpoint/2010/main" val="2398550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583</Words>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Agile Team</vt:lpstr>
      <vt:lpstr>Content</vt:lpstr>
      <vt:lpstr>Objective of Agile Team</vt:lpstr>
      <vt:lpstr>KPIs Measurement and Tools</vt:lpstr>
      <vt:lpstr>KPIs Measurement and Tools</vt:lpstr>
      <vt:lpstr>KPIs Reporting to Team and Management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Team</dc:title>
  <dc:creator>Mayank Garg</dc:creator>
  <dcterms:created xsi:type="dcterms:W3CDTF">2022-03-30T10:07:57Z</dcterms:created>
  <dcterms:modified xsi:type="dcterms:W3CDTF">2022-03-30T10:35:11Z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2022-03-30T10:07:57Z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dd181e1e-0e03-42c7-8cb7-2a1992d4daf2</vt:lpwstr>
  </property>
  <property fmtid="{D5CDD505-2E9C-101B-9397-08002B2CF9AE}" pid="8" name="MSIP_Label_e463cba9-5f6c-478d-9329-7b2295e4e8ed_ContentBits">
    <vt:lpwstr>0</vt:lpwstr>
  </property>
</Properties>
</file>