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95" r:id="rId2"/>
    <p:sldId id="298" r:id="rId3"/>
    <p:sldId id="296" r:id="rId4"/>
    <p:sldId id="292" r:id="rId5"/>
    <p:sldId id="293" r:id="rId6"/>
    <p:sldId id="294" r:id="rId7"/>
    <p:sldId id="282" r:id="rId8"/>
    <p:sldId id="285" r:id="rId9"/>
    <p:sldId id="286" r:id="rId10"/>
    <p:sldId id="300" r:id="rId11"/>
    <p:sldId id="301" r:id="rId12"/>
    <p:sldId id="280" r:id="rId13"/>
    <p:sldId id="287" r:id="rId14"/>
    <p:sldId id="288" r:id="rId15"/>
    <p:sldId id="289" r:id="rId16"/>
    <p:sldId id="283" r:id="rId17"/>
    <p:sldId id="27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9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shan%20kuma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701784776902886"/>
          <c:y val="0.15896798433190795"/>
          <c:w val="0.61260013123359602"/>
          <c:h val="0.7731753200900647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Data collection</c:v>
                </c:pt>
                <c:pt idx="1">
                  <c:v>Feature generation and normalization</c:v>
                </c:pt>
                <c:pt idx="2">
                  <c:v>High level feature extraction</c:v>
                </c:pt>
                <c:pt idx="3">
                  <c:v>Classification </c:v>
                </c:pt>
              </c:strCache>
            </c:strRef>
          </c:cat>
          <c:val>
            <c:numRef>
              <c:f>Sheet1!$B$2:$B$5</c:f>
              <c:numCache>
                <c:formatCode>d\-mmm\-yy</c:formatCode>
                <c:ptCount val="4"/>
                <c:pt idx="0">
                  <c:v>43142</c:v>
                </c:pt>
                <c:pt idx="1">
                  <c:v>43148</c:v>
                </c:pt>
                <c:pt idx="2">
                  <c:v>43159</c:v>
                </c:pt>
                <c:pt idx="3">
                  <c:v>43175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rgbClr val="FF4519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Data collection</c:v>
                </c:pt>
                <c:pt idx="1">
                  <c:v>Feature generation and normalization</c:v>
                </c:pt>
                <c:pt idx="2">
                  <c:v>High level feature extraction</c:v>
                </c:pt>
                <c:pt idx="3">
                  <c:v>Classification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89018736"/>
        <c:axId val="-89010032"/>
      </c:barChart>
      <c:catAx>
        <c:axId val="-890187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-89010032"/>
        <c:crosses val="autoZero"/>
        <c:auto val="1"/>
        <c:lblAlgn val="ctr"/>
        <c:lblOffset val="100"/>
        <c:noMultiLvlLbl val="0"/>
      </c:catAx>
      <c:valAx>
        <c:axId val="-89010032"/>
        <c:scaling>
          <c:orientation val="minMax"/>
          <c:min val="43142"/>
        </c:scaling>
        <c:delete val="0"/>
        <c:axPos val="t"/>
        <c:majorGridlines/>
        <c:numFmt formatCode="d\-mmm\-yy" sourceLinked="1"/>
        <c:majorTickMark val="out"/>
        <c:minorTickMark val="none"/>
        <c:tickLblPos val="nextTo"/>
        <c:crossAx val="-89018736"/>
        <c:crosses val="autoZero"/>
        <c:crossBetween val="between"/>
        <c:majorUnit val="10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5B71-DF8A-4282-A9D0-71329B4F065B}" type="datetimeFigureOut">
              <a:rPr lang="en-IN" smtClean="0"/>
              <a:pPr/>
              <a:t>05-06-2018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5CC88-2F83-4EBC-A060-AC1D9765B7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5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5CC88-2F83-4EBC-A060-AC1D9765B7E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428752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  <a:effectLst/>
              </a:rPr>
              <a:t>Author Identification in Online Text</a:t>
            </a:r>
            <a:endParaRPr lang="en-IN" sz="2800" dirty="0">
              <a:solidFill>
                <a:srgbClr val="FF33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33375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       : </a:t>
            </a:r>
            <a:r>
              <a:rPr lang="en-US" dirty="0" err="1" smtClean="0"/>
              <a:t>Mohd</a:t>
            </a:r>
            <a:r>
              <a:rPr lang="en-US" dirty="0" smtClean="0"/>
              <a:t>. </a:t>
            </a:r>
            <a:r>
              <a:rPr lang="en-US" dirty="0" err="1" smtClean="0"/>
              <a:t>Ahsan</a:t>
            </a:r>
            <a:r>
              <a:rPr lang="en-US" dirty="0" smtClean="0"/>
              <a:t> </a:t>
            </a:r>
            <a:r>
              <a:rPr lang="en-US" dirty="0" err="1" smtClean="0"/>
              <a:t>Chishti</a:t>
            </a:r>
            <a:endParaRPr lang="en-US" dirty="0" smtClean="0"/>
          </a:p>
          <a:p>
            <a:r>
              <a:rPr lang="en-US" dirty="0" smtClean="0"/>
              <a:t>Co Guide : </a:t>
            </a:r>
            <a:r>
              <a:rPr lang="en-US" dirty="0" err="1" smtClean="0"/>
              <a:t>Asim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33375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Kishan Kumar Mishra</a:t>
            </a:r>
          </a:p>
          <a:p>
            <a:r>
              <a:rPr lang="en-US" smtClean="0"/>
              <a:t>Mayank Kumar Gupta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Function words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3300"/>
                </a:solidFill>
              </a:rPr>
              <a:t>No function words list available for Hindi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1145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is a function word  →  x occurs frequently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45979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occurs frequently → x is a function 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314467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when authors write on the same topic. The topic itself becomes a frequent word but not a function word.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38671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Yet it holds most of  the times. So frequent words can approximate function words.</a:t>
            </a:r>
          </a:p>
        </p:txBody>
      </p:sp>
    </p:spTree>
    <p:extLst>
      <p:ext uri="{BB962C8B-B14F-4D97-AF65-F5344CB8AC3E}">
        <p14:creationId xmlns:p14="http://schemas.microsoft.com/office/powerpoint/2010/main" val="5627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Function words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3300"/>
                </a:solidFill>
              </a:rPr>
              <a:t>How to get frequent words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1145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word is frequent if it occurs in more than a specified  percentage £ of total number of documents.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786" y="2510939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£=0.9</a:t>
            </a:r>
          </a:p>
          <a:p>
            <a:r>
              <a:rPr lang="en-US" dirty="0" smtClean="0"/>
              <a:t>Total documents=100</a:t>
            </a:r>
          </a:p>
          <a:p>
            <a:r>
              <a:rPr lang="en-US" dirty="0" smtClean="0"/>
              <a:t>Then the word must appear in 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14467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when authors write on the same topic. The topic itself becomes a frequent word but not a function word.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38671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Yet it holds most of  the times. So frequent words can approximate function words.</a:t>
            </a:r>
          </a:p>
        </p:txBody>
      </p:sp>
    </p:spTree>
    <p:extLst>
      <p:ext uri="{BB962C8B-B14F-4D97-AF65-F5344CB8AC3E}">
        <p14:creationId xmlns:p14="http://schemas.microsoft.com/office/powerpoint/2010/main" val="39673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Web Scraping libraries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00150"/>
            <a:ext cx="655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Urllib2 :</a:t>
            </a:r>
          </a:p>
          <a:p>
            <a:r>
              <a:rPr lang="en-US" dirty="0" smtClean="0"/>
              <a:t>Used to fetch a web page</a:t>
            </a:r>
          </a:p>
          <a:p>
            <a:endParaRPr lang="en-IN" sz="2800" dirty="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00150"/>
            <a:ext cx="472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BeautifulSoup</a:t>
            </a:r>
            <a:r>
              <a:rPr lang="en-US" sz="28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dirty="0" smtClean="0"/>
              <a:t>Used to extract content out of a web page</a:t>
            </a:r>
            <a:endParaRPr lang="en-IN" dirty="0"/>
          </a:p>
        </p:txBody>
      </p:sp>
      <p:pic>
        <p:nvPicPr>
          <p:cNvPr id="23" name="Picture 22" descr="Screenshot (42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495550"/>
            <a:ext cx="2438400" cy="1477597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3352800" y="3181350"/>
            <a:ext cx="2133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2952750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Page=Urllib2.urlopen(“python.org”)</a:t>
            </a:r>
            <a:endParaRPr lang="en-IN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40957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Web page</a:t>
            </a:r>
            <a:endParaRPr lang="en-IN" dirty="0">
              <a:solidFill>
                <a:srgbClr val="FF33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2495550"/>
            <a:ext cx="24384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&lt;!</a:t>
            </a:r>
            <a:r>
              <a:rPr lang="en-US" sz="800" dirty="0" err="1" smtClean="0">
                <a:solidFill>
                  <a:schemeClr val="tx1"/>
                </a:solidFill>
              </a:rPr>
              <a:t>doctype</a:t>
            </a:r>
            <a:r>
              <a:rPr lang="en-US" sz="800" dirty="0" smtClean="0">
                <a:solidFill>
                  <a:schemeClr val="tx1"/>
                </a:solidFill>
              </a:rPr>
              <a:t> html&gt;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&lt;html&gt;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&lt;head&gt;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&lt;/head&gt;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&lt;title&gt;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Python introduction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&lt;/title&gt;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&lt;body&gt;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&lt;/body&gt;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40195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4519"/>
                </a:solidFill>
              </a:rPr>
              <a:t>HTML Source code</a:t>
            </a:r>
            <a:endParaRPr lang="en-IN" dirty="0">
              <a:solidFill>
                <a:srgbClr val="FF451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" y="2495550"/>
            <a:ext cx="24384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&lt;!</a:t>
            </a:r>
            <a:r>
              <a:rPr lang="en-US" sz="800" dirty="0" err="1" smtClean="0">
                <a:solidFill>
                  <a:schemeClr val="tx1"/>
                </a:solidFill>
              </a:rPr>
              <a:t>doctype</a:t>
            </a:r>
            <a:r>
              <a:rPr lang="en-US" sz="800" dirty="0" smtClean="0">
                <a:solidFill>
                  <a:schemeClr val="tx1"/>
                </a:solidFill>
              </a:rPr>
              <a:t> html&gt;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&lt;html&gt;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&lt;head&gt;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&lt;/head&gt;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&lt;title&gt;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Python introduction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&lt;/title&gt;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&lt;body&gt;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&lt;/body&gt;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" y="40195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4519"/>
                </a:solidFill>
              </a:rPr>
              <a:t>HTML Source code</a:t>
            </a:r>
            <a:endParaRPr lang="en-IN" dirty="0">
              <a:solidFill>
                <a:srgbClr val="FF4519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352800" y="3105150"/>
            <a:ext cx="2133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096000" y="2495550"/>
            <a:ext cx="24384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Python is a programming language that lets you work quickly and integrate systems more effectively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0" y="40444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Content</a:t>
            </a:r>
            <a:endParaRPr lang="en-IN" dirty="0">
              <a:solidFill>
                <a:srgbClr val="FF33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6200" y="287655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BeautifulSoup</a:t>
            </a:r>
            <a:r>
              <a:rPr lang="en-US" sz="1000" dirty="0" smtClean="0"/>
              <a:t>(Page)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4" grpId="0" animBg="1"/>
      <p:bldP spid="25" grpId="0"/>
      <p:bldP spid="26" grpId="0"/>
      <p:bldP spid="27" grpId="0" animBg="1"/>
      <p:bldP spid="28" grpId="0"/>
      <p:bldP spid="29" grpId="1" animBg="1"/>
      <p:bldP spid="30" grpId="1"/>
      <p:bldP spid="31" grpId="1" animBg="1"/>
      <p:bldP spid="32" grpId="1" animBg="1"/>
      <p:bldP spid="33" grpId="1"/>
      <p:bldP spid="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Pandas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7635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4519"/>
                </a:solidFill>
              </a:rPr>
              <a:t>This library provides data manipulation and analysis functionality.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6215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Main Structures: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49555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3300"/>
                </a:solidFill>
              </a:rPr>
              <a:t>Dataframe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</a:p>
          <a:p>
            <a:r>
              <a:rPr lang="en-IN" b="1" dirty="0" smtClean="0"/>
              <a:t>    </a:t>
            </a:r>
            <a:r>
              <a:rPr lang="en-IN" dirty="0" err="1" smtClean="0"/>
              <a:t>DataFrame</a:t>
            </a:r>
            <a:r>
              <a:rPr lang="en-IN" dirty="0" smtClean="0"/>
              <a:t> is a 2-dimensional </a:t>
            </a:r>
            <a:r>
              <a:rPr lang="en-IN" dirty="0" err="1" smtClean="0"/>
              <a:t>labeled</a:t>
            </a:r>
            <a:r>
              <a:rPr lang="en-IN" dirty="0" smtClean="0"/>
              <a:t> data much like a SQL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49555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</a:rPr>
              <a:t>Series</a:t>
            </a:r>
          </a:p>
          <a:p>
            <a:r>
              <a:rPr lang="en-US" dirty="0" smtClean="0"/>
              <a:t>     </a:t>
            </a:r>
            <a:r>
              <a:rPr lang="en-IN" dirty="0" smtClean="0"/>
              <a:t>Series is a one-dimensional </a:t>
            </a:r>
            <a:r>
              <a:rPr lang="en-IN" dirty="0" err="1" smtClean="0"/>
              <a:t>labeled</a:t>
            </a:r>
            <a:r>
              <a:rPr lang="en-IN" dirty="0" smtClean="0"/>
              <a:t> array capable of holding         </a:t>
            </a:r>
          </a:p>
          <a:p>
            <a:r>
              <a:rPr lang="en-IN" dirty="0" smtClean="0"/>
              <a:t>     any data type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>
                <a:solidFill>
                  <a:prstClr val="black"/>
                </a:solidFill>
              </a:rPr>
              <a:t>Sklearn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00150"/>
            <a:ext cx="71341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This library provides implementations of Machine learning algorithms.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FF3300"/>
              </a:solidFill>
            </a:endParaRPr>
          </a:p>
          <a:p>
            <a:r>
              <a:rPr lang="en-US" sz="2400" dirty="0" smtClean="0">
                <a:solidFill>
                  <a:srgbClr val="FF4519"/>
                </a:solidFill>
              </a:rPr>
              <a:t>It provides algorithms for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Regression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Dimensionality reduction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Clustering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preprocessing</a:t>
            </a:r>
          </a:p>
          <a:p>
            <a:pPr>
              <a:buFont typeface="Wingdings" pitchFamily="2" charset="2"/>
              <a:buChar char="Ø"/>
            </a:pPr>
            <a:endParaRPr lang="en-IN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NLTK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00150"/>
            <a:ext cx="704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4519"/>
                </a:solidFill>
              </a:rPr>
              <a:t>This library is specifically developed for Natural Language Processing.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733550"/>
            <a:ext cx="716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4519"/>
              </a:solidFill>
            </a:endParaRPr>
          </a:p>
          <a:p>
            <a:r>
              <a:rPr lang="en-US" sz="2400" dirty="0" smtClean="0">
                <a:solidFill>
                  <a:srgbClr val="FF3300"/>
                </a:solidFill>
              </a:rPr>
              <a:t>It provides various tools such as: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Tokeniser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Parser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Part of Speech Tagger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Timeline of project</a:t>
            </a:r>
          </a:p>
        </p:txBody>
      </p:sp>
      <p:graphicFrame>
        <p:nvGraphicFramePr>
          <p:cNvPr id="16" name="Chart 15"/>
          <p:cNvGraphicFramePr/>
          <p:nvPr/>
        </p:nvGraphicFramePr>
        <p:xfrm>
          <a:off x="762000" y="985838"/>
          <a:ext cx="7620000" cy="317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65735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                           </a:t>
            </a:r>
            <a:r>
              <a:rPr lang="en-US" sz="3200" smtClean="0"/>
              <a:t>THANK YOU</a:t>
            </a:r>
            <a:endParaRPr lang="en-I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35255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  Authorship Identification </a:t>
            </a:r>
            <a:r>
              <a:rPr lang="en-IN" dirty="0" smtClean="0"/>
              <a:t>is the task of identifying who wrote a   </a:t>
            </a:r>
          </a:p>
          <a:p>
            <a:r>
              <a:rPr lang="en-IN" dirty="0" smtClean="0"/>
              <a:t>     given piece  of text from a given set of candidate authors 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From Machine Learning perspective it can be viewed as </a:t>
            </a:r>
            <a:r>
              <a:rPr lang="en-US" sz="2000" b="1" dirty="0" smtClean="0"/>
              <a:t>multiclass </a:t>
            </a:r>
          </a:p>
          <a:p>
            <a:r>
              <a:rPr lang="en-US" sz="2000" b="1" dirty="0" smtClean="0"/>
              <a:t>    single label  classification</a:t>
            </a:r>
            <a:r>
              <a:rPr lang="en-US" dirty="0" smtClean="0"/>
              <a:t> problem.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With the rapid growth of Internet, focus has shifted to author </a:t>
            </a:r>
          </a:p>
          <a:p>
            <a:r>
              <a:rPr lang="en-US" dirty="0" smtClean="0"/>
              <a:t>     identification in online text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Online texts are much harder to classify as the content is less.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schemeClr val="tx1"/>
                </a:solidFill>
              </a:rPr>
              <a:t>Introduction</a:t>
            </a:r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Introduction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5800" y="10477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4519"/>
                </a:solidFill>
              </a:rPr>
              <a:t>Given a set of documents each labeled with its author name, learn a function which can identify the author of an unlabelled document.</a:t>
            </a:r>
            <a:endParaRPr lang="en-IN" dirty="0">
              <a:solidFill>
                <a:srgbClr val="FF4519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90800" y="1809749"/>
            <a:ext cx="2971800" cy="144780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sp>
        <p:nvSpPr>
          <p:cNvPr id="36" name="Document"/>
          <p:cNvSpPr>
            <a:spLocks noChangeAspect="1" noEditPoints="1" noChangeArrowheads="1"/>
          </p:cNvSpPr>
          <p:nvPr/>
        </p:nvSpPr>
        <p:spPr bwMode="auto">
          <a:xfrm>
            <a:off x="3048000" y="2114551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smtClean="0"/>
              <a:t>author1</a:t>
            </a:r>
            <a:endParaRPr lang="en-CA" sz="1000"/>
          </a:p>
        </p:txBody>
      </p:sp>
      <p:sp>
        <p:nvSpPr>
          <p:cNvPr id="37" name="Document"/>
          <p:cNvSpPr>
            <a:spLocks noChangeAspect="1" noEditPoints="1" noChangeArrowheads="1"/>
          </p:cNvSpPr>
          <p:nvPr/>
        </p:nvSpPr>
        <p:spPr bwMode="auto">
          <a:xfrm>
            <a:off x="3200400" y="2266951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smtClean="0"/>
              <a:t>author1</a:t>
            </a:r>
            <a:endParaRPr lang="en-CA" sz="1000"/>
          </a:p>
        </p:txBody>
      </p:sp>
      <p:sp>
        <p:nvSpPr>
          <p:cNvPr id="38" name="Document"/>
          <p:cNvSpPr>
            <a:spLocks noChangeAspect="1" noEditPoints="1" noChangeArrowheads="1"/>
          </p:cNvSpPr>
          <p:nvPr/>
        </p:nvSpPr>
        <p:spPr bwMode="auto">
          <a:xfrm>
            <a:off x="1219200" y="38671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2800" smtClean="0">
                <a:sym typeface="Symbol"/>
              </a:rPr>
              <a:t>  </a:t>
            </a:r>
            <a:endParaRPr lang="en-CA" sz="2800"/>
          </a:p>
        </p:txBody>
      </p:sp>
      <p:sp>
        <p:nvSpPr>
          <p:cNvPr id="39" name="Document"/>
          <p:cNvSpPr>
            <a:spLocks noChangeAspect="1" noEditPoints="1" noChangeArrowheads="1"/>
          </p:cNvSpPr>
          <p:nvPr/>
        </p:nvSpPr>
        <p:spPr bwMode="auto">
          <a:xfrm>
            <a:off x="4114800" y="21907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smtClean="0"/>
              <a:t>author2</a:t>
            </a:r>
            <a:endParaRPr lang="en-CA" sz="1000"/>
          </a:p>
        </p:txBody>
      </p:sp>
      <p:sp>
        <p:nvSpPr>
          <p:cNvPr id="40" name="Document"/>
          <p:cNvSpPr>
            <a:spLocks noChangeAspect="1" noEditPoints="1" noChangeArrowheads="1"/>
          </p:cNvSpPr>
          <p:nvPr/>
        </p:nvSpPr>
        <p:spPr bwMode="auto">
          <a:xfrm>
            <a:off x="4267200" y="23431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smtClean="0"/>
              <a:t>author2</a:t>
            </a:r>
            <a:endParaRPr lang="en-CA" sz="1000"/>
          </a:p>
        </p:txBody>
      </p:sp>
      <p:sp>
        <p:nvSpPr>
          <p:cNvPr id="41" name="TextBox 40"/>
          <p:cNvSpPr txBox="1"/>
          <p:nvPr/>
        </p:nvSpPr>
        <p:spPr>
          <a:xfrm>
            <a:off x="3429000" y="30289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      Training data</a:t>
            </a:r>
            <a:endParaRPr lang="en-IN" sz="1000"/>
          </a:p>
        </p:txBody>
      </p:sp>
      <p:sp>
        <p:nvSpPr>
          <p:cNvPr id="42" name="Document"/>
          <p:cNvSpPr>
            <a:spLocks noChangeAspect="1" noEditPoints="1" noChangeArrowheads="1"/>
          </p:cNvSpPr>
          <p:nvPr/>
        </p:nvSpPr>
        <p:spPr bwMode="auto">
          <a:xfrm>
            <a:off x="4343400" y="24193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dirty="0" smtClean="0"/>
              <a:t>author2</a:t>
            </a:r>
            <a:endParaRPr lang="en-CA" sz="1000" dirty="0"/>
          </a:p>
        </p:txBody>
      </p:sp>
      <p:sp>
        <p:nvSpPr>
          <p:cNvPr id="43" name="Down Arrow 42"/>
          <p:cNvSpPr/>
          <p:nvPr/>
        </p:nvSpPr>
        <p:spPr>
          <a:xfrm>
            <a:off x="3886200" y="333375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114800" y="340995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learning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2800" y="4019550"/>
            <a:ext cx="1371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Hypothesis function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057400" y="409575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4800600" y="409575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Document"/>
          <p:cNvSpPr>
            <a:spLocks noChangeAspect="1" noEditPoints="1" noChangeArrowheads="1"/>
          </p:cNvSpPr>
          <p:nvPr/>
        </p:nvSpPr>
        <p:spPr bwMode="auto">
          <a:xfrm>
            <a:off x="6248400" y="38671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smtClean="0">
                <a:sym typeface="Symbol"/>
              </a:rPr>
              <a:t>author1</a:t>
            </a:r>
            <a:endParaRPr lang="en-CA" sz="1000"/>
          </a:p>
        </p:txBody>
      </p:sp>
      <p:sp>
        <p:nvSpPr>
          <p:cNvPr id="49" name="Document"/>
          <p:cNvSpPr>
            <a:spLocks noChangeAspect="1" noEditPoints="1" noChangeArrowheads="1"/>
          </p:cNvSpPr>
          <p:nvPr/>
        </p:nvSpPr>
        <p:spPr bwMode="auto">
          <a:xfrm>
            <a:off x="3276600" y="24193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smtClean="0"/>
              <a:t>author1</a:t>
            </a:r>
            <a:endParaRPr lang="en-CA" sz="1000"/>
          </a:p>
        </p:txBody>
      </p:sp>
      <p:sp>
        <p:nvSpPr>
          <p:cNvPr id="50" name="Rectangle 49"/>
          <p:cNvSpPr/>
          <p:nvPr/>
        </p:nvSpPr>
        <p:spPr>
          <a:xfrm>
            <a:off x="0" y="-1905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Problem statement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971550"/>
          <a:ext cx="7467599" cy="403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78"/>
                <a:gridCol w="1197188"/>
                <a:gridCol w="1197188"/>
                <a:gridCol w="1627393"/>
                <a:gridCol w="1240379"/>
                <a:gridCol w="1556973"/>
              </a:tblGrid>
              <a:tr h="494333">
                <a:tc>
                  <a:txBody>
                    <a:bodyPr/>
                    <a:lstStyle/>
                    <a:p>
                      <a:r>
                        <a:rPr lang="en-US" sz="1400" smtClean="0"/>
                        <a:t>Year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People</a:t>
                      </a:r>
                      <a:r>
                        <a:rPr lang="en-US" sz="1400" baseline="0" smtClean="0"/>
                        <a:t> invloved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Dataset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Work</a:t>
                      </a:r>
                      <a:r>
                        <a:rPr lang="en-US" sz="1400" baseline="0" smtClean="0"/>
                        <a:t> done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Features used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Method</a:t>
                      </a:r>
                      <a:r>
                        <a:rPr lang="en-US" sz="1400" baseline="0" smtClean="0"/>
                        <a:t> of classification</a:t>
                      </a:r>
                      <a:endParaRPr lang="en-IN" sz="1400"/>
                    </a:p>
                  </a:txBody>
                  <a:tcPr/>
                </a:tc>
              </a:tr>
              <a:tr h="883154">
                <a:tc>
                  <a:txBody>
                    <a:bodyPr/>
                    <a:lstStyle/>
                    <a:p>
                      <a:r>
                        <a:rPr lang="en-US" sz="1400" smtClean="0"/>
                        <a:t>1887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Corwin</a:t>
                      </a:r>
                      <a:r>
                        <a:rPr lang="en-US" sz="1400" baseline="0" smtClean="0"/>
                        <a:t> Mendenhall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Works of Shakespeare and Bacon.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Classified</a:t>
                      </a:r>
                      <a:r>
                        <a:rPr lang="en-US" sz="1400" baseline="0" smtClean="0"/>
                        <a:t> the works of Shakespeare and Bacon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Frequency of different word lengths.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Manual </a:t>
                      </a:r>
                      <a:endParaRPr lang="en-IN" sz="1400"/>
                    </a:p>
                  </a:txBody>
                  <a:tcPr/>
                </a:tc>
              </a:tr>
              <a:tr h="1308529">
                <a:tc>
                  <a:txBody>
                    <a:bodyPr/>
                    <a:lstStyle/>
                    <a:p>
                      <a:r>
                        <a:rPr lang="en-US" sz="1400" smtClean="0"/>
                        <a:t>1964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Mosteller and Wallace</a:t>
                      </a:r>
                      <a:r>
                        <a:rPr lang="en-US" sz="1400" baseline="0" smtClean="0"/>
                        <a:t>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</a:t>
                      </a:r>
                      <a:r>
                        <a:rPr lang="en-US" sz="1400" baseline="0" smtClean="0"/>
                        <a:t> series of political papers known as </a:t>
                      </a:r>
                      <a:r>
                        <a:rPr lang="en-US" sz="1400" baseline="0" smtClean="0">
                          <a:solidFill>
                            <a:srgbClr val="FF0000"/>
                          </a:solidFill>
                        </a:rPr>
                        <a:t>Federalist papers.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Resolved the authorship</a:t>
                      </a:r>
                      <a:r>
                        <a:rPr lang="en-US" sz="1400" baseline="0" smtClean="0"/>
                        <a:t> dispute between madison and Hamilton regarding federalist papers.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Frequency</a:t>
                      </a:r>
                      <a:r>
                        <a:rPr lang="en-US" sz="1400" baseline="0" smtClean="0"/>
                        <a:t> of function words.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Bayesian</a:t>
                      </a:r>
                      <a:r>
                        <a:rPr lang="en-US" sz="1400" baseline="0" smtClean="0"/>
                        <a:t> probability</a:t>
                      </a:r>
                      <a:endParaRPr lang="en-IN" sz="1400"/>
                    </a:p>
                  </a:txBody>
                  <a:tcPr/>
                </a:tc>
              </a:tr>
              <a:tr h="1200183">
                <a:tc>
                  <a:txBody>
                    <a:bodyPr/>
                    <a:lstStyle/>
                    <a:p>
                      <a:r>
                        <a:rPr lang="en-US" sz="1400" smtClean="0"/>
                        <a:t>1987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Burrows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Federalist papers.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Showed the capability of</a:t>
                      </a:r>
                      <a:r>
                        <a:rPr lang="en-US" sz="1400" baseline="0" smtClean="0"/>
                        <a:t> function words in discriminating authors.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50 most frequent function words.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Principal Component </a:t>
                      </a:r>
                    </a:p>
                    <a:p>
                      <a:r>
                        <a:rPr lang="en-US" sz="1400" smtClean="0"/>
                        <a:t>Analysis.</a:t>
                      </a:r>
                      <a:endParaRPr lang="en-I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-1905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schemeClr val="tx1"/>
                </a:solidFill>
              </a:rPr>
              <a:t>Literature survey</a:t>
            </a:r>
            <a:endParaRPr lang="en-CA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09550"/>
          <a:ext cx="8991600" cy="487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7"/>
                <a:gridCol w="1327707"/>
                <a:gridCol w="1327707"/>
                <a:gridCol w="1804812"/>
                <a:gridCol w="1375606"/>
                <a:gridCol w="1257732"/>
                <a:gridCol w="1178859"/>
              </a:tblGrid>
              <a:tr h="526040">
                <a:tc>
                  <a:txBody>
                    <a:bodyPr/>
                    <a:lstStyle/>
                    <a:p>
                      <a:r>
                        <a:rPr lang="en-US" sz="1400" smtClean="0"/>
                        <a:t>Year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People</a:t>
                      </a:r>
                      <a:r>
                        <a:rPr lang="en-US" sz="1400" baseline="0" smtClean="0"/>
                        <a:t> invloved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Dataset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Work</a:t>
                      </a:r>
                      <a:r>
                        <a:rPr lang="en-US" sz="1400" baseline="0" smtClean="0"/>
                        <a:t> done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Features used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Method</a:t>
                      </a:r>
                      <a:r>
                        <a:rPr lang="en-US" sz="1400" baseline="0" smtClean="0"/>
                        <a:t> of classification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Conclusion</a:t>
                      </a:r>
                      <a:endParaRPr lang="en-IN" sz="1400"/>
                    </a:p>
                  </a:txBody>
                  <a:tcPr/>
                </a:tc>
              </a:tr>
              <a:tr h="1352674">
                <a:tc>
                  <a:txBody>
                    <a:bodyPr/>
                    <a:lstStyle/>
                    <a:p>
                      <a:r>
                        <a:rPr lang="en-US" sz="1400" smtClean="0"/>
                        <a:t>2001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Corney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E-mail</a:t>
                      </a:r>
                      <a:r>
                        <a:rPr lang="en-US" sz="1400" baseline="0" smtClean="0"/>
                        <a:t>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Author</a:t>
                      </a:r>
                      <a:r>
                        <a:rPr lang="en-US" sz="1400" baseline="0" smtClean="0"/>
                        <a:t> identification in email.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Multiple</a:t>
                      </a:r>
                      <a:r>
                        <a:rPr lang="en-US" sz="1400" baseline="0" smtClean="0"/>
                        <a:t> features.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Support</a:t>
                      </a:r>
                      <a:r>
                        <a:rPr lang="en-US" sz="1400" baseline="0" smtClean="0"/>
                        <a:t> Vector Machines.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Structural</a:t>
                      </a:r>
                      <a:r>
                        <a:rPr lang="en-US" sz="1400" baseline="0" smtClean="0"/>
                        <a:t> features provide significant improvement in accuracy.</a:t>
                      </a:r>
                      <a:endParaRPr lang="en-IN" sz="1400"/>
                    </a:p>
                  </a:txBody>
                  <a:tcPr/>
                </a:tc>
              </a:tr>
              <a:tr h="976931">
                <a:tc>
                  <a:txBody>
                    <a:bodyPr/>
                    <a:lstStyle/>
                    <a:p>
                      <a:r>
                        <a:rPr lang="en-US" sz="1400" smtClean="0"/>
                        <a:t>2006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Rong Zheng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English</a:t>
                      </a:r>
                      <a:r>
                        <a:rPr lang="en-US" sz="1400" baseline="0" smtClean="0"/>
                        <a:t> and chinese message boards.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Comparison of stylometric features</a:t>
                      </a:r>
                      <a:r>
                        <a:rPr lang="en-US" sz="1400" baseline="0" smtClean="0"/>
                        <a:t> on english vs chinese language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Multiple features.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SVM, Neural networks, Decision trees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SVM</a:t>
                      </a:r>
                      <a:r>
                        <a:rPr lang="en-US" sz="1400" baseline="0" smtClean="0"/>
                        <a:t> performed better than other algos.</a:t>
                      </a:r>
                      <a:endParaRPr lang="en-IN" sz="1400"/>
                    </a:p>
                  </a:txBody>
                  <a:tcPr/>
                </a:tc>
              </a:tr>
              <a:tr h="1773506">
                <a:tc>
                  <a:txBody>
                    <a:bodyPr/>
                    <a:lstStyle/>
                    <a:p>
                      <a:r>
                        <a:rPr lang="en-US" sz="1400" smtClean="0"/>
                        <a:t>2010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Marcia Fissette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fok.nl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dutch message board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Comparison</a:t>
                      </a:r>
                      <a:r>
                        <a:rPr lang="en-US" sz="1400" baseline="0" smtClean="0"/>
                        <a:t> of unigram and bigram approach including and excluding smileys.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Unigrams</a:t>
                      </a:r>
                    </a:p>
                    <a:p>
                      <a:r>
                        <a:rPr lang="en-US" sz="1400" smtClean="0"/>
                        <a:t>Bigrams</a:t>
                      </a:r>
                    </a:p>
                    <a:p>
                      <a:r>
                        <a:rPr lang="en-US" sz="1400" smtClean="0"/>
                        <a:t>Smileys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Support</a:t>
                      </a:r>
                      <a:r>
                        <a:rPr lang="en-US" sz="1400" baseline="0" smtClean="0"/>
                        <a:t> Vector Machines.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Unigrams</a:t>
                      </a:r>
                      <a:r>
                        <a:rPr lang="en-US" sz="1400" baseline="0" smtClean="0"/>
                        <a:t> are better than bigrams. Including smileys improve accuracy.</a:t>
                      </a:r>
                      <a:endParaRPr lang="en-I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Motivation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76350"/>
            <a:ext cx="8534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Much of the work in the field of Author Identification has been done on classification of texts written in English.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No work has been done on classification of Hindi texts.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sz="2400" dirty="0" smtClean="0">
                <a:solidFill>
                  <a:srgbClr val="FF3300"/>
                </a:solidFill>
              </a:rPr>
              <a:t>   Our aim is to classify texts written in Hindi.</a:t>
            </a:r>
          </a:p>
          <a:p>
            <a:endParaRPr lang="en-US" dirty="0" smtClean="0">
              <a:solidFill>
                <a:srgbClr val="FF4519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05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Flowchart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2438400" y="971550"/>
            <a:ext cx="1072445" cy="326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  <a:endParaRPr lang="en-IN" sz="1000" dirty="0"/>
          </a:p>
        </p:txBody>
      </p:sp>
      <p:sp>
        <p:nvSpPr>
          <p:cNvPr id="31" name="Down Arrow 30"/>
          <p:cNvSpPr/>
          <p:nvPr/>
        </p:nvSpPr>
        <p:spPr>
          <a:xfrm>
            <a:off x="2819400" y="1581150"/>
            <a:ext cx="45719" cy="272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32" name="Flowchart: Process 31"/>
          <p:cNvSpPr/>
          <p:nvPr/>
        </p:nvSpPr>
        <p:spPr>
          <a:xfrm>
            <a:off x="2209800" y="15811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Collect data</a:t>
            </a:r>
            <a:endParaRPr lang="en-IN" sz="1000" dirty="0"/>
          </a:p>
        </p:txBody>
      </p:sp>
      <p:sp>
        <p:nvSpPr>
          <p:cNvPr id="39" name="Flowchart: Process 38"/>
          <p:cNvSpPr/>
          <p:nvPr/>
        </p:nvSpPr>
        <p:spPr>
          <a:xfrm>
            <a:off x="2209800" y="21145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Low level feature extraction</a:t>
            </a:r>
            <a:endParaRPr lang="en-IN" sz="1000" dirty="0"/>
          </a:p>
        </p:txBody>
      </p:sp>
      <p:sp>
        <p:nvSpPr>
          <p:cNvPr id="40" name="Flowchart: Process 39"/>
          <p:cNvSpPr/>
          <p:nvPr/>
        </p:nvSpPr>
        <p:spPr>
          <a:xfrm>
            <a:off x="2209800" y="26479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Normalize features</a:t>
            </a:r>
            <a:endParaRPr lang="en-IN" sz="1000" dirty="0"/>
          </a:p>
        </p:txBody>
      </p:sp>
      <p:sp>
        <p:nvSpPr>
          <p:cNvPr id="41" name="Flowchart: Process 40"/>
          <p:cNvSpPr/>
          <p:nvPr/>
        </p:nvSpPr>
        <p:spPr>
          <a:xfrm>
            <a:off x="2209800" y="31813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Feature selection</a:t>
            </a:r>
            <a:endParaRPr lang="en-IN" sz="1000" dirty="0"/>
          </a:p>
        </p:txBody>
      </p:sp>
      <p:sp>
        <p:nvSpPr>
          <p:cNvPr id="42" name="Flowchart: Process 41"/>
          <p:cNvSpPr/>
          <p:nvPr/>
        </p:nvSpPr>
        <p:spPr>
          <a:xfrm>
            <a:off x="2209800" y="3714750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High level feature extraction</a:t>
            </a:r>
            <a:endParaRPr lang="en-IN" sz="1000" dirty="0"/>
          </a:p>
        </p:txBody>
      </p:sp>
      <p:sp>
        <p:nvSpPr>
          <p:cNvPr id="49" name="Down Arrow 48"/>
          <p:cNvSpPr/>
          <p:nvPr/>
        </p:nvSpPr>
        <p:spPr>
          <a:xfrm>
            <a:off x="2971800" y="13525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Down Arrow 50"/>
          <p:cNvSpPr/>
          <p:nvPr/>
        </p:nvSpPr>
        <p:spPr>
          <a:xfrm>
            <a:off x="2971800" y="18859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Down Arrow 51"/>
          <p:cNvSpPr/>
          <p:nvPr/>
        </p:nvSpPr>
        <p:spPr>
          <a:xfrm>
            <a:off x="2971800" y="24193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Down Arrow 52"/>
          <p:cNvSpPr/>
          <p:nvPr/>
        </p:nvSpPr>
        <p:spPr>
          <a:xfrm>
            <a:off x="2971800" y="29527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Down Arrow 53"/>
          <p:cNvSpPr/>
          <p:nvPr/>
        </p:nvSpPr>
        <p:spPr>
          <a:xfrm>
            <a:off x="2971800" y="34861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Down Arrow 54"/>
          <p:cNvSpPr/>
          <p:nvPr/>
        </p:nvSpPr>
        <p:spPr>
          <a:xfrm>
            <a:off x="2971800" y="40957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lowchart: Process 55"/>
          <p:cNvSpPr/>
          <p:nvPr/>
        </p:nvSpPr>
        <p:spPr>
          <a:xfrm>
            <a:off x="2209800" y="4324350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Apply machine learning algorithm</a:t>
            </a:r>
            <a:endParaRPr lang="en-IN" sz="1000" dirty="0"/>
          </a:p>
        </p:txBody>
      </p:sp>
      <p:sp>
        <p:nvSpPr>
          <p:cNvPr id="57" name="Right Arrow 56"/>
          <p:cNvSpPr/>
          <p:nvPr/>
        </p:nvSpPr>
        <p:spPr>
          <a:xfrm>
            <a:off x="3733800" y="447675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lowchart: Decision 57"/>
          <p:cNvSpPr/>
          <p:nvPr/>
        </p:nvSpPr>
        <p:spPr>
          <a:xfrm>
            <a:off x="4495800" y="4171950"/>
            <a:ext cx="1752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Satisfied with accuracy</a:t>
            </a:r>
            <a:endParaRPr lang="en-IN" sz="1000" dirty="0"/>
          </a:p>
        </p:txBody>
      </p:sp>
      <p:sp>
        <p:nvSpPr>
          <p:cNvPr id="59" name="Right Arrow 58"/>
          <p:cNvSpPr/>
          <p:nvPr/>
        </p:nvSpPr>
        <p:spPr>
          <a:xfrm>
            <a:off x="6400800" y="4476750"/>
            <a:ext cx="762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417195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300"/>
                </a:solidFill>
              </a:rPr>
              <a:t>Yes</a:t>
            </a:r>
            <a:endParaRPr lang="en-IN" sz="1000" dirty="0">
              <a:solidFill>
                <a:srgbClr val="FF3300"/>
              </a:solidFill>
            </a:endParaRPr>
          </a:p>
        </p:txBody>
      </p:sp>
      <p:sp>
        <p:nvSpPr>
          <p:cNvPr id="62" name="Flowchart: Terminator 61"/>
          <p:cNvSpPr/>
          <p:nvPr/>
        </p:nvSpPr>
        <p:spPr>
          <a:xfrm>
            <a:off x="7391400" y="4324350"/>
            <a:ext cx="1072445" cy="326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</a:t>
            </a:r>
            <a:endParaRPr lang="en-IN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3000" y="348615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300"/>
                </a:solidFill>
              </a:rPr>
              <a:t>No</a:t>
            </a:r>
            <a:endParaRPr lang="en-IN" sz="1000" dirty="0">
              <a:solidFill>
                <a:srgbClr val="FF3300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6200000">
            <a:off x="4838702" y="3524252"/>
            <a:ext cx="1066800" cy="76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Process 71"/>
          <p:cNvSpPr/>
          <p:nvPr/>
        </p:nvSpPr>
        <p:spPr>
          <a:xfrm>
            <a:off x="4572000" y="26479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Change  </a:t>
            </a:r>
            <a:endParaRPr lang="en-IN" sz="1000" dirty="0"/>
          </a:p>
        </p:txBody>
      </p:sp>
      <p:cxnSp>
        <p:nvCxnSpPr>
          <p:cNvPr id="77" name="Straight Arrow Connector 76"/>
          <p:cNvCxnSpPr>
            <a:stCxn id="72" idx="1"/>
          </p:cNvCxnSpPr>
          <p:nvPr/>
        </p:nvCxnSpPr>
        <p:spPr>
          <a:xfrm flipH="1">
            <a:off x="3733800" y="280035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39" idx="3"/>
          </p:cNvCxnSpPr>
          <p:nvPr/>
        </p:nvCxnSpPr>
        <p:spPr>
          <a:xfrm flipH="1" flipV="1">
            <a:off x="3733800" y="226695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repeatCount="indefinite" fill="hold" grpId="0" nodeType="click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Bag of words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8115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Different authors use different words  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8115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3300"/>
                </a:solidFill>
              </a:rPr>
              <a:t>Difference in word usage can be used to identify authors</a:t>
            </a:r>
            <a:endParaRPr lang="en-IN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Function words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3300"/>
                </a:solidFill>
              </a:rPr>
              <a:t>Functions words express grammatical relationship between other words.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11455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Conjunctions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26479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Pronouns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3169682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Prepositions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1928</TotalTime>
  <Words>773</Words>
  <Application>Microsoft Office PowerPoint</Application>
  <PresentationFormat>On-screen Show (16:9)</PresentationFormat>
  <Paragraphs>193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Symbol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kishan kumar</dc:creator>
  <cp:lastModifiedBy>mayank  kumar gupta</cp:lastModifiedBy>
  <cp:revision>693</cp:revision>
  <dcterms:created xsi:type="dcterms:W3CDTF">2017-10-15T14:38:36Z</dcterms:created>
  <dcterms:modified xsi:type="dcterms:W3CDTF">2018-06-05T12:20:44Z</dcterms:modified>
</cp:coreProperties>
</file>