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3" r:id="rId3"/>
    <p:sldId id="257" r:id="rId4"/>
    <p:sldId id="260" r:id="rId5"/>
    <p:sldId id="264" r:id="rId6"/>
    <p:sldId id="261" r:id="rId7"/>
    <p:sldId id="262" r:id="rId8"/>
    <p:sldId id="266" r:id="rId9"/>
    <p:sldId id="265" r:id="rId10"/>
    <p:sldId id="267" r:id="rId11"/>
    <p:sldId id="268"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94643"/>
  </p:normalViewPr>
  <p:slideViewPr>
    <p:cSldViewPr snapToGrid="0" snapToObjects="1">
      <p:cViewPr varScale="1">
        <p:scale>
          <a:sx n="93" d="100"/>
          <a:sy n="93" d="100"/>
        </p:scale>
        <p:origin x="1162" y="77"/>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23" d="100"/>
          <a:sy n="123" d="100"/>
        </p:scale>
        <p:origin x="-2816"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5F3E31-9781-B24F-87A9-F98653FBF465}" type="datetimeFigureOut">
              <a:rPr lang="en-US" smtClean="0"/>
              <a:t>10/20/2019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1F4F8C-1785-AC43-97F9-C9301BD933C9}" type="slidenum">
              <a:rPr lang="en-US" smtClean="0"/>
              <a:t>‹#›</a:t>
            </a:fld>
            <a:endParaRPr lang="en-US"/>
          </a:p>
        </p:txBody>
      </p:sp>
    </p:spTree>
    <p:extLst>
      <p:ext uri="{BB962C8B-B14F-4D97-AF65-F5344CB8AC3E}">
        <p14:creationId xmlns:p14="http://schemas.microsoft.com/office/powerpoint/2010/main" val="18184766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AcademicBdlg.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5893" y="171451"/>
            <a:ext cx="8801737" cy="6515100"/>
          </a:xfrm>
          <a:prstGeom prst="rect">
            <a:avLst/>
          </a:prstGeom>
        </p:spPr>
      </p:pic>
      <p:sp>
        <p:nvSpPr>
          <p:cNvPr id="8" name="Rectangle 7"/>
          <p:cNvSpPr/>
          <p:nvPr userDrawn="1"/>
        </p:nvSpPr>
        <p:spPr>
          <a:xfrm>
            <a:off x="8897182" y="2845408"/>
            <a:ext cx="78399" cy="116719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66101" y="2845408"/>
            <a:ext cx="78399" cy="116719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2693988"/>
            <a:ext cx="7772400" cy="1470025"/>
          </a:xfrm>
        </p:spPr>
        <p:txBody>
          <a:bodyPr>
            <a:normAutofit/>
          </a:bodyPr>
          <a:lstStyle>
            <a:lvl1pPr>
              <a:defRPr sz="6000" b="0" i="0">
                <a:solidFill>
                  <a:schemeClr val="bg1"/>
                </a:solidFill>
                <a:latin typeface="Tungsten Medium" charset="0"/>
                <a:ea typeface="Tungsten Medium" charset="0"/>
                <a:cs typeface="Tungsten Medium" charset="0"/>
              </a:defRPr>
            </a:lvl1pPr>
          </a:lstStyle>
          <a:p>
            <a:r>
              <a:rPr lang="en-US" dirty="0"/>
              <a:t>Click to edit Master title style</a:t>
            </a:r>
          </a:p>
        </p:txBody>
      </p:sp>
      <p:sp>
        <p:nvSpPr>
          <p:cNvPr id="3" name="Subtitle 2"/>
          <p:cNvSpPr>
            <a:spLocks noGrp="1"/>
          </p:cNvSpPr>
          <p:nvPr>
            <p:ph type="subTitle" idx="1"/>
          </p:nvPr>
        </p:nvSpPr>
        <p:spPr>
          <a:xfrm>
            <a:off x="1371600" y="4235390"/>
            <a:ext cx="6400800" cy="1189892"/>
          </a:xfrm>
        </p:spPr>
        <p:txBody>
          <a:bodyPr>
            <a:normAutofit/>
          </a:bodyPr>
          <a:lstStyle>
            <a:lvl1pPr marL="0" indent="0" algn="ctr">
              <a:buNone/>
              <a:defRPr sz="2800" i="1">
                <a:solidFill>
                  <a:schemeClr val="bg1"/>
                </a:solidFill>
                <a:latin typeface="Georgia" charset="0"/>
                <a:ea typeface="Georgia" charset="0"/>
                <a:cs typeface="Georgia"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5C4CE51-D15A-BB47-9138-751D578D2580}"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8FB8FF-E84C-EC49-87A9-5C830135652C}" type="slidenum">
              <a:rPr lang="en-US" smtClean="0"/>
              <a:t>‹#›</a:t>
            </a:fld>
            <a:endParaRPr lang="en-US"/>
          </a:p>
        </p:txBody>
      </p:sp>
      <p:pic>
        <p:nvPicPr>
          <p:cNvPr id="10" name="Picture 9"/>
          <p:cNvPicPr>
            <a:picLocks noChangeAspect="1"/>
          </p:cNvPicPr>
          <p:nvPr userDrawn="1"/>
        </p:nvPicPr>
        <p:blipFill>
          <a:blip r:embed="rId3"/>
          <a:stretch>
            <a:fillRect/>
          </a:stretch>
        </p:blipFill>
        <p:spPr>
          <a:xfrm>
            <a:off x="3934692" y="909080"/>
            <a:ext cx="1274616" cy="1047275"/>
          </a:xfrm>
          <a:prstGeom prst="rect">
            <a:avLst/>
          </a:prstGeom>
        </p:spPr>
      </p:pic>
    </p:spTree>
    <p:extLst>
      <p:ext uri="{BB962C8B-B14F-4D97-AF65-F5344CB8AC3E}">
        <p14:creationId xmlns:p14="http://schemas.microsoft.com/office/powerpoint/2010/main" val="365166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89039"/>
            <a:ext cx="8229600" cy="1143000"/>
          </a:xfrm>
        </p:spPr>
        <p:txBody>
          <a:bodyPr/>
          <a:lstStyle>
            <a:lvl1pPr algn="l">
              <a:defRPr b="0" i="0">
                <a:solidFill>
                  <a:srgbClr val="500000"/>
                </a:solidFill>
                <a:latin typeface="Tungsten Medium" charset="0"/>
                <a:ea typeface="Tungsten Medium" charset="0"/>
                <a:cs typeface="Tungsten Medium" charset="0"/>
              </a:defRPr>
            </a:lvl1pPr>
          </a:lstStyle>
          <a:p>
            <a:r>
              <a:rPr lang="en-US" dirty="0"/>
              <a:t>Click to edit Master title style</a:t>
            </a:r>
          </a:p>
        </p:txBody>
      </p:sp>
      <p:sp>
        <p:nvSpPr>
          <p:cNvPr id="3" name="Content Placeholder 2"/>
          <p:cNvSpPr>
            <a:spLocks noGrp="1"/>
          </p:cNvSpPr>
          <p:nvPr>
            <p:ph idx="1"/>
          </p:nvPr>
        </p:nvSpPr>
        <p:spPr>
          <a:xfrm>
            <a:off x="834188" y="2332039"/>
            <a:ext cx="7852611" cy="3794125"/>
          </a:xfrm>
        </p:spPr>
        <p:txBody>
          <a:bodyPr/>
          <a:lstStyle>
            <a:lvl1pPr marL="0" indent="0">
              <a:buNone/>
              <a:defRPr>
                <a:solidFill>
                  <a:schemeClr val="tx1">
                    <a:lumMod val="50000"/>
                    <a:lumOff val="50000"/>
                  </a:schemeClr>
                </a:solidFill>
                <a:latin typeface="Arial" charset="0"/>
                <a:ea typeface="Arial" charset="0"/>
                <a:cs typeface="Arial" charset="0"/>
              </a:defRPr>
            </a:lvl1pPr>
            <a:lvl2pPr marL="457200" indent="0">
              <a:buNone/>
              <a:defRPr>
                <a:solidFill>
                  <a:schemeClr val="tx1">
                    <a:lumMod val="50000"/>
                    <a:lumOff val="50000"/>
                  </a:schemeClr>
                </a:solidFill>
                <a:latin typeface="Arial" charset="0"/>
                <a:ea typeface="Arial" charset="0"/>
                <a:cs typeface="Arial" charset="0"/>
              </a:defRPr>
            </a:lvl2pPr>
            <a:lvl3pPr marL="914400" indent="0">
              <a:buNone/>
              <a:defRPr>
                <a:solidFill>
                  <a:schemeClr val="tx1">
                    <a:lumMod val="50000"/>
                    <a:lumOff val="50000"/>
                  </a:schemeClr>
                </a:solidFill>
                <a:latin typeface="Arial" charset="0"/>
                <a:ea typeface="Arial" charset="0"/>
                <a:cs typeface="Arial" charset="0"/>
              </a:defRPr>
            </a:lvl3pPr>
            <a:lvl4pPr marL="1371600" indent="0">
              <a:buNone/>
              <a:defRPr>
                <a:solidFill>
                  <a:schemeClr val="tx1">
                    <a:lumMod val="50000"/>
                    <a:lumOff val="50000"/>
                  </a:schemeClr>
                </a:solidFill>
                <a:latin typeface="Arial" charset="0"/>
                <a:ea typeface="Arial" charset="0"/>
                <a:cs typeface="Arial" charset="0"/>
              </a:defRPr>
            </a:lvl4pPr>
            <a:lvl5pPr marL="1828800" indent="0">
              <a:buNone/>
              <a:defRPr>
                <a:solidFill>
                  <a:schemeClr val="tx1">
                    <a:lumMod val="50000"/>
                    <a:lumOff val="50000"/>
                  </a:schemeClr>
                </a:solidFill>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C4CE51-D15A-BB47-9138-751D578D2580}"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B8FF-E84C-EC49-87A9-5C830135652C}" type="slidenum">
              <a:rPr lang="en-US" smtClean="0"/>
              <a:t>‹#›</a:t>
            </a:fld>
            <a:endParaRPr lang="en-US"/>
          </a:p>
        </p:txBody>
      </p:sp>
      <p:sp>
        <p:nvSpPr>
          <p:cNvPr id="7" name="Rectangle 6"/>
          <p:cNvSpPr/>
          <p:nvPr userDrawn="1"/>
        </p:nvSpPr>
        <p:spPr>
          <a:xfrm>
            <a:off x="226071" y="1440499"/>
            <a:ext cx="91440" cy="64008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5279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C4CE51-D15A-BB47-9138-751D578D2580}" type="datetimeFigureOut">
              <a:rPr lang="en-US" smtClean="0"/>
              <a:t>10/20/2019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3340691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054767"/>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2294021"/>
            <a:ext cx="4038600" cy="38321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2294021"/>
            <a:ext cx="4038600" cy="38321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C4CE51-D15A-BB47-9138-751D578D2580}"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1329559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66704"/>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307097"/>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946860"/>
            <a:ext cx="4040188" cy="31793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2307097"/>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33" y="2946860"/>
            <a:ext cx="4041775" cy="31793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C4CE51-D15A-BB47-9138-751D578D2580}" type="datetimeFigureOut">
              <a:rPr lang="en-US" smtClean="0"/>
              <a:t>10/20/2019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203057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PSCwall.psd"/>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7342" y="152400"/>
            <a:ext cx="8826412" cy="6558644"/>
          </a:xfrm>
          <a:prstGeom prst="rect">
            <a:avLst/>
          </a:prstGeom>
        </p:spPr>
      </p:pic>
      <p:sp>
        <p:nvSpPr>
          <p:cNvPr id="3" name="Date Placeholder 2"/>
          <p:cNvSpPr>
            <a:spLocks noGrp="1"/>
          </p:cNvSpPr>
          <p:nvPr>
            <p:ph type="dt" sz="half" idx="10"/>
          </p:nvPr>
        </p:nvSpPr>
        <p:spPr/>
        <p:txBody>
          <a:bodyPr/>
          <a:lstStyle/>
          <a:p>
            <a:fld id="{45C4CE51-D15A-BB47-9138-751D578D2580}" type="datetimeFigureOut">
              <a:rPr lang="en-US" smtClean="0"/>
              <a:t>10/20/2019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8FB8FF-E84C-EC49-87A9-5C830135652C}" type="slidenum">
              <a:rPr lang="en-US" smtClean="0"/>
              <a:t>‹#›</a:t>
            </a:fld>
            <a:endParaRPr lang="en-US"/>
          </a:p>
        </p:txBody>
      </p:sp>
      <p:sp>
        <p:nvSpPr>
          <p:cNvPr id="7" name="Rectangle 6"/>
          <p:cNvSpPr/>
          <p:nvPr userDrawn="1"/>
        </p:nvSpPr>
        <p:spPr>
          <a:xfrm>
            <a:off x="986407" y="2180070"/>
            <a:ext cx="7148285" cy="252790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986407" y="2860427"/>
            <a:ext cx="78399" cy="116719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8059059" y="2860427"/>
            <a:ext cx="78399" cy="116719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TAM-LogoBox.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91896" y="1711418"/>
            <a:ext cx="937304" cy="937304"/>
          </a:xfrm>
          <a:prstGeom prst="rect">
            <a:avLst/>
          </a:prstGeom>
        </p:spPr>
      </p:pic>
      <p:sp>
        <p:nvSpPr>
          <p:cNvPr id="2" name="Title 1"/>
          <p:cNvSpPr>
            <a:spLocks noGrp="1"/>
          </p:cNvSpPr>
          <p:nvPr>
            <p:ph type="title"/>
          </p:nvPr>
        </p:nvSpPr>
        <p:spPr>
          <a:xfrm>
            <a:off x="1524000" y="2872522"/>
            <a:ext cx="6096000" cy="1143000"/>
          </a:xfrm>
        </p:spPr>
        <p:txBody>
          <a:bodyPr>
            <a:normAutofit/>
          </a:bodyPr>
          <a:lstStyle>
            <a:lvl1pPr>
              <a:defRPr sz="4200" b="0" i="0">
                <a:solidFill>
                  <a:srgbClr val="500000"/>
                </a:solidFill>
                <a:latin typeface="Tungsten Medium" charset="0"/>
                <a:ea typeface="Tungsten Medium" charset="0"/>
                <a:cs typeface="Tungsten Medium" charset="0"/>
              </a:defRPr>
            </a:lvl1pPr>
          </a:lstStyle>
          <a:p>
            <a:r>
              <a:rPr lang="en-US" dirty="0"/>
              <a:t>Click to edit Master title style</a:t>
            </a:r>
          </a:p>
        </p:txBody>
      </p:sp>
    </p:spTree>
    <p:extLst>
      <p:ext uri="{BB962C8B-B14F-4D97-AF65-F5344CB8AC3E}">
        <p14:creationId xmlns:p14="http://schemas.microsoft.com/office/powerpoint/2010/main" val="1715426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AcademicBdlg.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5893" y="171451"/>
            <a:ext cx="8801737" cy="6515100"/>
          </a:xfrm>
          <a:prstGeom prst="rect">
            <a:avLst/>
          </a:prstGeom>
        </p:spPr>
      </p:pic>
      <p:sp>
        <p:nvSpPr>
          <p:cNvPr id="6" name="Rectangle 5"/>
          <p:cNvSpPr/>
          <p:nvPr userDrawn="1"/>
        </p:nvSpPr>
        <p:spPr>
          <a:xfrm>
            <a:off x="8897182" y="2845408"/>
            <a:ext cx="78399" cy="116719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166101" y="2845408"/>
            <a:ext cx="78399" cy="116719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45C4CE51-D15A-BB47-9138-751D578D2580}" type="datetimeFigureOut">
              <a:rPr lang="en-US" smtClean="0"/>
              <a:t>10/20/2019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182117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8" y="1171074"/>
            <a:ext cx="3008313" cy="1162051"/>
          </a:xfrm>
        </p:spPr>
        <p:txBody>
          <a:bodyPr anchor="b">
            <a:normAutofit/>
          </a:bodyPr>
          <a:lstStyle>
            <a:lvl1pPr algn="l">
              <a:defRPr sz="3200" b="1"/>
            </a:lvl1pPr>
          </a:lstStyle>
          <a:p>
            <a:r>
              <a:rPr lang="en-US" dirty="0"/>
              <a:t>Click to edit Master title style</a:t>
            </a:r>
          </a:p>
        </p:txBody>
      </p:sp>
      <p:sp>
        <p:nvSpPr>
          <p:cNvPr id="3" name="Content Placeholder 2"/>
          <p:cNvSpPr>
            <a:spLocks noGrp="1"/>
          </p:cNvSpPr>
          <p:nvPr>
            <p:ph idx="1"/>
          </p:nvPr>
        </p:nvSpPr>
        <p:spPr>
          <a:xfrm>
            <a:off x="3575050" y="1171074"/>
            <a:ext cx="5111750" cy="495509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8" y="2406316"/>
            <a:ext cx="3008313" cy="37198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C4CE51-D15A-BB47-9138-751D578D2580}"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457060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noAutofit/>
          </a:bodyPr>
          <a:lstStyle>
            <a:lvl1pPr algn="l">
              <a:defRPr sz="3200" b="1"/>
            </a:lvl1pPr>
          </a:lstStyle>
          <a:p>
            <a:r>
              <a:rPr lang="en-US" dirty="0"/>
              <a:t>Click to edit Master title style</a:t>
            </a:r>
          </a:p>
        </p:txBody>
      </p:sp>
      <p:sp>
        <p:nvSpPr>
          <p:cNvPr id="3" name="Picture Placeholder 2"/>
          <p:cNvSpPr>
            <a:spLocks noGrp="1"/>
          </p:cNvSpPr>
          <p:nvPr>
            <p:ph type="pic" idx="1"/>
          </p:nvPr>
        </p:nvSpPr>
        <p:spPr>
          <a:xfrm>
            <a:off x="1792288" y="1106905"/>
            <a:ext cx="5486400" cy="362067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42"/>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C4CE51-D15A-BB47-9138-751D578D2580}" type="datetimeFigureOut">
              <a:rPr lang="en-US" smtClean="0"/>
              <a:t>10/20/2019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85550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226071" y="274640"/>
            <a:ext cx="8697402" cy="705194"/>
          </a:xfrm>
          <a:prstGeom prst="rect">
            <a:avLst/>
          </a:prstGeom>
        </p:spPr>
      </p:pic>
      <p:sp>
        <p:nvSpPr>
          <p:cNvPr id="2" name="Title Placeholder 1"/>
          <p:cNvSpPr>
            <a:spLocks noGrp="1"/>
          </p:cNvSpPr>
          <p:nvPr>
            <p:ph type="title"/>
          </p:nvPr>
        </p:nvSpPr>
        <p:spPr>
          <a:xfrm>
            <a:off x="457200" y="979834"/>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2122834"/>
            <a:ext cx="8229600" cy="40033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C4CE51-D15A-BB47-9138-751D578D2580}" type="datetimeFigureOut">
              <a:rPr lang="en-US" smtClean="0"/>
              <a:t>10/20/2019</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8FB8FF-E84C-EC49-87A9-5C830135652C}" type="slidenum">
              <a:rPr lang="en-US" smtClean="0"/>
              <a:t>‹#›</a:t>
            </a:fld>
            <a:endParaRPr lang="en-US"/>
          </a:p>
        </p:txBody>
      </p:sp>
      <p:sp>
        <p:nvSpPr>
          <p:cNvPr id="8" name="Shape 461"/>
          <p:cNvSpPr/>
          <p:nvPr userDrawn="1"/>
        </p:nvSpPr>
        <p:spPr>
          <a:xfrm>
            <a:off x="152403" y="6575107"/>
            <a:ext cx="7050313" cy="0"/>
          </a:xfrm>
          <a:prstGeom prst="line">
            <a:avLst/>
          </a:prstGeom>
          <a:ln w="12700">
            <a:solidFill>
              <a:srgbClr val="E4002B"/>
            </a:solidFill>
            <a:miter lim="400000"/>
          </a:ln>
        </p:spPr>
        <p:txBody>
          <a:bodyPr lIns="50800" tIns="50800" rIns="50800" bIns="50800" anchor="ctr"/>
          <a:lstStyle/>
          <a:p>
            <a:pPr>
              <a:defRPr sz="3200"/>
            </a:pPr>
            <a:endParaRPr>
              <a:ln w="3175" cmpd="sng">
                <a:solidFill>
                  <a:srgbClr val="000000"/>
                </a:solidFill>
              </a:ln>
            </a:endParaRPr>
          </a:p>
        </p:txBody>
      </p:sp>
    </p:spTree>
    <p:extLst>
      <p:ext uri="{BB962C8B-B14F-4D97-AF65-F5344CB8AC3E}">
        <p14:creationId xmlns:p14="http://schemas.microsoft.com/office/powerpoint/2010/main" val="3702668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6000" b="0" i="0" kern="1200" spc="100" baseline="0">
          <a:solidFill>
            <a:schemeClr val="tx1"/>
          </a:solidFill>
          <a:latin typeface="Tungsten Medium" charset="0"/>
          <a:ea typeface="Tungsten Medium" charset="0"/>
          <a:cs typeface="Tungsten Medium"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factfinder.census.gov/faces/nav/jsf/pages/index.x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49805"/>
            <a:ext cx="7772400" cy="1470025"/>
          </a:xfrm>
        </p:spPr>
        <p:txBody>
          <a:bodyPr>
            <a:normAutofit/>
          </a:bodyPr>
          <a:lstStyle/>
          <a:p>
            <a:r>
              <a:rPr lang="en-US" sz="3200" dirty="0"/>
              <a:t>Strategic Assessment of Food Business </a:t>
            </a:r>
            <a:br>
              <a:rPr lang="en-US" sz="3200" dirty="0"/>
            </a:br>
            <a:r>
              <a:rPr lang="en-US" sz="3200" dirty="0"/>
              <a:t>A Data Science Approach</a:t>
            </a:r>
          </a:p>
        </p:txBody>
      </p:sp>
      <p:sp>
        <p:nvSpPr>
          <p:cNvPr id="3" name="Subtitle 2"/>
          <p:cNvSpPr>
            <a:spLocks noGrp="1"/>
          </p:cNvSpPr>
          <p:nvPr>
            <p:ph type="subTitle" idx="1"/>
          </p:nvPr>
        </p:nvSpPr>
        <p:spPr/>
        <p:txBody>
          <a:bodyPr>
            <a:noAutofit/>
          </a:bodyPr>
          <a:lstStyle/>
          <a:p>
            <a:r>
              <a:rPr lang="en-US" sz="1600" dirty="0"/>
              <a:t>Sumeet Shinde</a:t>
            </a:r>
          </a:p>
          <a:p>
            <a:r>
              <a:rPr lang="en-US" sz="1600" dirty="0"/>
              <a:t>Mayank </a:t>
            </a:r>
            <a:r>
              <a:rPr lang="en-US" sz="1600" dirty="0" err="1"/>
              <a:t>Jaggi</a:t>
            </a:r>
            <a:endParaRPr lang="en-US" sz="1600" dirty="0"/>
          </a:p>
          <a:p>
            <a:r>
              <a:rPr lang="en-US" sz="1600" dirty="0" err="1"/>
              <a:t>Akshay</a:t>
            </a:r>
            <a:r>
              <a:rPr lang="en-US" sz="1600" dirty="0"/>
              <a:t> Kadu</a:t>
            </a:r>
          </a:p>
          <a:p>
            <a:r>
              <a:rPr lang="en-US" sz="1600" dirty="0"/>
              <a:t>Gaurav Burman</a:t>
            </a:r>
          </a:p>
        </p:txBody>
      </p:sp>
      <p:pic>
        <p:nvPicPr>
          <p:cNvPr id="6" name="Picture 5">
            <a:extLst>
              <a:ext uri="{FF2B5EF4-FFF2-40B4-BE49-F238E27FC236}">
                <a16:creationId xmlns:a16="http://schemas.microsoft.com/office/drawing/2014/main" id="{B02FD75B-9595-42EB-B484-63FEE6C1FBE0}"/>
              </a:ext>
            </a:extLst>
          </p:cNvPr>
          <p:cNvPicPr>
            <a:picLocks noChangeAspect="1"/>
          </p:cNvPicPr>
          <p:nvPr/>
        </p:nvPicPr>
        <p:blipFill>
          <a:blip r:embed="rId2"/>
          <a:stretch>
            <a:fillRect/>
          </a:stretch>
        </p:blipFill>
        <p:spPr>
          <a:xfrm>
            <a:off x="354227" y="5848864"/>
            <a:ext cx="4135395" cy="768071"/>
          </a:xfrm>
          <a:prstGeom prst="rect">
            <a:avLst/>
          </a:prstGeom>
        </p:spPr>
      </p:pic>
    </p:spTree>
    <p:extLst>
      <p:ext uri="{BB962C8B-B14F-4D97-AF65-F5344CB8AC3E}">
        <p14:creationId xmlns:p14="http://schemas.microsoft.com/office/powerpoint/2010/main" val="1354695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E5BC6-D85F-453F-ADE3-CA7BE0461F8D}"/>
              </a:ext>
            </a:extLst>
          </p:cNvPr>
          <p:cNvSpPr>
            <a:spLocks noGrp="1"/>
          </p:cNvSpPr>
          <p:nvPr>
            <p:ph type="title"/>
          </p:nvPr>
        </p:nvSpPr>
        <p:spPr>
          <a:xfrm>
            <a:off x="527222" y="1189039"/>
            <a:ext cx="8159578" cy="886896"/>
          </a:xfrm>
        </p:spPr>
        <p:txBody>
          <a:bodyPr>
            <a:noAutofit/>
          </a:bodyPr>
          <a:lstStyle/>
          <a:p>
            <a:r>
              <a:rPr lang="en-IN" sz="4400" dirty="0"/>
              <a:t>Dynamic Postal Code selector dashboard</a:t>
            </a:r>
          </a:p>
        </p:txBody>
      </p:sp>
      <p:pic>
        <p:nvPicPr>
          <p:cNvPr id="5" name="Content Placeholder 4">
            <a:extLst>
              <a:ext uri="{FF2B5EF4-FFF2-40B4-BE49-F238E27FC236}">
                <a16:creationId xmlns:a16="http://schemas.microsoft.com/office/drawing/2014/main" id="{31B7DAA3-7180-42F3-8A84-8E5E4D217327}"/>
              </a:ext>
            </a:extLst>
          </p:cNvPr>
          <p:cNvPicPr>
            <a:picLocks noGrp="1" noChangeAspect="1"/>
          </p:cNvPicPr>
          <p:nvPr>
            <p:ph idx="1"/>
          </p:nvPr>
        </p:nvPicPr>
        <p:blipFill>
          <a:blip r:embed="rId2"/>
          <a:stretch>
            <a:fillRect/>
          </a:stretch>
        </p:blipFill>
        <p:spPr>
          <a:xfrm>
            <a:off x="1491048" y="2298356"/>
            <a:ext cx="6282007" cy="4217773"/>
          </a:xfrm>
        </p:spPr>
      </p:pic>
    </p:spTree>
    <p:extLst>
      <p:ext uri="{BB962C8B-B14F-4D97-AF65-F5344CB8AC3E}">
        <p14:creationId xmlns:p14="http://schemas.microsoft.com/office/powerpoint/2010/main" val="1693736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90653-023D-417E-8CE0-B79F4D668F55}"/>
              </a:ext>
            </a:extLst>
          </p:cNvPr>
          <p:cNvSpPr>
            <a:spLocks noGrp="1"/>
          </p:cNvSpPr>
          <p:nvPr>
            <p:ph type="title"/>
          </p:nvPr>
        </p:nvSpPr>
        <p:spPr>
          <a:xfrm>
            <a:off x="457200" y="1189039"/>
            <a:ext cx="8229600" cy="788042"/>
          </a:xfrm>
        </p:spPr>
        <p:txBody>
          <a:bodyPr>
            <a:normAutofit fontScale="90000"/>
          </a:bodyPr>
          <a:lstStyle/>
          <a:p>
            <a:r>
              <a:rPr lang="en-IN" dirty="0"/>
              <a:t>References </a:t>
            </a:r>
          </a:p>
        </p:txBody>
      </p:sp>
      <p:sp>
        <p:nvSpPr>
          <p:cNvPr id="3" name="Content Placeholder 2">
            <a:extLst>
              <a:ext uri="{FF2B5EF4-FFF2-40B4-BE49-F238E27FC236}">
                <a16:creationId xmlns:a16="http://schemas.microsoft.com/office/drawing/2014/main" id="{480A2A21-BB67-4932-BC4E-B19A2D239E54}"/>
              </a:ext>
            </a:extLst>
          </p:cNvPr>
          <p:cNvSpPr>
            <a:spLocks noGrp="1"/>
          </p:cNvSpPr>
          <p:nvPr>
            <p:ph idx="1"/>
          </p:nvPr>
        </p:nvSpPr>
        <p:spPr>
          <a:xfrm>
            <a:off x="395416" y="2059459"/>
            <a:ext cx="8291384" cy="4066705"/>
          </a:xfrm>
        </p:spPr>
        <p:txBody>
          <a:bodyPr/>
          <a:lstStyle/>
          <a:p>
            <a:pPr marL="514350" indent="-514350">
              <a:buFont typeface="+mj-lt"/>
              <a:buAutoNum type="arabicPeriod"/>
            </a:pPr>
            <a:r>
              <a:rPr lang="en-IN" dirty="0"/>
              <a:t>Fact finder- America- </a:t>
            </a:r>
            <a:r>
              <a:rPr lang="en-IN" sz="2000" dirty="0"/>
              <a:t>(</a:t>
            </a:r>
            <a:r>
              <a:rPr lang="en-IN" sz="2000" dirty="0">
                <a:hlinkClick r:id="rId2"/>
              </a:rPr>
              <a:t>https://factfinder.census.gov/faces/nav/jsf/pages/index.xhtml</a:t>
            </a:r>
            <a:r>
              <a:rPr lang="en-IN" sz="2000" dirty="0"/>
              <a:t>)</a:t>
            </a:r>
          </a:p>
          <a:p>
            <a:pPr marL="514350" indent="-514350">
              <a:buFont typeface="+mj-lt"/>
              <a:buAutoNum type="arabicPeriod"/>
            </a:pPr>
            <a:r>
              <a:rPr lang="en-IN" sz="2800" dirty="0"/>
              <a:t>Simplemaps.com </a:t>
            </a:r>
            <a:r>
              <a:rPr lang="en-IN" sz="2000" dirty="0"/>
              <a:t>(https://simplemaps.com/data/us-zips)</a:t>
            </a:r>
          </a:p>
        </p:txBody>
      </p:sp>
    </p:spTree>
    <p:extLst>
      <p:ext uri="{BB962C8B-B14F-4D97-AF65-F5344CB8AC3E}">
        <p14:creationId xmlns:p14="http://schemas.microsoft.com/office/powerpoint/2010/main" val="1225178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9815"/>
            <a:ext cx="8229600" cy="1054443"/>
          </a:xfrm>
        </p:spPr>
        <p:txBody>
          <a:bodyPr>
            <a:normAutofit fontScale="90000"/>
          </a:bodyPr>
          <a:lstStyle/>
          <a:p>
            <a:r>
              <a:rPr lang="en-US" sz="3600" dirty="0"/>
              <a:t>A Strategic Business Assessment for investing in a new Burrito and Taco restaurant</a:t>
            </a:r>
          </a:p>
        </p:txBody>
      </p:sp>
      <p:sp>
        <p:nvSpPr>
          <p:cNvPr id="3" name="Content Placeholder 2"/>
          <p:cNvSpPr>
            <a:spLocks noGrp="1"/>
          </p:cNvSpPr>
          <p:nvPr>
            <p:ph idx="1"/>
          </p:nvPr>
        </p:nvSpPr>
        <p:spPr>
          <a:xfrm>
            <a:off x="457200" y="2520777"/>
            <a:ext cx="8229599" cy="3605387"/>
          </a:xfrm>
        </p:spPr>
        <p:txBody>
          <a:bodyPr>
            <a:normAutofit lnSpcReduction="10000"/>
          </a:bodyPr>
          <a:lstStyle/>
          <a:p>
            <a:pPr marL="457200" indent="-457200">
              <a:lnSpc>
                <a:spcPct val="250000"/>
              </a:lnSpc>
              <a:buFont typeface="Arial" panose="020B0604020202020204" pitchFamily="34" charset="0"/>
              <a:buChar char="•"/>
            </a:pPr>
            <a:r>
              <a:rPr lang="en-US" dirty="0"/>
              <a:t>Optimum location</a:t>
            </a:r>
          </a:p>
          <a:p>
            <a:pPr marL="457200" indent="-457200">
              <a:lnSpc>
                <a:spcPct val="250000"/>
              </a:lnSpc>
              <a:buFont typeface="Arial" panose="020B0604020202020204" pitchFamily="34" charset="0"/>
              <a:buChar char="•"/>
            </a:pPr>
            <a:r>
              <a:rPr lang="en-US" dirty="0"/>
              <a:t>Strategic Pricing</a:t>
            </a:r>
          </a:p>
          <a:p>
            <a:pPr marL="457200" indent="-457200">
              <a:lnSpc>
                <a:spcPct val="250000"/>
              </a:lnSpc>
              <a:buFont typeface="Arial" panose="020B0604020202020204" pitchFamily="34" charset="0"/>
              <a:buChar char="•"/>
            </a:pPr>
            <a:r>
              <a:rPr lang="en-US" dirty="0"/>
              <a:t>Best Category of Restaurant</a:t>
            </a:r>
          </a:p>
        </p:txBody>
      </p:sp>
    </p:spTree>
    <p:extLst>
      <p:ext uri="{BB962C8B-B14F-4D97-AF65-F5344CB8AC3E}">
        <p14:creationId xmlns:p14="http://schemas.microsoft.com/office/powerpoint/2010/main" val="937065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9815"/>
            <a:ext cx="8229600" cy="1054443"/>
          </a:xfrm>
        </p:spPr>
        <p:txBody>
          <a:bodyPr>
            <a:normAutofit/>
          </a:bodyPr>
          <a:lstStyle/>
          <a:p>
            <a:r>
              <a:rPr lang="en-US" sz="3600" dirty="0"/>
              <a:t>Assessment index to select location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2265405"/>
                <a:ext cx="8229599" cy="3860760"/>
              </a:xfrm>
            </p:spPr>
            <p:txBody>
              <a:bodyPr>
                <a:normAutofit/>
              </a:bodyPr>
              <a:lstStyle/>
              <a:p>
                <a:pPr marL="285750" indent="-285750">
                  <a:buFont typeface="Arial" panose="020B0604020202020204" pitchFamily="34" charset="0"/>
                  <a:buChar char="•"/>
                </a:pPr>
                <a:r>
                  <a:rPr lang="en-US" sz="1800" dirty="0">
                    <a:latin typeface="Cambria Math" panose="02040503050406030204" pitchFamily="18" charset="0"/>
                  </a:rPr>
                  <a:t>Developed a compound index to assess the best area (postal code) to start a new Taco and Burrito chain.</a:t>
                </a:r>
              </a:p>
              <a:p>
                <a:pPr marL="285750" indent="-285750">
                  <a:buFont typeface="Arial" panose="020B0604020202020204" pitchFamily="34" charset="0"/>
                  <a:buChar char="•"/>
                </a:pPr>
                <a:r>
                  <a:rPr lang="en-US" sz="1800" dirty="0">
                    <a:latin typeface="Cambria Math" panose="02040503050406030204" pitchFamily="18" charset="0"/>
                  </a:rPr>
                  <a:t>The index is as below-</a:t>
                </a:r>
              </a:p>
              <a:p>
                <a:pPr algn="ctr"/>
                <a:r>
                  <a:rPr lang="en-US" sz="1800" i="1" dirty="0" err="1">
                    <a:latin typeface="Cambria Math" panose="02040503050406030204" pitchFamily="18" charset="0"/>
                  </a:rPr>
                  <a:t>Selection_index</a:t>
                </a:r>
                <a14:m>
                  <m:oMath xmlns:m="http://schemas.openxmlformats.org/officeDocument/2006/math">
                    <m:r>
                      <a:rPr lang="en-IN" sz="1800" i="1">
                        <a:latin typeface="Cambria Math" panose="02040503050406030204" pitchFamily="18" charset="0"/>
                      </a:rPr>
                      <m:t>=</m:t>
                    </m:r>
                    <m:d>
                      <m:dPr>
                        <m:ctrlPr>
                          <a:rPr lang="en-IN" sz="1800" i="1">
                            <a:latin typeface="Cambria Math" panose="02040503050406030204" pitchFamily="18" charset="0"/>
                          </a:rPr>
                        </m:ctrlPr>
                      </m:dPr>
                      <m:e>
                        <m:f>
                          <m:fPr>
                            <m:ctrlPr>
                              <a:rPr lang="en-IN" sz="1800" i="1">
                                <a:latin typeface="Cambria Math" panose="02040503050406030204" pitchFamily="18" charset="0"/>
                              </a:rPr>
                            </m:ctrlPr>
                          </m:fPr>
                          <m:num>
                            <m:r>
                              <a:rPr lang="en-IN" sz="1800" i="1">
                                <a:latin typeface="Cambria Math" panose="02040503050406030204" pitchFamily="18" charset="0"/>
                              </a:rPr>
                              <m:t>𝑃𝑜𝑝𝑢𝑙𝑎𝑡𝑖𝑜𝑛</m:t>
                            </m:r>
                            <m:r>
                              <a:rPr lang="en-IN" sz="1800" i="1">
                                <a:latin typeface="Cambria Math" panose="02040503050406030204" pitchFamily="18" charset="0"/>
                              </a:rPr>
                              <m:t> </m:t>
                            </m:r>
                            <m:r>
                              <a:rPr lang="en-IN" sz="1800" i="1">
                                <a:latin typeface="Cambria Math" panose="02040503050406030204" pitchFamily="18" charset="0"/>
                              </a:rPr>
                              <m:t>𝐷𝑒𝑛𝑠𝑖𝑡𝑦</m:t>
                            </m:r>
                          </m:num>
                          <m:den>
                            <m:r>
                              <a:rPr lang="en-IN" sz="1800" i="1">
                                <a:latin typeface="Cambria Math" panose="02040503050406030204" pitchFamily="18" charset="0"/>
                              </a:rPr>
                              <m:t>𝑁𝑜</m:t>
                            </m:r>
                            <m:r>
                              <a:rPr lang="en-IN" sz="1800" i="1">
                                <a:latin typeface="Cambria Math" panose="02040503050406030204" pitchFamily="18" charset="0"/>
                              </a:rPr>
                              <m:t>. </m:t>
                            </m:r>
                            <m:r>
                              <a:rPr lang="en-IN" sz="1800" i="1">
                                <a:latin typeface="Cambria Math" panose="02040503050406030204" pitchFamily="18" charset="0"/>
                              </a:rPr>
                              <m:t>𝑜𝑓</m:t>
                            </m:r>
                            <m:r>
                              <a:rPr lang="en-IN" sz="1800" i="1">
                                <a:latin typeface="Cambria Math" panose="02040503050406030204" pitchFamily="18" charset="0"/>
                              </a:rPr>
                              <m:t> </m:t>
                            </m:r>
                            <m:r>
                              <a:rPr lang="en-IN" sz="1800" i="1">
                                <a:latin typeface="Cambria Math" panose="02040503050406030204" pitchFamily="18" charset="0"/>
                              </a:rPr>
                              <m:t>𝑟𝑒𝑠𝑡𝑎𝑢𝑟𝑎𝑛𝑡𝑠</m:t>
                            </m:r>
                          </m:den>
                        </m:f>
                      </m:e>
                    </m:d>
                    <m:r>
                      <a:rPr lang="en-IN" sz="1800" i="1">
                        <a:latin typeface="Cambria Math" panose="02040503050406030204" pitchFamily="18" charset="0"/>
                      </a:rPr>
                      <m:t>+</m:t>
                    </m:r>
                    <m:r>
                      <a:rPr lang="en-IN" sz="1800" i="1">
                        <a:latin typeface="Cambria Math" panose="02040503050406030204" pitchFamily="18" charset="0"/>
                      </a:rPr>
                      <m:t>𝑃𝑒𝑟</m:t>
                    </m:r>
                    <m:r>
                      <a:rPr lang="en-IN" sz="1800" i="1">
                        <a:latin typeface="Cambria Math" panose="02040503050406030204" pitchFamily="18" charset="0"/>
                      </a:rPr>
                      <m:t> </m:t>
                    </m:r>
                    <m:r>
                      <a:rPr lang="en-IN" sz="1800" i="1">
                        <a:latin typeface="Cambria Math" panose="02040503050406030204" pitchFamily="18" charset="0"/>
                      </a:rPr>
                      <m:t>𝑐𝑎𝑝𝑖𝑡𝑎</m:t>
                    </m:r>
                    <m:r>
                      <a:rPr lang="en-IN" sz="1800" i="1">
                        <a:latin typeface="Cambria Math" panose="02040503050406030204" pitchFamily="18" charset="0"/>
                      </a:rPr>
                      <m:t> </m:t>
                    </m:r>
                    <m:r>
                      <a:rPr lang="en-IN" sz="1800" i="1">
                        <a:latin typeface="Cambria Math" panose="02040503050406030204" pitchFamily="18" charset="0"/>
                      </a:rPr>
                      <m:t>𝑖𝑛𝑐𝑜𝑚𝑒</m:t>
                    </m:r>
                  </m:oMath>
                </a14:m>
                <a:r>
                  <a:rPr lang="en-US" sz="1800" i="1" dirty="0">
                    <a:latin typeface="Cambria Math" panose="02040503050406030204" pitchFamily="18" charset="0"/>
                  </a:rPr>
                  <a:t>..(for every postal code)</a:t>
                </a:r>
              </a:p>
              <a:p>
                <a:pPr marL="285750" indent="-285750">
                  <a:buFont typeface="Arial" panose="020B0604020202020204" pitchFamily="34" charset="0"/>
                  <a:buChar char="•"/>
                </a:pPr>
                <a:endParaRPr lang="en-US" sz="1800" i="1" dirty="0">
                  <a:latin typeface="Cambria Math" panose="02040503050406030204" pitchFamily="18" charset="0"/>
                </a:endParaRPr>
              </a:p>
              <a:p>
                <a:pPr marL="285750" indent="-285750">
                  <a:buFont typeface="Arial" panose="020B0604020202020204" pitchFamily="34" charset="0"/>
                  <a:buChar char="•"/>
                </a:pPr>
                <a:r>
                  <a:rPr lang="en-US" sz="1800" dirty="0">
                    <a:latin typeface="Cambria Math" panose="02040503050406030204" pitchFamily="18" charset="0"/>
                  </a:rPr>
                  <a:t>A higher</a:t>
                </a:r>
                <a:r>
                  <a:rPr lang="en-US" sz="1800" i="1" dirty="0">
                    <a:latin typeface="Cambria Math" panose="02040503050406030204" pitchFamily="18" charset="0"/>
                  </a:rPr>
                  <a:t> “</a:t>
                </a:r>
                <a:r>
                  <a:rPr lang="en-US" sz="1800" i="1" dirty="0" err="1">
                    <a:latin typeface="Cambria Math" panose="02040503050406030204" pitchFamily="18" charset="0"/>
                  </a:rPr>
                  <a:t>selection_index</a:t>
                </a:r>
                <a:r>
                  <a:rPr lang="en-US" sz="1800" i="1" dirty="0">
                    <a:latin typeface="Cambria Math" panose="02040503050406030204" pitchFamily="18" charset="0"/>
                  </a:rPr>
                  <a:t>” </a:t>
                </a:r>
                <a:r>
                  <a:rPr lang="en-US" sz="1800" dirty="0">
                    <a:latin typeface="Cambria Math" panose="02040503050406030204" pitchFamily="18" charset="0"/>
                  </a:rPr>
                  <a:t> is an indicator of low competition and people with more income. It indicates an untapped potential customers.</a:t>
                </a:r>
              </a:p>
              <a:p>
                <a:pPr marL="285750" indent="-285750">
                  <a:buFont typeface="Arial" panose="020B0604020202020204" pitchFamily="34" charset="0"/>
                  <a:buChar char="•"/>
                </a:pPr>
                <a:r>
                  <a:rPr lang="en-US" sz="1800" dirty="0">
                    <a:latin typeface="Cambria Math" panose="02040503050406030204" pitchFamily="18" charset="0"/>
                  </a:rPr>
                  <a:t>The first ratio is population density per restaurant in that postal code, therefore, higher ratio tell more people and less restaurant serving them.</a:t>
                </a:r>
              </a:p>
              <a:p>
                <a:pPr marL="285750" indent="-285750">
                  <a:buFont typeface="Arial" panose="020B0604020202020204" pitchFamily="34" charset="0"/>
                  <a:buChar char="•"/>
                </a:pPr>
                <a:r>
                  <a:rPr lang="en-US" sz="1800" dirty="0">
                    <a:latin typeface="Cambria Math" panose="02040503050406030204" pitchFamily="18" charset="0"/>
                  </a:rPr>
                  <a:t>Similarly, more income along with high ratio tell a area with low risk and likelihood of more profitability.</a:t>
                </a:r>
              </a:p>
              <a:p>
                <a:pPr algn="ctr"/>
                <a:endParaRPr lang="en-US" sz="1800" i="1" dirty="0">
                  <a:latin typeface="Cambria Math" panose="020405030504060302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2265405"/>
                <a:ext cx="8229599" cy="3860760"/>
              </a:xfrm>
              <a:blipFill>
                <a:blip r:embed="rId2"/>
                <a:stretch>
                  <a:fillRect l="-593" t="-1106" r="-519"/>
                </a:stretch>
              </a:blipFill>
            </p:spPr>
            <p:txBody>
              <a:bodyPr/>
              <a:lstStyle/>
              <a:p>
                <a:r>
                  <a:rPr lang="en-IN">
                    <a:noFill/>
                  </a:rPr>
                  <a:t> </a:t>
                </a:r>
              </a:p>
            </p:txBody>
          </p:sp>
        </mc:Fallback>
      </mc:AlternateContent>
    </p:spTree>
    <p:extLst>
      <p:ext uri="{BB962C8B-B14F-4D97-AF65-F5344CB8AC3E}">
        <p14:creationId xmlns:p14="http://schemas.microsoft.com/office/powerpoint/2010/main" val="1515111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9815"/>
            <a:ext cx="8229600" cy="1054443"/>
          </a:xfrm>
        </p:spPr>
        <p:txBody>
          <a:bodyPr>
            <a:normAutofit/>
          </a:bodyPr>
          <a:lstStyle/>
          <a:p>
            <a:r>
              <a:rPr lang="en-US" sz="3600" dirty="0"/>
              <a:t>Assessment index to select location</a:t>
            </a:r>
          </a:p>
        </p:txBody>
      </p:sp>
      <p:sp>
        <p:nvSpPr>
          <p:cNvPr id="3" name="Content Placeholder 2"/>
          <p:cNvSpPr>
            <a:spLocks noGrp="1"/>
          </p:cNvSpPr>
          <p:nvPr>
            <p:ph idx="1"/>
          </p:nvPr>
        </p:nvSpPr>
        <p:spPr>
          <a:xfrm>
            <a:off x="457200" y="2265405"/>
            <a:ext cx="8229599" cy="3860760"/>
          </a:xfrm>
        </p:spPr>
        <p:txBody>
          <a:bodyPr>
            <a:normAutofit/>
          </a:bodyPr>
          <a:lstStyle/>
          <a:p>
            <a:pPr marL="457200" indent="-457200">
              <a:buFont typeface="Arial" panose="020B0604020202020204" pitchFamily="34" charset="0"/>
              <a:buChar char="•"/>
            </a:pPr>
            <a:r>
              <a:rPr lang="en-US" sz="1800" dirty="0">
                <a:latin typeface="Cambria Math" panose="02040503050406030204" pitchFamily="18" charset="0"/>
              </a:rPr>
              <a:t>We recommend to have </a:t>
            </a:r>
            <a:r>
              <a:rPr lang="en-US" sz="1800" dirty="0" err="1">
                <a:latin typeface="Cambria Math" panose="02040503050406030204" pitchFamily="18" charset="0"/>
              </a:rPr>
              <a:t>selection_index</a:t>
            </a:r>
            <a:r>
              <a:rPr lang="en-US" sz="1800" dirty="0">
                <a:latin typeface="Cambria Math" panose="02040503050406030204" pitchFamily="18" charset="0"/>
              </a:rPr>
              <a:t> above 0.379 as its lies above 75</a:t>
            </a:r>
            <a:r>
              <a:rPr lang="en-US" sz="1800" baseline="30000" dirty="0">
                <a:latin typeface="Cambria Math" panose="02040503050406030204" pitchFamily="18" charset="0"/>
              </a:rPr>
              <a:t>th</a:t>
            </a:r>
            <a:r>
              <a:rPr lang="en-US" sz="1800" dirty="0">
                <a:latin typeface="Cambria Math" panose="02040503050406030204" pitchFamily="18" charset="0"/>
              </a:rPr>
              <a:t>  Percentile which could be considered as low risk zone.</a:t>
            </a:r>
          </a:p>
        </p:txBody>
      </p:sp>
      <p:pic>
        <p:nvPicPr>
          <p:cNvPr id="5" name="Picture 4">
            <a:extLst>
              <a:ext uri="{FF2B5EF4-FFF2-40B4-BE49-F238E27FC236}">
                <a16:creationId xmlns:a16="http://schemas.microsoft.com/office/drawing/2014/main" id="{A3F3C992-446E-4529-AF1D-C786CF298697}"/>
              </a:ext>
            </a:extLst>
          </p:cNvPr>
          <p:cNvPicPr>
            <a:picLocks noChangeAspect="1"/>
          </p:cNvPicPr>
          <p:nvPr/>
        </p:nvPicPr>
        <p:blipFill>
          <a:blip r:embed="rId2"/>
          <a:stretch>
            <a:fillRect/>
          </a:stretch>
        </p:blipFill>
        <p:spPr>
          <a:xfrm>
            <a:off x="309434" y="3429000"/>
            <a:ext cx="3636490" cy="2532877"/>
          </a:xfrm>
          <a:prstGeom prst="rect">
            <a:avLst/>
          </a:prstGeom>
        </p:spPr>
      </p:pic>
      <p:pic>
        <p:nvPicPr>
          <p:cNvPr id="7" name="Picture 6">
            <a:extLst>
              <a:ext uri="{FF2B5EF4-FFF2-40B4-BE49-F238E27FC236}">
                <a16:creationId xmlns:a16="http://schemas.microsoft.com/office/drawing/2014/main" id="{7BDFB4A1-2BD2-4056-94CF-0A0874BA88E0}"/>
              </a:ext>
            </a:extLst>
          </p:cNvPr>
          <p:cNvPicPr>
            <a:picLocks noChangeAspect="1"/>
          </p:cNvPicPr>
          <p:nvPr/>
        </p:nvPicPr>
        <p:blipFill rotWithShape="1">
          <a:blip r:embed="rId3"/>
          <a:srcRect b="15184"/>
          <a:stretch/>
        </p:blipFill>
        <p:spPr>
          <a:xfrm>
            <a:off x="5022765" y="3907760"/>
            <a:ext cx="3448050" cy="1575356"/>
          </a:xfrm>
          <a:prstGeom prst="rect">
            <a:avLst/>
          </a:prstGeom>
        </p:spPr>
      </p:pic>
    </p:spTree>
    <p:extLst>
      <p:ext uri="{BB962C8B-B14F-4D97-AF65-F5344CB8AC3E}">
        <p14:creationId xmlns:p14="http://schemas.microsoft.com/office/powerpoint/2010/main" val="2088955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2F7E4-659A-4BC4-B028-D2C5B658432A}"/>
              </a:ext>
            </a:extLst>
          </p:cNvPr>
          <p:cNvSpPr>
            <a:spLocks noGrp="1"/>
          </p:cNvSpPr>
          <p:nvPr>
            <p:ph type="title"/>
          </p:nvPr>
        </p:nvSpPr>
        <p:spPr/>
        <p:txBody>
          <a:bodyPr/>
          <a:lstStyle/>
          <a:p>
            <a:r>
              <a:rPr lang="en-IN" dirty="0"/>
              <a:t>An interesting outlier!!</a:t>
            </a:r>
          </a:p>
        </p:txBody>
      </p:sp>
      <p:sp>
        <p:nvSpPr>
          <p:cNvPr id="3" name="Content Placeholder 2">
            <a:extLst>
              <a:ext uri="{FF2B5EF4-FFF2-40B4-BE49-F238E27FC236}">
                <a16:creationId xmlns:a16="http://schemas.microsoft.com/office/drawing/2014/main" id="{64B202E0-3A77-4F76-A492-8C7799FB1252}"/>
              </a:ext>
            </a:extLst>
          </p:cNvPr>
          <p:cNvSpPr>
            <a:spLocks noGrp="1"/>
          </p:cNvSpPr>
          <p:nvPr>
            <p:ph idx="1"/>
          </p:nvPr>
        </p:nvSpPr>
        <p:spPr>
          <a:xfrm>
            <a:off x="457200" y="2332039"/>
            <a:ext cx="8229599" cy="3794125"/>
          </a:xfrm>
        </p:spPr>
        <p:txBody>
          <a:bodyPr>
            <a:normAutofit/>
          </a:bodyPr>
          <a:lstStyle/>
          <a:p>
            <a:pPr marL="457200" indent="-457200">
              <a:buFont typeface="Arial" panose="020B0604020202020204" pitchFamily="34" charset="0"/>
              <a:buChar char="•"/>
            </a:pPr>
            <a:r>
              <a:rPr lang="en-IN" sz="2400" dirty="0"/>
              <a:t>Queen New York, 11109!!</a:t>
            </a:r>
          </a:p>
          <a:p>
            <a:pPr marL="457200" indent="-457200">
              <a:buFont typeface="Arial" panose="020B0604020202020204" pitchFamily="34" charset="0"/>
              <a:buChar char="•"/>
            </a:pPr>
            <a:endParaRPr lang="en-IN" sz="2400" dirty="0"/>
          </a:p>
          <a:p>
            <a:pPr marL="457200" indent="-457200">
              <a:buFont typeface="Arial" panose="020B0604020202020204" pitchFamily="34" charset="0"/>
              <a:buChar char="•"/>
            </a:pPr>
            <a:r>
              <a:rPr lang="en-IN" sz="2400" dirty="0"/>
              <a:t>It has a </a:t>
            </a:r>
            <a:r>
              <a:rPr lang="en-IN" sz="2400" i="1" dirty="0" err="1"/>
              <a:t>Selection_index</a:t>
            </a:r>
            <a:r>
              <a:rPr lang="en-IN" sz="2400" dirty="0"/>
              <a:t> of 16.92</a:t>
            </a:r>
          </a:p>
        </p:txBody>
      </p:sp>
    </p:spTree>
    <p:extLst>
      <p:ext uri="{BB962C8B-B14F-4D97-AF65-F5344CB8AC3E}">
        <p14:creationId xmlns:p14="http://schemas.microsoft.com/office/powerpoint/2010/main" val="826180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9815"/>
            <a:ext cx="8229600" cy="1054443"/>
          </a:xfrm>
        </p:spPr>
        <p:txBody>
          <a:bodyPr>
            <a:normAutofit/>
          </a:bodyPr>
          <a:lstStyle/>
          <a:p>
            <a:r>
              <a:rPr lang="en-US" sz="3600" dirty="0"/>
              <a:t>Strategic Price model</a:t>
            </a:r>
          </a:p>
        </p:txBody>
      </p:sp>
      <p:sp>
        <p:nvSpPr>
          <p:cNvPr id="3" name="Content Placeholder 2"/>
          <p:cNvSpPr>
            <a:spLocks noGrp="1"/>
          </p:cNvSpPr>
          <p:nvPr>
            <p:ph idx="1"/>
          </p:nvPr>
        </p:nvSpPr>
        <p:spPr>
          <a:xfrm>
            <a:off x="457200" y="2265405"/>
            <a:ext cx="8229599" cy="3860760"/>
          </a:xfrm>
        </p:spPr>
        <p:txBody>
          <a:bodyPr>
            <a:normAutofit/>
          </a:bodyPr>
          <a:lstStyle/>
          <a:p>
            <a:pPr marL="457200" indent="-457200">
              <a:buFont typeface="Arial" panose="020B0604020202020204" pitchFamily="34" charset="0"/>
              <a:buChar char="•"/>
            </a:pPr>
            <a:r>
              <a:rPr lang="en-US" sz="1800" dirty="0">
                <a:latin typeface="Cambria Math" panose="02040503050406030204" pitchFamily="18" charset="0"/>
              </a:rPr>
              <a:t>After analyzing all the available “Prices” of all the restaurants in US we found the percentile ranges. We recommend pricing the burritos and tacos within the interquartile range of the Max and Min prices across US.</a:t>
            </a:r>
          </a:p>
        </p:txBody>
      </p:sp>
      <p:pic>
        <p:nvPicPr>
          <p:cNvPr id="11" name="Picture 10">
            <a:extLst>
              <a:ext uri="{FF2B5EF4-FFF2-40B4-BE49-F238E27FC236}">
                <a16:creationId xmlns:a16="http://schemas.microsoft.com/office/drawing/2014/main" id="{2C73FFEA-C6B8-411E-9F03-13E601FB206B}"/>
              </a:ext>
            </a:extLst>
          </p:cNvPr>
          <p:cNvPicPr>
            <a:picLocks noChangeAspect="1"/>
          </p:cNvPicPr>
          <p:nvPr/>
        </p:nvPicPr>
        <p:blipFill>
          <a:blip r:embed="rId2"/>
          <a:stretch>
            <a:fillRect/>
          </a:stretch>
        </p:blipFill>
        <p:spPr>
          <a:xfrm>
            <a:off x="375336" y="3818504"/>
            <a:ext cx="2656188" cy="1945560"/>
          </a:xfrm>
          <a:prstGeom prst="rect">
            <a:avLst/>
          </a:prstGeom>
        </p:spPr>
      </p:pic>
      <p:pic>
        <p:nvPicPr>
          <p:cNvPr id="12" name="Picture 11">
            <a:extLst>
              <a:ext uri="{FF2B5EF4-FFF2-40B4-BE49-F238E27FC236}">
                <a16:creationId xmlns:a16="http://schemas.microsoft.com/office/drawing/2014/main" id="{AD27606F-9574-487F-B4DD-F11A5B3D89AC}"/>
              </a:ext>
            </a:extLst>
          </p:cNvPr>
          <p:cNvPicPr>
            <a:picLocks noChangeAspect="1"/>
          </p:cNvPicPr>
          <p:nvPr/>
        </p:nvPicPr>
        <p:blipFill>
          <a:blip r:embed="rId3"/>
          <a:stretch>
            <a:fillRect/>
          </a:stretch>
        </p:blipFill>
        <p:spPr>
          <a:xfrm>
            <a:off x="3242618" y="3818504"/>
            <a:ext cx="2948631" cy="1945559"/>
          </a:xfrm>
          <a:prstGeom prst="rect">
            <a:avLst/>
          </a:prstGeom>
        </p:spPr>
      </p:pic>
      <p:pic>
        <p:nvPicPr>
          <p:cNvPr id="14" name="Picture 13">
            <a:extLst>
              <a:ext uri="{FF2B5EF4-FFF2-40B4-BE49-F238E27FC236}">
                <a16:creationId xmlns:a16="http://schemas.microsoft.com/office/drawing/2014/main" id="{5146972D-616A-4E45-BDA3-41A3B2517051}"/>
              </a:ext>
            </a:extLst>
          </p:cNvPr>
          <p:cNvPicPr>
            <a:picLocks noChangeAspect="1"/>
          </p:cNvPicPr>
          <p:nvPr/>
        </p:nvPicPr>
        <p:blipFill>
          <a:blip r:embed="rId4"/>
          <a:stretch>
            <a:fillRect/>
          </a:stretch>
        </p:blipFill>
        <p:spPr>
          <a:xfrm>
            <a:off x="6191250" y="3577947"/>
            <a:ext cx="2763280" cy="2186116"/>
          </a:xfrm>
          <a:prstGeom prst="rect">
            <a:avLst/>
          </a:prstGeom>
        </p:spPr>
      </p:pic>
    </p:spTree>
    <p:extLst>
      <p:ext uri="{BB962C8B-B14F-4D97-AF65-F5344CB8AC3E}">
        <p14:creationId xmlns:p14="http://schemas.microsoft.com/office/powerpoint/2010/main" val="1224975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9815"/>
            <a:ext cx="8229600" cy="807309"/>
          </a:xfrm>
        </p:spPr>
        <p:txBody>
          <a:bodyPr>
            <a:normAutofit fontScale="90000"/>
          </a:bodyPr>
          <a:lstStyle/>
          <a:p>
            <a:r>
              <a:rPr lang="en-US" sz="3600" dirty="0"/>
              <a:t>Category of Restaurant that are most preferred for Burritos and tacos </a:t>
            </a:r>
          </a:p>
        </p:txBody>
      </p:sp>
      <p:sp>
        <p:nvSpPr>
          <p:cNvPr id="3" name="Content Placeholder 2"/>
          <p:cNvSpPr>
            <a:spLocks noGrp="1"/>
          </p:cNvSpPr>
          <p:nvPr>
            <p:ph idx="1"/>
          </p:nvPr>
        </p:nvSpPr>
        <p:spPr>
          <a:xfrm>
            <a:off x="457200" y="2265405"/>
            <a:ext cx="8229599" cy="3860760"/>
          </a:xfrm>
        </p:spPr>
        <p:txBody>
          <a:bodyPr>
            <a:normAutofit/>
          </a:bodyPr>
          <a:lstStyle/>
          <a:p>
            <a:endParaRPr lang="en-US" dirty="0"/>
          </a:p>
        </p:txBody>
      </p:sp>
      <p:pic>
        <p:nvPicPr>
          <p:cNvPr id="5" name="Picture 4">
            <a:extLst>
              <a:ext uri="{FF2B5EF4-FFF2-40B4-BE49-F238E27FC236}">
                <a16:creationId xmlns:a16="http://schemas.microsoft.com/office/drawing/2014/main" id="{585FED08-36C3-4E7E-9F9E-5AA68414E218}"/>
              </a:ext>
            </a:extLst>
          </p:cNvPr>
          <p:cNvPicPr>
            <a:picLocks noChangeAspect="1"/>
          </p:cNvPicPr>
          <p:nvPr/>
        </p:nvPicPr>
        <p:blipFill>
          <a:blip r:embed="rId2"/>
          <a:stretch>
            <a:fillRect/>
          </a:stretch>
        </p:blipFill>
        <p:spPr>
          <a:xfrm>
            <a:off x="457200" y="2265405"/>
            <a:ext cx="8229600" cy="4077730"/>
          </a:xfrm>
          <a:prstGeom prst="rect">
            <a:avLst/>
          </a:prstGeom>
        </p:spPr>
      </p:pic>
    </p:spTree>
    <p:extLst>
      <p:ext uri="{BB962C8B-B14F-4D97-AF65-F5344CB8AC3E}">
        <p14:creationId xmlns:p14="http://schemas.microsoft.com/office/powerpoint/2010/main" val="2896753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6D152-7772-4DC5-8093-B9238FF24D10}"/>
              </a:ext>
            </a:extLst>
          </p:cNvPr>
          <p:cNvSpPr>
            <a:spLocks noGrp="1"/>
          </p:cNvSpPr>
          <p:nvPr>
            <p:ph type="title"/>
          </p:nvPr>
        </p:nvSpPr>
        <p:spPr>
          <a:xfrm>
            <a:off x="457200" y="1189039"/>
            <a:ext cx="8229600" cy="713902"/>
          </a:xfrm>
        </p:spPr>
        <p:txBody>
          <a:bodyPr>
            <a:noAutofit/>
          </a:bodyPr>
          <a:lstStyle/>
          <a:p>
            <a:r>
              <a:rPr lang="en-IN" sz="4400" dirty="0"/>
              <a:t>Popular Ingredients of Burrito and Taco</a:t>
            </a:r>
          </a:p>
        </p:txBody>
      </p:sp>
      <p:pic>
        <p:nvPicPr>
          <p:cNvPr id="5" name="Content Placeholder 4">
            <a:extLst>
              <a:ext uri="{FF2B5EF4-FFF2-40B4-BE49-F238E27FC236}">
                <a16:creationId xmlns:a16="http://schemas.microsoft.com/office/drawing/2014/main" id="{519114BA-869A-430A-A5F5-6696A1197239}"/>
              </a:ext>
            </a:extLst>
          </p:cNvPr>
          <p:cNvPicPr>
            <a:picLocks noGrp="1" noChangeAspect="1"/>
          </p:cNvPicPr>
          <p:nvPr>
            <p:ph idx="1"/>
          </p:nvPr>
        </p:nvPicPr>
        <p:blipFill rotWithShape="1">
          <a:blip r:embed="rId2"/>
          <a:srcRect t="-900" r="42525" b="16646"/>
          <a:stretch/>
        </p:blipFill>
        <p:spPr>
          <a:xfrm>
            <a:off x="517936" y="2740567"/>
            <a:ext cx="4054064" cy="2383370"/>
          </a:xfrm>
          <a:prstGeom prst="rect">
            <a:avLst/>
          </a:prstGeom>
        </p:spPr>
      </p:pic>
      <p:sp>
        <p:nvSpPr>
          <p:cNvPr id="6" name="TextBox 5">
            <a:extLst>
              <a:ext uri="{FF2B5EF4-FFF2-40B4-BE49-F238E27FC236}">
                <a16:creationId xmlns:a16="http://schemas.microsoft.com/office/drawing/2014/main" id="{C64F4077-D033-42FD-9E25-51583FC15FA7}"/>
              </a:ext>
            </a:extLst>
          </p:cNvPr>
          <p:cNvSpPr txBox="1"/>
          <p:nvPr/>
        </p:nvSpPr>
        <p:spPr>
          <a:xfrm>
            <a:off x="2026508" y="5484295"/>
            <a:ext cx="607154" cy="369332"/>
          </a:xfrm>
          <a:prstGeom prst="rect">
            <a:avLst/>
          </a:prstGeom>
          <a:noFill/>
        </p:spPr>
        <p:txBody>
          <a:bodyPr wrap="none" rtlCol="0">
            <a:spAutoFit/>
          </a:bodyPr>
          <a:lstStyle/>
          <a:p>
            <a:r>
              <a:rPr lang="en-IN" dirty="0"/>
              <a:t>Taco</a:t>
            </a:r>
          </a:p>
        </p:txBody>
      </p:sp>
      <p:pic>
        <p:nvPicPr>
          <p:cNvPr id="7" name="Picture 6">
            <a:extLst>
              <a:ext uri="{FF2B5EF4-FFF2-40B4-BE49-F238E27FC236}">
                <a16:creationId xmlns:a16="http://schemas.microsoft.com/office/drawing/2014/main" id="{D086F904-D55A-48CD-9301-F14B8F4B0852}"/>
              </a:ext>
            </a:extLst>
          </p:cNvPr>
          <p:cNvPicPr>
            <a:picLocks noChangeAspect="1"/>
          </p:cNvPicPr>
          <p:nvPr/>
        </p:nvPicPr>
        <p:blipFill>
          <a:blip r:embed="rId3"/>
          <a:stretch>
            <a:fillRect/>
          </a:stretch>
        </p:blipFill>
        <p:spPr>
          <a:xfrm>
            <a:off x="4572000" y="2788967"/>
            <a:ext cx="4163929" cy="2334970"/>
          </a:xfrm>
          <a:prstGeom prst="rect">
            <a:avLst/>
          </a:prstGeom>
        </p:spPr>
      </p:pic>
      <p:sp>
        <p:nvSpPr>
          <p:cNvPr id="8" name="TextBox 7">
            <a:extLst>
              <a:ext uri="{FF2B5EF4-FFF2-40B4-BE49-F238E27FC236}">
                <a16:creationId xmlns:a16="http://schemas.microsoft.com/office/drawing/2014/main" id="{98FE4B85-6E18-43CA-BEED-FE8EEBF86CDE}"/>
              </a:ext>
            </a:extLst>
          </p:cNvPr>
          <p:cNvSpPr txBox="1"/>
          <p:nvPr/>
        </p:nvSpPr>
        <p:spPr>
          <a:xfrm>
            <a:off x="6350387" y="5364846"/>
            <a:ext cx="841256" cy="369332"/>
          </a:xfrm>
          <a:prstGeom prst="rect">
            <a:avLst/>
          </a:prstGeom>
          <a:noFill/>
        </p:spPr>
        <p:txBody>
          <a:bodyPr wrap="none" rtlCol="0">
            <a:spAutoFit/>
          </a:bodyPr>
          <a:lstStyle/>
          <a:p>
            <a:r>
              <a:rPr lang="en-IN" dirty="0"/>
              <a:t>Burrito</a:t>
            </a:r>
          </a:p>
        </p:txBody>
      </p:sp>
    </p:spTree>
    <p:extLst>
      <p:ext uri="{BB962C8B-B14F-4D97-AF65-F5344CB8AC3E}">
        <p14:creationId xmlns:p14="http://schemas.microsoft.com/office/powerpoint/2010/main" val="1361620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8942B-4330-4FE6-B203-72DD984E2552}"/>
              </a:ext>
            </a:extLst>
          </p:cNvPr>
          <p:cNvSpPr>
            <a:spLocks noGrp="1"/>
          </p:cNvSpPr>
          <p:nvPr>
            <p:ph type="title"/>
          </p:nvPr>
        </p:nvSpPr>
        <p:spPr>
          <a:xfrm>
            <a:off x="457200" y="1189039"/>
            <a:ext cx="8229600" cy="746853"/>
          </a:xfrm>
        </p:spPr>
        <p:txBody>
          <a:bodyPr>
            <a:normAutofit fontScale="90000"/>
          </a:bodyPr>
          <a:lstStyle/>
          <a:p>
            <a:r>
              <a:rPr lang="en-IN" dirty="0"/>
              <a:t>Challenges</a:t>
            </a:r>
          </a:p>
        </p:txBody>
      </p:sp>
      <p:sp>
        <p:nvSpPr>
          <p:cNvPr id="3" name="Content Placeholder 2">
            <a:extLst>
              <a:ext uri="{FF2B5EF4-FFF2-40B4-BE49-F238E27FC236}">
                <a16:creationId xmlns:a16="http://schemas.microsoft.com/office/drawing/2014/main" id="{3ABDEAEF-5B3B-4347-80DA-6155426F5260}"/>
              </a:ext>
            </a:extLst>
          </p:cNvPr>
          <p:cNvSpPr>
            <a:spLocks noGrp="1"/>
          </p:cNvSpPr>
          <p:nvPr>
            <p:ph idx="1"/>
          </p:nvPr>
        </p:nvSpPr>
        <p:spPr>
          <a:xfrm>
            <a:off x="457200" y="2001795"/>
            <a:ext cx="8229599" cy="4124369"/>
          </a:xfrm>
        </p:spPr>
        <p:txBody>
          <a:bodyPr/>
          <a:lstStyle/>
          <a:p>
            <a:pPr marL="457200" indent="-457200">
              <a:buFont typeface="Arial" panose="020B0604020202020204" pitchFamily="34" charset="0"/>
              <a:buChar char="•"/>
            </a:pPr>
            <a:r>
              <a:rPr lang="en-IN" sz="1800" dirty="0">
                <a:latin typeface="Cambria Math" panose="02040503050406030204" pitchFamily="18" charset="0"/>
              </a:rPr>
              <a:t>Heavy Pre-processing was required to bring data integrity</a:t>
            </a:r>
            <a:br>
              <a:rPr lang="en-IN" sz="1800" dirty="0">
                <a:latin typeface="Cambria Math" panose="02040503050406030204" pitchFamily="18" charset="0"/>
              </a:rPr>
            </a:br>
            <a:r>
              <a:rPr lang="en-IN" sz="1800" dirty="0">
                <a:latin typeface="Cambria Math" panose="02040503050406030204" pitchFamily="18" charset="0"/>
              </a:rPr>
              <a:t>for example- large variation was present in the name of the restaurant across the dataset.(lowercase, uppercase, </a:t>
            </a:r>
            <a:r>
              <a:rPr lang="en-IN" sz="1800" dirty="0" err="1">
                <a:latin typeface="Cambria Math" panose="02040503050406030204" pitchFamily="18" charset="0"/>
              </a:rPr>
              <a:t>hypen</a:t>
            </a:r>
            <a:r>
              <a:rPr lang="en-IN" sz="1800" dirty="0">
                <a:latin typeface="Cambria Math" panose="02040503050406030204" pitchFamily="18" charset="0"/>
              </a:rPr>
              <a:t>, apostrophe, etc.)</a:t>
            </a:r>
          </a:p>
          <a:p>
            <a:pPr marL="457200" indent="-457200">
              <a:buFont typeface="Arial" panose="020B0604020202020204" pitchFamily="34" charset="0"/>
              <a:buChar char="•"/>
            </a:pPr>
            <a:r>
              <a:rPr lang="en-IN" sz="1800" dirty="0">
                <a:latin typeface="Cambria Math" panose="02040503050406030204" pitchFamily="18" charset="0"/>
              </a:rPr>
              <a:t>Sales data was not provided, the amount of sales was gauged from the  popularity of the restaurant</a:t>
            </a:r>
          </a:p>
          <a:p>
            <a:pPr marL="457200" indent="-457200">
              <a:buFont typeface="Arial" panose="020B0604020202020204" pitchFamily="34" charset="0"/>
              <a:buChar char="•"/>
            </a:pPr>
            <a:r>
              <a:rPr lang="en-IN" sz="1800" dirty="0">
                <a:latin typeface="Cambria Math" panose="02040503050406030204" pitchFamily="18" charset="0"/>
              </a:rPr>
              <a:t>External data sources such as per capita income and population density were used to derive insights</a:t>
            </a:r>
          </a:p>
          <a:p>
            <a:pPr marL="457200" indent="-457200">
              <a:buFont typeface="Arial" panose="020B0604020202020204" pitchFamily="34" charset="0"/>
              <a:buChar char="•"/>
            </a:pPr>
            <a:endParaRPr lang="en-IN" sz="1800" dirty="0">
              <a:latin typeface="Cambria Math" panose="02040503050406030204" pitchFamily="18" charset="0"/>
            </a:endParaRPr>
          </a:p>
          <a:p>
            <a:pPr marL="457200" indent="-457200">
              <a:buFont typeface="Arial" panose="020B0604020202020204" pitchFamily="34" charset="0"/>
              <a:buChar char="•"/>
            </a:pPr>
            <a:endParaRPr lang="en-IN" sz="1800" dirty="0">
              <a:latin typeface="Cambria Math" panose="02040503050406030204" pitchFamily="18" charset="0"/>
            </a:endParaRPr>
          </a:p>
          <a:p>
            <a:pPr marL="457200" indent="-457200">
              <a:buFont typeface="Arial" panose="020B0604020202020204" pitchFamily="34" charset="0"/>
              <a:buChar char="•"/>
            </a:pPr>
            <a:endParaRPr lang="en-IN" sz="1800" dirty="0">
              <a:latin typeface="Cambria Math" panose="02040503050406030204" pitchFamily="18" charset="0"/>
            </a:endParaRPr>
          </a:p>
          <a:p>
            <a:pPr marL="457200" indent="-457200">
              <a:buFont typeface="Arial" panose="020B0604020202020204" pitchFamily="34" charset="0"/>
              <a:buChar char="•"/>
            </a:pPr>
            <a:endParaRPr lang="en-IN" sz="1800" dirty="0">
              <a:latin typeface="Cambria Math" panose="02040503050406030204" pitchFamily="18" charset="0"/>
            </a:endParaRPr>
          </a:p>
        </p:txBody>
      </p:sp>
    </p:spTree>
    <p:extLst>
      <p:ext uri="{BB962C8B-B14F-4D97-AF65-F5344CB8AC3E}">
        <p14:creationId xmlns:p14="http://schemas.microsoft.com/office/powerpoint/2010/main" val="11507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183</TotalTime>
  <Words>315</Words>
  <Application>Microsoft Office PowerPoint</Application>
  <PresentationFormat>On-screen Show (4:3)</PresentationFormat>
  <Paragraphs>39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Cambria Math</vt:lpstr>
      <vt:lpstr>Georgia</vt:lpstr>
      <vt:lpstr>Tungsten Medium</vt:lpstr>
      <vt:lpstr>Office Theme</vt:lpstr>
      <vt:lpstr>Strategic Assessment of Food Business  A Data Science Approach</vt:lpstr>
      <vt:lpstr>A Strategic Business Assessment for investing in a new Burrito and Taco restaurant</vt:lpstr>
      <vt:lpstr>Assessment index to select location</vt:lpstr>
      <vt:lpstr>Assessment index to select location</vt:lpstr>
      <vt:lpstr>An interesting outlier!!</vt:lpstr>
      <vt:lpstr>Strategic Price model</vt:lpstr>
      <vt:lpstr>Category of Restaurant that are most preferred for Burritos and tacos </vt:lpstr>
      <vt:lpstr>Popular Ingredients of Burrito and Taco</vt:lpstr>
      <vt:lpstr>Challenges</vt:lpstr>
      <vt:lpstr>Dynamic Postal Code selector dashboard</vt:lpstr>
      <vt:lpstr>References </vt:lpstr>
    </vt:vector>
  </TitlesOfParts>
  <Company>Texas A&amp;M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Larua Root</dc:creator>
  <cp:lastModifiedBy>Sumeet Shinde</cp:lastModifiedBy>
  <cp:revision>46</cp:revision>
  <dcterms:created xsi:type="dcterms:W3CDTF">2017-04-06T15:59:40Z</dcterms:created>
  <dcterms:modified xsi:type="dcterms:W3CDTF">2019-10-20T16:53:05Z</dcterms:modified>
</cp:coreProperties>
</file>