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83" r:id="rId3"/>
    <p:sldId id="284" r:id="rId4"/>
    <p:sldId id="285" r:id="rId5"/>
    <p:sldId id="286" r:id="rId6"/>
    <p:sldId id="288" r:id="rId7"/>
    <p:sldId id="289" r:id="rId8"/>
    <p:sldId id="290" r:id="rId9"/>
    <p:sldId id="257" r:id="rId10"/>
    <p:sldId id="258" r:id="rId11"/>
    <p:sldId id="259" r:id="rId12"/>
    <p:sldId id="260" r:id="rId13"/>
    <p:sldId id="261" r:id="rId14"/>
    <p:sldId id="282" r:id="rId15"/>
    <p:sldId id="262" r:id="rId16"/>
    <p:sldId id="263" r:id="rId17"/>
    <p:sldId id="264" r:id="rId18"/>
    <p:sldId id="265" r:id="rId19"/>
    <p:sldId id="266" r:id="rId20"/>
    <p:sldId id="267" r:id="rId21"/>
    <p:sldId id="268" r:id="rId22"/>
    <p:sldId id="269" r:id="rId23"/>
    <p:sldId id="291" r:id="rId24"/>
    <p:sldId id="270" r:id="rId25"/>
    <p:sldId id="271" r:id="rId26"/>
    <p:sldId id="272" r:id="rId27"/>
    <p:sldId id="273" r:id="rId28"/>
    <p:sldId id="274" r:id="rId29"/>
    <p:sldId id="275" r:id="rId30"/>
    <p:sldId id="276" r:id="rId31"/>
    <p:sldId id="277"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Montserrat" panose="000005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34F5C"/>
    <a:srgbClr val="FFDD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25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30476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wipe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499"/>
            <a:ext cx="8512500" cy="438147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rgbClr val="134F5C"/>
                </a:solidFill>
                <a:latin typeface="Montserrat"/>
                <a:ea typeface="Montserrat"/>
                <a:cs typeface="Montserrat"/>
                <a:sym typeface="Montserrat"/>
              </a:rPr>
              <a:t>Android</a:t>
            </a:r>
            <a:r>
              <a:rPr lang="en-GB" sz="3600" b="1" dirty="0">
                <a:solidFill>
                  <a:schemeClr val="lt1"/>
                </a:solidFill>
                <a:latin typeface="Montserrat"/>
                <a:ea typeface="Montserrat"/>
                <a:cs typeface="Montserrat"/>
                <a:sym typeface="Montserrat"/>
              </a:rPr>
              <a:t> Authenticity Prediction</a:t>
            </a:r>
            <a:br>
              <a:rPr lang="en-GB" sz="3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r>
              <a:rPr lang="en-GB" sz="2000" b="1" dirty="0">
                <a:solidFill>
                  <a:schemeClr val="lt1"/>
                </a:solidFill>
                <a:latin typeface="Montserrat"/>
                <a:ea typeface="Montserrat"/>
                <a:cs typeface="Montserrat"/>
                <a:sym typeface="Montserrat"/>
              </a:rPr>
              <a:t>By: Manisha Dhanuka</a:t>
            </a:r>
            <a:endParaRPr sz="2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D2E2-FFEC-E85B-5E9D-F3FDB38982E8}"/>
              </a:ext>
            </a:extLst>
          </p:cNvPr>
          <p:cNvSpPr>
            <a:spLocks noGrp="1"/>
          </p:cNvSpPr>
          <p:nvPr>
            <p:ph type="title"/>
          </p:nvPr>
        </p:nvSpPr>
        <p:spPr>
          <a:xfrm>
            <a:off x="311700" y="329609"/>
            <a:ext cx="8520600" cy="552893"/>
          </a:xfrm>
        </p:spPr>
        <p:txBody>
          <a:bodyPr/>
          <a:lstStyle/>
          <a:p>
            <a:r>
              <a:rPr lang="en-US" b="1" dirty="0"/>
              <a:t>Category of Apps and their malware Status</a:t>
            </a:r>
            <a:endParaRPr lang="en-IN" b="1" dirty="0"/>
          </a:p>
        </p:txBody>
      </p:sp>
      <p:sp>
        <p:nvSpPr>
          <p:cNvPr id="3" name="Text Placeholder 2">
            <a:extLst>
              <a:ext uri="{FF2B5EF4-FFF2-40B4-BE49-F238E27FC236}">
                <a16:creationId xmlns:a16="http://schemas.microsoft.com/office/drawing/2014/main" id="{76D318BD-9C39-B9ED-36F8-D1E715C63028}"/>
              </a:ext>
            </a:extLst>
          </p:cNvPr>
          <p:cNvSpPr>
            <a:spLocks noGrp="1"/>
          </p:cNvSpPr>
          <p:nvPr>
            <p:ph type="body" idx="1"/>
          </p:nvPr>
        </p:nvSpPr>
        <p:spPr>
          <a:xfrm>
            <a:off x="5465135" y="1333754"/>
            <a:ext cx="3367165" cy="3483320"/>
          </a:xfrm>
        </p:spPr>
        <p:txBody>
          <a:bodyPr/>
          <a:lstStyle/>
          <a:p>
            <a:pPr>
              <a:buClr>
                <a:srgbClr val="134F5C"/>
              </a:buClr>
              <a:buFont typeface="Wingdings" panose="05000000000000000000" pitchFamily="2" charset="2"/>
              <a:buChar char="Ø"/>
            </a:pPr>
            <a:r>
              <a:rPr lang="en-US" dirty="0">
                <a:solidFill>
                  <a:srgbClr val="134F5C"/>
                </a:solidFill>
              </a:rPr>
              <a:t>Most of the entertainment Apps are malware Apps. But, in terms of percentage, it seems more than 95% of Travelling apps, Sports, Magazines, Medical and Transportation apps are culprit as per this dataset. </a:t>
            </a:r>
            <a:endParaRPr lang="en-IN" dirty="0">
              <a:solidFill>
                <a:srgbClr val="134F5C"/>
              </a:solidFill>
            </a:endParaRPr>
          </a:p>
        </p:txBody>
      </p:sp>
      <p:pic>
        <p:nvPicPr>
          <p:cNvPr id="5" name="Picture 4">
            <a:extLst>
              <a:ext uri="{FF2B5EF4-FFF2-40B4-BE49-F238E27FC236}">
                <a16:creationId xmlns:a16="http://schemas.microsoft.com/office/drawing/2014/main" id="{0A7A4558-8F42-8F1C-AC99-61BC785F4093}"/>
              </a:ext>
            </a:extLst>
          </p:cNvPr>
          <p:cNvPicPr>
            <a:picLocks noChangeAspect="1"/>
          </p:cNvPicPr>
          <p:nvPr/>
        </p:nvPicPr>
        <p:blipFill rotWithShape="1">
          <a:blip r:embed="rId2"/>
          <a:srcRect l="208" t="11172" r="8656" b="5107"/>
          <a:stretch/>
        </p:blipFill>
        <p:spPr>
          <a:xfrm>
            <a:off x="159487" y="975431"/>
            <a:ext cx="5124894" cy="4199967"/>
          </a:xfrm>
          <a:prstGeom prst="rect">
            <a:avLst/>
          </a:prstGeom>
        </p:spPr>
      </p:pic>
    </p:spTree>
    <p:extLst>
      <p:ext uri="{BB962C8B-B14F-4D97-AF65-F5344CB8AC3E}">
        <p14:creationId xmlns:p14="http://schemas.microsoft.com/office/powerpoint/2010/main" val="105317837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2BF7-EDE1-6B09-C0AE-98E7DCB5348F}"/>
              </a:ext>
            </a:extLst>
          </p:cNvPr>
          <p:cNvSpPr>
            <a:spLocks noGrp="1"/>
          </p:cNvSpPr>
          <p:nvPr>
            <p:ph type="title"/>
          </p:nvPr>
        </p:nvSpPr>
        <p:spPr/>
        <p:txBody>
          <a:bodyPr/>
          <a:lstStyle/>
          <a:p>
            <a:r>
              <a:rPr lang="en-US" b="1" dirty="0"/>
              <a:t>Ratings and the malware Status</a:t>
            </a:r>
            <a:endParaRPr lang="en-IN" b="1" dirty="0"/>
          </a:p>
        </p:txBody>
      </p:sp>
      <p:sp>
        <p:nvSpPr>
          <p:cNvPr id="3" name="Text Placeholder 2">
            <a:extLst>
              <a:ext uri="{FF2B5EF4-FFF2-40B4-BE49-F238E27FC236}">
                <a16:creationId xmlns:a16="http://schemas.microsoft.com/office/drawing/2014/main" id="{FD2DA778-6D10-FBE1-BEA6-AC495DD9AC17}"/>
              </a:ext>
            </a:extLst>
          </p:cNvPr>
          <p:cNvSpPr>
            <a:spLocks noGrp="1"/>
          </p:cNvSpPr>
          <p:nvPr>
            <p:ph type="body" idx="1"/>
          </p:nvPr>
        </p:nvSpPr>
        <p:spPr>
          <a:xfrm>
            <a:off x="311700" y="3933825"/>
            <a:ext cx="8520600" cy="1048809"/>
          </a:xfrm>
        </p:spPr>
        <p:txBody>
          <a:bodyPr/>
          <a:lstStyle/>
          <a:p>
            <a:pPr>
              <a:buClr>
                <a:srgbClr val="134F5C"/>
              </a:buClr>
              <a:buFont typeface="Wingdings" panose="05000000000000000000" pitchFamily="2" charset="2"/>
              <a:buChar char="Ø"/>
            </a:pPr>
            <a:r>
              <a:rPr lang="en-US" dirty="0">
                <a:solidFill>
                  <a:srgbClr val="134F5C"/>
                </a:solidFill>
              </a:rPr>
              <a:t>Most of the malware apps seems to have ratings as 0, but there are many instances of 5 ratings too. So, we can say the ratings distribution is neither symmetric nor skewed. </a:t>
            </a:r>
            <a:endParaRPr lang="en-IN" dirty="0">
              <a:solidFill>
                <a:srgbClr val="134F5C"/>
              </a:solidFill>
            </a:endParaRPr>
          </a:p>
        </p:txBody>
      </p:sp>
      <p:pic>
        <p:nvPicPr>
          <p:cNvPr id="6" name="Picture 5">
            <a:extLst>
              <a:ext uri="{FF2B5EF4-FFF2-40B4-BE49-F238E27FC236}">
                <a16:creationId xmlns:a16="http://schemas.microsoft.com/office/drawing/2014/main" id="{EAAEF9FD-7FA9-5C16-2EF5-3B70B26FBD97}"/>
              </a:ext>
            </a:extLst>
          </p:cNvPr>
          <p:cNvPicPr>
            <a:picLocks noChangeAspect="1"/>
          </p:cNvPicPr>
          <p:nvPr/>
        </p:nvPicPr>
        <p:blipFill rotWithShape="1">
          <a:blip r:embed="rId2"/>
          <a:srcRect l="5813" t="10625" r="9651"/>
          <a:stretch/>
        </p:blipFill>
        <p:spPr>
          <a:xfrm>
            <a:off x="311700" y="1209675"/>
            <a:ext cx="8406998" cy="2724150"/>
          </a:xfrm>
          <a:prstGeom prst="rect">
            <a:avLst/>
          </a:prstGeom>
        </p:spPr>
      </p:pic>
    </p:spTree>
    <p:extLst>
      <p:ext uri="{BB962C8B-B14F-4D97-AF65-F5344CB8AC3E}">
        <p14:creationId xmlns:p14="http://schemas.microsoft.com/office/powerpoint/2010/main" val="333496643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BEFD-94C4-761C-8396-B52F579E034E}"/>
              </a:ext>
            </a:extLst>
          </p:cNvPr>
          <p:cNvSpPr>
            <a:spLocks noGrp="1"/>
          </p:cNvSpPr>
          <p:nvPr>
            <p:ph type="title"/>
          </p:nvPr>
        </p:nvSpPr>
        <p:spPr>
          <a:xfrm>
            <a:off x="311700" y="329655"/>
            <a:ext cx="8520600" cy="572700"/>
          </a:xfrm>
        </p:spPr>
        <p:txBody>
          <a:bodyPr/>
          <a:lstStyle/>
          <a:p>
            <a:r>
              <a:rPr lang="en-US" b="1" dirty="0"/>
              <a:t>Number of Ratings</a:t>
            </a:r>
            <a:endParaRPr lang="en-IN" b="1" dirty="0"/>
          </a:p>
        </p:txBody>
      </p:sp>
      <p:sp>
        <p:nvSpPr>
          <p:cNvPr id="3" name="Text Placeholder 2">
            <a:extLst>
              <a:ext uri="{FF2B5EF4-FFF2-40B4-BE49-F238E27FC236}">
                <a16:creationId xmlns:a16="http://schemas.microsoft.com/office/drawing/2014/main" id="{1E108E7F-65CB-B9DA-03C0-E4C7C1725E58}"/>
              </a:ext>
            </a:extLst>
          </p:cNvPr>
          <p:cNvSpPr>
            <a:spLocks noGrp="1"/>
          </p:cNvSpPr>
          <p:nvPr>
            <p:ph type="body" idx="1"/>
          </p:nvPr>
        </p:nvSpPr>
        <p:spPr>
          <a:xfrm>
            <a:off x="311700" y="4125775"/>
            <a:ext cx="8520600" cy="775834"/>
          </a:xfrm>
        </p:spPr>
        <p:txBody>
          <a:bodyPr/>
          <a:lstStyle/>
          <a:p>
            <a:pPr>
              <a:buClr>
                <a:srgbClr val="134F5C"/>
              </a:buClr>
              <a:buFont typeface="Wingdings" panose="05000000000000000000" pitchFamily="2" charset="2"/>
              <a:buChar char="Ø"/>
            </a:pPr>
            <a:r>
              <a:rPr lang="en-US" dirty="0">
                <a:solidFill>
                  <a:srgbClr val="134F5C"/>
                </a:solidFill>
              </a:rPr>
              <a:t>Number of ratings are randomly distributed. Most of the apps ratings are less than 250 thousands but many have ratings in millions too. </a:t>
            </a:r>
            <a:br>
              <a:rPr lang="en-US" dirty="0">
                <a:solidFill>
                  <a:srgbClr val="134F5C"/>
                </a:solidFill>
              </a:rPr>
            </a:br>
            <a:endParaRPr lang="en-IN" dirty="0">
              <a:solidFill>
                <a:srgbClr val="134F5C"/>
              </a:solidFill>
            </a:endParaRPr>
          </a:p>
        </p:txBody>
      </p:sp>
      <p:pic>
        <p:nvPicPr>
          <p:cNvPr id="5" name="Picture 4">
            <a:extLst>
              <a:ext uri="{FF2B5EF4-FFF2-40B4-BE49-F238E27FC236}">
                <a16:creationId xmlns:a16="http://schemas.microsoft.com/office/drawing/2014/main" id="{BB50FACC-F7EE-E5CF-A001-17B92205CFC2}"/>
              </a:ext>
            </a:extLst>
          </p:cNvPr>
          <p:cNvPicPr>
            <a:picLocks noChangeAspect="1"/>
          </p:cNvPicPr>
          <p:nvPr/>
        </p:nvPicPr>
        <p:blipFill rotWithShape="1">
          <a:blip r:embed="rId2"/>
          <a:srcRect l="6279" t="3436" r="9884" b="-973"/>
          <a:stretch/>
        </p:blipFill>
        <p:spPr>
          <a:xfrm>
            <a:off x="489097" y="1017725"/>
            <a:ext cx="7857461" cy="2972957"/>
          </a:xfrm>
          <a:prstGeom prst="rect">
            <a:avLst/>
          </a:prstGeom>
        </p:spPr>
      </p:pic>
    </p:spTree>
    <p:extLst>
      <p:ext uri="{BB962C8B-B14F-4D97-AF65-F5344CB8AC3E}">
        <p14:creationId xmlns:p14="http://schemas.microsoft.com/office/powerpoint/2010/main" val="214033765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A898D-A245-8801-EEF9-EC84027BDFFB}"/>
              </a:ext>
            </a:extLst>
          </p:cNvPr>
          <p:cNvSpPr>
            <a:spLocks noGrp="1"/>
          </p:cNvSpPr>
          <p:nvPr>
            <p:ph type="title"/>
          </p:nvPr>
        </p:nvSpPr>
        <p:spPr>
          <a:xfrm>
            <a:off x="159489" y="337215"/>
            <a:ext cx="4125432" cy="1087548"/>
          </a:xfrm>
        </p:spPr>
        <p:txBody>
          <a:bodyPr/>
          <a:lstStyle/>
          <a:p>
            <a:r>
              <a:rPr lang="en-US" b="1" dirty="0"/>
              <a:t>Ratings and Number of Ratings</a:t>
            </a:r>
            <a:endParaRPr lang="en-IN" b="1" dirty="0"/>
          </a:p>
        </p:txBody>
      </p:sp>
      <p:sp>
        <p:nvSpPr>
          <p:cNvPr id="3" name="Text Placeholder 2">
            <a:extLst>
              <a:ext uri="{FF2B5EF4-FFF2-40B4-BE49-F238E27FC236}">
                <a16:creationId xmlns:a16="http://schemas.microsoft.com/office/drawing/2014/main" id="{F0C314F7-F92F-EEF8-F651-F13629DF8130}"/>
              </a:ext>
            </a:extLst>
          </p:cNvPr>
          <p:cNvSpPr>
            <a:spLocks noGrp="1"/>
          </p:cNvSpPr>
          <p:nvPr>
            <p:ph type="body" idx="1"/>
          </p:nvPr>
        </p:nvSpPr>
        <p:spPr>
          <a:xfrm>
            <a:off x="264976" y="1573617"/>
            <a:ext cx="4125432" cy="2145121"/>
          </a:xfrm>
        </p:spPr>
        <p:txBody>
          <a:bodyPr/>
          <a:lstStyle/>
          <a:p>
            <a:pPr>
              <a:buClr>
                <a:srgbClr val="134F5C"/>
              </a:buClr>
              <a:buFont typeface="Wingdings" panose="05000000000000000000" pitchFamily="2" charset="2"/>
              <a:buChar char="Ø"/>
            </a:pPr>
            <a:r>
              <a:rPr lang="en-US" dirty="0">
                <a:solidFill>
                  <a:srgbClr val="134F5C"/>
                </a:solidFill>
              </a:rPr>
              <a:t>No clear cut distinction for malware and benign apps.</a:t>
            </a:r>
          </a:p>
          <a:p>
            <a:pPr>
              <a:buClr>
                <a:srgbClr val="134F5C"/>
              </a:buClr>
              <a:buFont typeface="Wingdings" panose="05000000000000000000" pitchFamily="2" charset="2"/>
              <a:buChar char="Ø"/>
            </a:pPr>
            <a:r>
              <a:rPr lang="en-US" dirty="0">
                <a:solidFill>
                  <a:srgbClr val="134F5C"/>
                </a:solidFill>
              </a:rPr>
              <a:t>Overlapped instances of different classes</a:t>
            </a:r>
            <a:endParaRPr lang="en-IN" dirty="0">
              <a:solidFill>
                <a:srgbClr val="134F5C"/>
              </a:solidFill>
            </a:endParaRPr>
          </a:p>
          <a:p>
            <a:pPr>
              <a:buClr>
                <a:srgbClr val="134F5C"/>
              </a:buClr>
              <a:buFont typeface="Wingdings" panose="05000000000000000000" pitchFamily="2" charset="2"/>
              <a:buChar char="Ø"/>
            </a:pPr>
            <a:r>
              <a:rPr lang="en-US" dirty="0">
                <a:solidFill>
                  <a:srgbClr val="134F5C"/>
                </a:solidFill>
              </a:rPr>
              <a:t>Scatter plot is positively skewed.</a:t>
            </a:r>
          </a:p>
        </p:txBody>
      </p:sp>
      <p:pic>
        <p:nvPicPr>
          <p:cNvPr id="6" name="Picture 5">
            <a:extLst>
              <a:ext uri="{FF2B5EF4-FFF2-40B4-BE49-F238E27FC236}">
                <a16:creationId xmlns:a16="http://schemas.microsoft.com/office/drawing/2014/main" id="{F9EBB965-008A-A998-6B34-7B81A7801AE0}"/>
              </a:ext>
            </a:extLst>
          </p:cNvPr>
          <p:cNvPicPr>
            <a:picLocks noChangeAspect="1"/>
          </p:cNvPicPr>
          <p:nvPr/>
        </p:nvPicPr>
        <p:blipFill rotWithShape="1">
          <a:blip r:embed="rId2"/>
          <a:srcRect t="11171" r="9602" b="3876"/>
          <a:stretch/>
        </p:blipFill>
        <p:spPr>
          <a:xfrm>
            <a:off x="4572000" y="573427"/>
            <a:ext cx="4029740" cy="4655866"/>
          </a:xfrm>
          <a:prstGeom prst="rect">
            <a:avLst/>
          </a:prstGeom>
        </p:spPr>
      </p:pic>
    </p:spTree>
    <p:extLst>
      <p:ext uri="{BB962C8B-B14F-4D97-AF65-F5344CB8AC3E}">
        <p14:creationId xmlns:p14="http://schemas.microsoft.com/office/powerpoint/2010/main" val="69749668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left)">
                                      <p:cBhvr>
                                        <p:cTn id="22" dur="10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2CD4-8AF1-3078-F14D-8407B671890D}"/>
              </a:ext>
            </a:extLst>
          </p:cNvPr>
          <p:cNvSpPr>
            <a:spLocks noGrp="1"/>
          </p:cNvSpPr>
          <p:nvPr>
            <p:ph type="title"/>
          </p:nvPr>
        </p:nvSpPr>
        <p:spPr/>
        <p:txBody>
          <a:bodyPr/>
          <a:lstStyle/>
          <a:p>
            <a:r>
              <a:rPr lang="en-US" b="1" dirty="0"/>
              <a:t>Number of Dangerous Permissions and the class</a:t>
            </a:r>
            <a:endParaRPr lang="en-IN" b="1" dirty="0"/>
          </a:p>
        </p:txBody>
      </p:sp>
      <p:sp>
        <p:nvSpPr>
          <p:cNvPr id="3" name="Text Placeholder 2">
            <a:extLst>
              <a:ext uri="{FF2B5EF4-FFF2-40B4-BE49-F238E27FC236}">
                <a16:creationId xmlns:a16="http://schemas.microsoft.com/office/drawing/2014/main" id="{44D59461-EC00-9AAB-5D1E-8C885A980D0D}"/>
              </a:ext>
            </a:extLst>
          </p:cNvPr>
          <p:cNvSpPr>
            <a:spLocks noGrp="1"/>
          </p:cNvSpPr>
          <p:nvPr>
            <p:ph type="body" idx="1"/>
          </p:nvPr>
        </p:nvSpPr>
        <p:spPr>
          <a:xfrm>
            <a:off x="311700" y="3939987"/>
            <a:ext cx="8520600" cy="1033026"/>
          </a:xfrm>
        </p:spPr>
        <p:txBody>
          <a:bodyPr/>
          <a:lstStyle/>
          <a:p>
            <a:pPr>
              <a:buClr>
                <a:srgbClr val="134F5C"/>
              </a:buClr>
              <a:buFont typeface="Wingdings" panose="05000000000000000000" pitchFamily="2" charset="2"/>
              <a:buChar char="Ø"/>
            </a:pPr>
            <a:r>
              <a:rPr lang="en-US" dirty="0">
                <a:solidFill>
                  <a:srgbClr val="134F5C"/>
                </a:solidFill>
              </a:rPr>
              <a:t>Dangerous permissions are negatively skewed. Very less number of apps have dangerous permissions more than 7. The 0 and 1 permissions for malware apps is a sign of the masked behavior of the culprits. </a:t>
            </a:r>
            <a:endParaRPr lang="en-IN" dirty="0">
              <a:solidFill>
                <a:srgbClr val="134F5C"/>
              </a:solidFill>
            </a:endParaRPr>
          </a:p>
        </p:txBody>
      </p:sp>
      <p:pic>
        <p:nvPicPr>
          <p:cNvPr id="6" name="Picture 5">
            <a:extLst>
              <a:ext uri="{FF2B5EF4-FFF2-40B4-BE49-F238E27FC236}">
                <a16:creationId xmlns:a16="http://schemas.microsoft.com/office/drawing/2014/main" id="{957E9570-1CDD-A289-4BA5-54578BBD9F7A}"/>
              </a:ext>
            </a:extLst>
          </p:cNvPr>
          <p:cNvPicPr>
            <a:picLocks noChangeAspect="1"/>
          </p:cNvPicPr>
          <p:nvPr/>
        </p:nvPicPr>
        <p:blipFill rotWithShape="1">
          <a:blip r:embed="rId2"/>
          <a:srcRect l="6279" t="11322" r="9767"/>
          <a:stretch/>
        </p:blipFill>
        <p:spPr>
          <a:xfrm>
            <a:off x="478466" y="1155507"/>
            <a:ext cx="7953153" cy="2702885"/>
          </a:xfrm>
          <a:prstGeom prst="rect">
            <a:avLst/>
          </a:prstGeom>
        </p:spPr>
      </p:pic>
    </p:spTree>
    <p:extLst>
      <p:ext uri="{BB962C8B-B14F-4D97-AF65-F5344CB8AC3E}">
        <p14:creationId xmlns:p14="http://schemas.microsoft.com/office/powerpoint/2010/main" val="122224521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9209-05DE-9B7C-28DB-2A41B6690162}"/>
              </a:ext>
            </a:extLst>
          </p:cNvPr>
          <p:cNvSpPr>
            <a:spLocks noGrp="1"/>
          </p:cNvSpPr>
          <p:nvPr>
            <p:ph type="title"/>
          </p:nvPr>
        </p:nvSpPr>
        <p:spPr/>
        <p:txBody>
          <a:bodyPr/>
          <a:lstStyle/>
          <a:p>
            <a:r>
              <a:rPr lang="en-US" b="1" dirty="0"/>
              <a:t>Number of Safe Permissions and the class</a:t>
            </a:r>
            <a:endParaRPr lang="en-IN" b="1" dirty="0"/>
          </a:p>
        </p:txBody>
      </p:sp>
      <p:sp>
        <p:nvSpPr>
          <p:cNvPr id="3" name="Text Placeholder 2">
            <a:extLst>
              <a:ext uri="{FF2B5EF4-FFF2-40B4-BE49-F238E27FC236}">
                <a16:creationId xmlns:a16="http://schemas.microsoft.com/office/drawing/2014/main" id="{D7B67E67-9177-0919-AFBF-CC87EBF120B5}"/>
              </a:ext>
            </a:extLst>
          </p:cNvPr>
          <p:cNvSpPr>
            <a:spLocks noGrp="1"/>
          </p:cNvSpPr>
          <p:nvPr>
            <p:ph type="body" idx="1"/>
          </p:nvPr>
        </p:nvSpPr>
        <p:spPr>
          <a:xfrm>
            <a:off x="311700" y="4095749"/>
            <a:ext cx="8520600" cy="602726"/>
          </a:xfrm>
        </p:spPr>
        <p:txBody>
          <a:bodyPr/>
          <a:lstStyle/>
          <a:p>
            <a:pPr>
              <a:buClr>
                <a:srgbClr val="134F5C"/>
              </a:buClr>
              <a:buFont typeface="Wingdings" panose="05000000000000000000" pitchFamily="2" charset="2"/>
              <a:buChar char="Ø"/>
            </a:pPr>
            <a:r>
              <a:rPr lang="en-US" dirty="0">
                <a:solidFill>
                  <a:srgbClr val="134F5C"/>
                </a:solidFill>
              </a:rPr>
              <a:t>Most of the apps take very few safe permissions in fact lower than 5. </a:t>
            </a:r>
            <a:endParaRPr lang="en-IN" dirty="0">
              <a:solidFill>
                <a:srgbClr val="134F5C"/>
              </a:solidFill>
            </a:endParaRPr>
          </a:p>
        </p:txBody>
      </p:sp>
      <p:pic>
        <p:nvPicPr>
          <p:cNvPr id="6" name="Picture 5">
            <a:extLst>
              <a:ext uri="{FF2B5EF4-FFF2-40B4-BE49-F238E27FC236}">
                <a16:creationId xmlns:a16="http://schemas.microsoft.com/office/drawing/2014/main" id="{73522273-6F21-FBE8-165D-CEF5041861F7}"/>
              </a:ext>
            </a:extLst>
          </p:cNvPr>
          <p:cNvPicPr>
            <a:picLocks noChangeAspect="1"/>
          </p:cNvPicPr>
          <p:nvPr/>
        </p:nvPicPr>
        <p:blipFill rotWithShape="1">
          <a:blip r:embed="rId2"/>
          <a:srcRect l="6266" t="11672" r="8237"/>
          <a:stretch/>
        </p:blipFill>
        <p:spPr>
          <a:xfrm>
            <a:off x="653902" y="1225624"/>
            <a:ext cx="7836195" cy="2692251"/>
          </a:xfrm>
          <a:prstGeom prst="rect">
            <a:avLst/>
          </a:prstGeom>
        </p:spPr>
      </p:pic>
    </p:spTree>
    <p:extLst>
      <p:ext uri="{BB962C8B-B14F-4D97-AF65-F5344CB8AC3E}">
        <p14:creationId xmlns:p14="http://schemas.microsoft.com/office/powerpoint/2010/main" val="5555757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4D8A-F7BD-3FF9-E366-BBE1CC79CFE6}"/>
              </a:ext>
            </a:extLst>
          </p:cNvPr>
          <p:cNvSpPr>
            <a:spLocks noGrp="1"/>
          </p:cNvSpPr>
          <p:nvPr>
            <p:ph type="title"/>
          </p:nvPr>
        </p:nvSpPr>
        <p:spPr>
          <a:xfrm>
            <a:off x="382773" y="338698"/>
            <a:ext cx="4441052" cy="1532631"/>
          </a:xfrm>
        </p:spPr>
        <p:txBody>
          <a:bodyPr/>
          <a:lstStyle/>
          <a:p>
            <a:r>
              <a:rPr lang="en-US" b="1" dirty="0"/>
              <a:t>Number of Safe Permissions and Dangerous permissions</a:t>
            </a:r>
            <a:endParaRPr lang="en-IN" b="1" dirty="0"/>
          </a:p>
        </p:txBody>
      </p:sp>
      <p:sp>
        <p:nvSpPr>
          <p:cNvPr id="3" name="Text Placeholder 2">
            <a:extLst>
              <a:ext uri="{FF2B5EF4-FFF2-40B4-BE49-F238E27FC236}">
                <a16:creationId xmlns:a16="http://schemas.microsoft.com/office/drawing/2014/main" id="{77F37FC3-77E3-33DB-3125-F494B554A508}"/>
              </a:ext>
            </a:extLst>
          </p:cNvPr>
          <p:cNvSpPr>
            <a:spLocks noGrp="1"/>
          </p:cNvSpPr>
          <p:nvPr>
            <p:ph type="body" idx="1"/>
          </p:nvPr>
        </p:nvSpPr>
        <p:spPr>
          <a:xfrm>
            <a:off x="382773" y="1871330"/>
            <a:ext cx="4189228" cy="2933471"/>
          </a:xfrm>
        </p:spPr>
        <p:txBody>
          <a:bodyPr/>
          <a:lstStyle/>
          <a:p>
            <a:pPr>
              <a:buClr>
                <a:srgbClr val="134F5C"/>
              </a:buClr>
              <a:buFont typeface="Wingdings" panose="05000000000000000000" pitchFamily="2" charset="2"/>
              <a:buChar char="Ø"/>
            </a:pPr>
            <a:r>
              <a:rPr lang="en-US" dirty="0">
                <a:solidFill>
                  <a:srgbClr val="134F5C"/>
                </a:solidFill>
              </a:rPr>
              <a:t>There seems no relationship between number of safe permissions or dangerous permissions an app take and the class of the app. </a:t>
            </a:r>
            <a:endParaRPr lang="en-IN" dirty="0">
              <a:solidFill>
                <a:srgbClr val="134F5C"/>
              </a:solidFill>
            </a:endParaRPr>
          </a:p>
        </p:txBody>
      </p:sp>
      <p:pic>
        <p:nvPicPr>
          <p:cNvPr id="6" name="Picture 5">
            <a:extLst>
              <a:ext uri="{FF2B5EF4-FFF2-40B4-BE49-F238E27FC236}">
                <a16:creationId xmlns:a16="http://schemas.microsoft.com/office/drawing/2014/main" id="{82669D78-86F9-C1E7-E216-FF63552F9084}"/>
              </a:ext>
            </a:extLst>
          </p:cNvPr>
          <p:cNvPicPr>
            <a:picLocks noChangeAspect="1"/>
          </p:cNvPicPr>
          <p:nvPr/>
        </p:nvPicPr>
        <p:blipFill rotWithShape="1">
          <a:blip r:embed="rId2"/>
          <a:srcRect t="12196" r="10547" b="3256"/>
          <a:stretch/>
        </p:blipFill>
        <p:spPr>
          <a:xfrm>
            <a:off x="4916062" y="678212"/>
            <a:ext cx="4025919" cy="4465675"/>
          </a:xfrm>
          <a:prstGeom prst="rect">
            <a:avLst/>
          </a:prstGeom>
        </p:spPr>
      </p:pic>
    </p:spTree>
    <p:extLst>
      <p:ext uri="{BB962C8B-B14F-4D97-AF65-F5344CB8AC3E}">
        <p14:creationId xmlns:p14="http://schemas.microsoft.com/office/powerpoint/2010/main" val="163574255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B8AC-0836-0AD2-45B4-F4FA2C387308}"/>
              </a:ext>
            </a:extLst>
          </p:cNvPr>
          <p:cNvSpPr>
            <a:spLocks noGrp="1"/>
          </p:cNvSpPr>
          <p:nvPr>
            <p:ph type="title"/>
          </p:nvPr>
        </p:nvSpPr>
        <p:spPr>
          <a:xfrm>
            <a:off x="396993" y="483377"/>
            <a:ext cx="4217653" cy="572700"/>
          </a:xfrm>
        </p:spPr>
        <p:txBody>
          <a:bodyPr/>
          <a:lstStyle/>
          <a:p>
            <a:r>
              <a:rPr lang="en-US" b="1" dirty="0"/>
              <a:t>Price of the app</a:t>
            </a:r>
            <a:endParaRPr lang="en-IN" b="1" dirty="0"/>
          </a:p>
        </p:txBody>
      </p:sp>
      <p:sp>
        <p:nvSpPr>
          <p:cNvPr id="3" name="Text Placeholder 2">
            <a:extLst>
              <a:ext uri="{FF2B5EF4-FFF2-40B4-BE49-F238E27FC236}">
                <a16:creationId xmlns:a16="http://schemas.microsoft.com/office/drawing/2014/main" id="{51B32FBA-0553-2DB6-722E-709E816A85B5}"/>
              </a:ext>
            </a:extLst>
          </p:cNvPr>
          <p:cNvSpPr>
            <a:spLocks noGrp="1"/>
          </p:cNvSpPr>
          <p:nvPr>
            <p:ph type="body" idx="1"/>
          </p:nvPr>
        </p:nvSpPr>
        <p:spPr>
          <a:xfrm>
            <a:off x="216123" y="1339865"/>
            <a:ext cx="4398523" cy="3178972"/>
          </a:xfrm>
        </p:spPr>
        <p:txBody>
          <a:bodyPr/>
          <a:lstStyle/>
          <a:p>
            <a:pPr>
              <a:buClr>
                <a:srgbClr val="134F5C"/>
              </a:buClr>
              <a:buFont typeface="Wingdings" panose="05000000000000000000" pitchFamily="2" charset="2"/>
              <a:buChar char="Ø"/>
            </a:pPr>
            <a:r>
              <a:rPr lang="en-US" dirty="0">
                <a:solidFill>
                  <a:srgbClr val="134F5C"/>
                </a:solidFill>
              </a:rPr>
              <a:t>During Analysis, we found that the apps with price more than zero are all malware apps that is it could be a great differentiator for this dataset but not valid for all. Thus, couldn’t use Decision Tree Classifier for modelling.</a:t>
            </a:r>
            <a:endParaRPr lang="en-IN" dirty="0">
              <a:solidFill>
                <a:srgbClr val="134F5C"/>
              </a:solidFill>
            </a:endParaRPr>
          </a:p>
        </p:txBody>
      </p:sp>
      <p:pic>
        <p:nvPicPr>
          <p:cNvPr id="6" name="Picture 5">
            <a:extLst>
              <a:ext uri="{FF2B5EF4-FFF2-40B4-BE49-F238E27FC236}">
                <a16:creationId xmlns:a16="http://schemas.microsoft.com/office/drawing/2014/main" id="{CE3EF497-969C-EC4A-2BAB-6DF4CB863D02}"/>
              </a:ext>
            </a:extLst>
          </p:cNvPr>
          <p:cNvPicPr>
            <a:picLocks noChangeAspect="1"/>
          </p:cNvPicPr>
          <p:nvPr/>
        </p:nvPicPr>
        <p:blipFill rotWithShape="1">
          <a:blip r:embed="rId2"/>
          <a:srcRect t="11171" r="11728" b="3876"/>
          <a:stretch/>
        </p:blipFill>
        <p:spPr>
          <a:xfrm>
            <a:off x="4774251" y="744593"/>
            <a:ext cx="3972756" cy="4369516"/>
          </a:xfrm>
          <a:prstGeom prst="rect">
            <a:avLst/>
          </a:prstGeom>
        </p:spPr>
      </p:pic>
    </p:spTree>
    <p:extLst>
      <p:ext uri="{BB962C8B-B14F-4D97-AF65-F5344CB8AC3E}">
        <p14:creationId xmlns:p14="http://schemas.microsoft.com/office/powerpoint/2010/main" val="200045060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04B4-9CB0-C6A4-4C0B-3D239A6FAF02}"/>
              </a:ext>
            </a:extLst>
          </p:cNvPr>
          <p:cNvSpPr>
            <a:spLocks noGrp="1"/>
          </p:cNvSpPr>
          <p:nvPr>
            <p:ph type="title"/>
          </p:nvPr>
        </p:nvSpPr>
        <p:spPr/>
        <p:txBody>
          <a:bodyPr/>
          <a:lstStyle/>
          <a:p>
            <a:r>
              <a:rPr lang="en-US" b="1" dirty="0"/>
              <a:t>Class Distribution</a:t>
            </a:r>
            <a:endParaRPr lang="en-IN" b="1" dirty="0"/>
          </a:p>
        </p:txBody>
      </p:sp>
      <p:sp>
        <p:nvSpPr>
          <p:cNvPr id="3" name="Text Placeholder 2">
            <a:extLst>
              <a:ext uri="{FF2B5EF4-FFF2-40B4-BE49-F238E27FC236}">
                <a16:creationId xmlns:a16="http://schemas.microsoft.com/office/drawing/2014/main" id="{94F197DE-F9F2-EDAA-97FD-5E6500A420CF}"/>
              </a:ext>
            </a:extLst>
          </p:cNvPr>
          <p:cNvSpPr>
            <a:spLocks noGrp="1"/>
          </p:cNvSpPr>
          <p:nvPr>
            <p:ph type="body" idx="1"/>
          </p:nvPr>
        </p:nvSpPr>
        <p:spPr>
          <a:xfrm>
            <a:off x="4997302" y="1978406"/>
            <a:ext cx="3760569" cy="1186688"/>
          </a:xfrm>
        </p:spPr>
        <p:txBody>
          <a:bodyPr/>
          <a:lstStyle/>
          <a:p>
            <a:pPr>
              <a:buClr>
                <a:srgbClr val="134F5C"/>
              </a:buClr>
              <a:buFont typeface="Wingdings" panose="05000000000000000000" pitchFamily="2" charset="2"/>
              <a:buChar char="Ø"/>
            </a:pPr>
            <a:r>
              <a:rPr lang="en-US" dirty="0">
                <a:solidFill>
                  <a:srgbClr val="134F5C"/>
                </a:solidFill>
              </a:rPr>
              <a:t>Data is moderately imbalanced with 66:33 ratio. </a:t>
            </a:r>
            <a:endParaRPr lang="en-IN" dirty="0">
              <a:solidFill>
                <a:srgbClr val="134F5C"/>
              </a:solidFill>
            </a:endParaRPr>
          </a:p>
        </p:txBody>
      </p:sp>
      <p:pic>
        <p:nvPicPr>
          <p:cNvPr id="5" name="Picture 4">
            <a:extLst>
              <a:ext uri="{FF2B5EF4-FFF2-40B4-BE49-F238E27FC236}">
                <a16:creationId xmlns:a16="http://schemas.microsoft.com/office/drawing/2014/main" id="{E1479887-856B-A7CD-FF07-A1B865A31606}"/>
              </a:ext>
            </a:extLst>
          </p:cNvPr>
          <p:cNvPicPr>
            <a:picLocks noChangeAspect="1"/>
          </p:cNvPicPr>
          <p:nvPr/>
        </p:nvPicPr>
        <p:blipFill>
          <a:blip r:embed="rId2"/>
          <a:stretch>
            <a:fillRect/>
          </a:stretch>
        </p:blipFill>
        <p:spPr>
          <a:xfrm>
            <a:off x="311700" y="1152475"/>
            <a:ext cx="4611174" cy="3658433"/>
          </a:xfrm>
          <a:prstGeom prst="rect">
            <a:avLst/>
          </a:prstGeom>
        </p:spPr>
      </p:pic>
    </p:spTree>
    <p:extLst>
      <p:ext uri="{BB962C8B-B14F-4D97-AF65-F5344CB8AC3E}">
        <p14:creationId xmlns:p14="http://schemas.microsoft.com/office/powerpoint/2010/main" val="10589559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5E27-815A-BCA4-21D6-605CBD919B87}"/>
              </a:ext>
            </a:extLst>
          </p:cNvPr>
          <p:cNvSpPr>
            <a:spLocks noGrp="1"/>
          </p:cNvSpPr>
          <p:nvPr>
            <p:ph type="title"/>
          </p:nvPr>
        </p:nvSpPr>
        <p:spPr/>
        <p:txBody>
          <a:bodyPr/>
          <a:lstStyle/>
          <a:p>
            <a:r>
              <a:rPr lang="en-US" b="1" dirty="0"/>
              <a:t>Data Preparation for modelling</a:t>
            </a:r>
            <a:endParaRPr lang="en-IN" b="1" dirty="0"/>
          </a:p>
        </p:txBody>
      </p:sp>
      <p:sp>
        <p:nvSpPr>
          <p:cNvPr id="3" name="Text Placeholder 2">
            <a:extLst>
              <a:ext uri="{FF2B5EF4-FFF2-40B4-BE49-F238E27FC236}">
                <a16:creationId xmlns:a16="http://schemas.microsoft.com/office/drawing/2014/main" id="{C80DEFE1-5700-0911-6E36-B991FE205C16}"/>
              </a:ext>
            </a:extLst>
          </p:cNvPr>
          <p:cNvSpPr>
            <a:spLocks noGrp="1"/>
          </p:cNvSpPr>
          <p:nvPr>
            <p:ph type="body" idx="1"/>
          </p:nvPr>
        </p:nvSpPr>
        <p:spPr/>
        <p:txBody>
          <a:bodyPr/>
          <a:lstStyle/>
          <a:p>
            <a:pPr>
              <a:buClr>
                <a:srgbClr val="134F5C"/>
              </a:buClr>
              <a:buFont typeface="Wingdings" panose="05000000000000000000" pitchFamily="2" charset="2"/>
              <a:buChar char="Ø"/>
            </a:pPr>
            <a:r>
              <a:rPr lang="en-US" b="1" i="1" dirty="0">
                <a:solidFill>
                  <a:schemeClr val="tx1"/>
                </a:solidFill>
              </a:rPr>
              <a:t>Encoding Categorical Variables: </a:t>
            </a:r>
            <a:r>
              <a:rPr lang="en-US" dirty="0">
                <a:solidFill>
                  <a:srgbClr val="134F5C"/>
                </a:solidFill>
              </a:rPr>
              <a:t>We used </a:t>
            </a:r>
            <a:r>
              <a:rPr lang="en-US" i="1" dirty="0">
                <a:solidFill>
                  <a:srgbClr val="134F5C"/>
                </a:solidFill>
              </a:rPr>
              <a:t>One Hot Encoder </a:t>
            </a:r>
            <a:r>
              <a:rPr lang="en-US" dirty="0">
                <a:solidFill>
                  <a:srgbClr val="134F5C"/>
                </a:solidFill>
              </a:rPr>
              <a:t>from sklearn library of python, which creates a unique feature per unique entry of the category column. </a:t>
            </a:r>
          </a:p>
          <a:p>
            <a:pPr>
              <a:buClr>
                <a:srgbClr val="134F5C"/>
              </a:buClr>
              <a:buFont typeface="Wingdings" panose="05000000000000000000" pitchFamily="2" charset="2"/>
              <a:buChar char="Ø"/>
            </a:pPr>
            <a:endParaRPr lang="en-US" dirty="0">
              <a:solidFill>
                <a:srgbClr val="134F5C"/>
              </a:solidFill>
            </a:endParaRPr>
          </a:p>
          <a:p>
            <a:pPr>
              <a:buClr>
                <a:srgbClr val="134F5C"/>
              </a:buClr>
              <a:buFont typeface="Wingdings" panose="05000000000000000000" pitchFamily="2" charset="2"/>
              <a:buChar char="Ø"/>
            </a:pPr>
            <a:r>
              <a:rPr lang="en-US" b="1" i="1" dirty="0">
                <a:solidFill>
                  <a:schemeClr val="tx1"/>
                </a:solidFill>
              </a:rPr>
              <a:t>Splitting Data: </a:t>
            </a:r>
            <a:r>
              <a:rPr lang="en-US" dirty="0">
                <a:solidFill>
                  <a:srgbClr val="134F5C"/>
                </a:solidFill>
              </a:rPr>
              <a:t>Given problem was the supervised Classification problem. Thus, it was possible for us to evaluate the model. So, we split the data using Train- Test split so that we could check the performance of our model before finalizing the model on unseen data. </a:t>
            </a:r>
          </a:p>
          <a:p>
            <a:pPr>
              <a:buClr>
                <a:srgbClr val="134F5C"/>
              </a:buClr>
              <a:buFont typeface="Wingdings" panose="05000000000000000000" pitchFamily="2" charset="2"/>
              <a:buChar char="Ø"/>
            </a:pPr>
            <a:endParaRPr lang="en-US" dirty="0">
              <a:solidFill>
                <a:srgbClr val="134F5C"/>
              </a:solidFill>
            </a:endParaRPr>
          </a:p>
          <a:p>
            <a:pPr>
              <a:buClr>
                <a:srgbClr val="134F5C"/>
              </a:buClr>
              <a:buFont typeface="Wingdings" panose="05000000000000000000" pitchFamily="2" charset="2"/>
              <a:buChar char="Ø"/>
            </a:pPr>
            <a:endParaRPr lang="en-US" dirty="0">
              <a:solidFill>
                <a:srgbClr val="134F5C"/>
              </a:solidFill>
            </a:endParaRPr>
          </a:p>
          <a:p>
            <a:pPr>
              <a:buClr>
                <a:srgbClr val="134F5C"/>
              </a:buClr>
            </a:pPr>
            <a:endParaRPr lang="en-US" dirty="0">
              <a:solidFill>
                <a:srgbClr val="134F5C"/>
              </a:solidFill>
            </a:endParaRPr>
          </a:p>
          <a:p>
            <a:pPr>
              <a:buClr>
                <a:srgbClr val="134F5C"/>
              </a:buClr>
            </a:pPr>
            <a:endParaRPr lang="en-IN" dirty="0">
              <a:solidFill>
                <a:srgbClr val="134F5C"/>
              </a:solidFill>
            </a:endParaRPr>
          </a:p>
        </p:txBody>
      </p:sp>
    </p:spTree>
    <p:extLst>
      <p:ext uri="{BB962C8B-B14F-4D97-AF65-F5344CB8AC3E}">
        <p14:creationId xmlns:p14="http://schemas.microsoft.com/office/powerpoint/2010/main" val="41488600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CCD9B-29FC-5899-638F-A729C7354E88}"/>
              </a:ext>
            </a:extLst>
          </p:cNvPr>
          <p:cNvSpPr>
            <a:spLocks noGrp="1"/>
          </p:cNvSpPr>
          <p:nvPr>
            <p:ph type="title"/>
          </p:nvPr>
        </p:nvSpPr>
        <p:spPr/>
        <p:txBody>
          <a:bodyPr/>
          <a:lstStyle/>
          <a:p>
            <a:r>
              <a:rPr lang="en-IN" sz="2800" b="1" dirty="0"/>
              <a:t>What to expect in next few slides:</a:t>
            </a:r>
            <a:endParaRPr lang="en-IN" dirty="0"/>
          </a:p>
        </p:txBody>
      </p:sp>
      <p:sp>
        <p:nvSpPr>
          <p:cNvPr id="3" name="Text Placeholder 2">
            <a:extLst>
              <a:ext uri="{FF2B5EF4-FFF2-40B4-BE49-F238E27FC236}">
                <a16:creationId xmlns:a16="http://schemas.microsoft.com/office/drawing/2014/main" id="{E075ADE7-DFEB-34F1-23AD-918B82A351B1}"/>
              </a:ext>
            </a:extLst>
          </p:cNvPr>
          <p:cNvSpPr>
            <a:spLocks noGrp="1"/>
          </p:cNvSpPr>
          <p:nvPr>
            <p:ph type="body" idx="1"/>
          </p:nvPr>
        </p:nvSpPr>
        <p:spPr/>
        <p:txBody>
          <a:bodyPr/>
          <a:lstStyle/>
          <a:p>
            <a:pPr>
              <a:buClrTx/>
              <a:buFont typeface="Wingdings" panose="05000000000000000000" pitchFamily="2" charset="2"/>
              <a:buChar char="Ø"/>
            </a:pPr>
            <a:r>
              <a:rPr lang="en-IN" sz="1800" dirty="0">
                <a:solidFill>
                  <a:srgbClr val="134F5C"/>
                </a:solidFill>
              </a:rPr>
              <a:t>Problem Statement</a:t>
            </a:r>
          </a:p>
          <a:p>
            <a:pPr>
              <a:buClrTx/>
              <a:buFont typeface="Wingdings" panose="05000000000000000000" pitchFamily="2" charset="2"/>
              <a:buChar char="Ø"/>
            </a:pPr>
            <a:r>
              <a:rPr lang="en-IN" sz="1800" dirty="0">
                <a:solidFill>
                  <a:srgbClr val="134F5C"/>
                </a:solidFill>
              </a:rPr>
              <a:t>Data Pre-processing</a:t>
            </a:r>
          </a:p>
          <a:p>
            <a:pPr>
              <a:buClrTx/>
              <a:buFont typeface="Wingdings" panose="05000000000000000000" pitchFamily="2" charset="2"/>
              <a:buChar char="Ø"/>
            </a:pPr>
            <a:r>
              <a:rPr lang="en-IN" dirty="0">
                <a:solidFill>
                  <a:srgbClr val="134F5C"/>
                </a:solidFill>
              </a:rPr>
              <a:t>Feature Selection</a:t>
            </a:r>
          </a:p>
          <a:p>
            <a:pPr>
              <a:buClrTx/>
              <a:buFont typeface="Wingdings" panose="05000000000000000000" pitchFamily="2" charset="2"/>
              <a:buChar char="Ø"/>
            </a:pPr>
            <a:r>
              <a:rPr lang="en-IN" dirty="0">
                <a:solidFill>
                  <a:srgbClr val="134F5C"/>
                </a:solidFill>
              </a:rPr>
              <a:t>Exploratory Data Analysis and Feature Engineering</a:t>
            </a:r>
          </a:p>
          <a:p>
            <a:pPr>
              <a:buClrTx/>
              <a:buFont typeface="Wingdings" panose="05000000000000000000" pitchFamily="2" charset="2"/>
              <a:buChar char="Ø"/>
            </a:pPr>
            <a:r>
              <a:rPr lang="en-IN" dirty="0">
                <a:solidFill>
                  <a:srgbClr val="134F5C"/>
                </a:solidFill>
              </a:rPr>
              <a:t>Preparing Dataset for modelling</a:t>
            </a:r>
          </a:p>
          <a:p>
            <a:pPr>
              <a:buClrTx/>
              <a:buFont typeface="Wingdings" panose="05000000000000000000" pitchFamily="2" charset="2"/>
              <a:buChar char="Ø"/>
            </a:pPr>
            <a:r>
              <a:rPr lang="en-IN" dirty="0">
                <a:solidFill>
                  <a:srgbClr val="134F5C"/>
                </a:solidFill>
              </a:rPr>
              <a:t>Applying model</a:t>
            </a:r>
          </a:p>
          <a:p>
            <a:pPr>
              <a:buClrTx/>
              <a:buFont typeface="Wingdings" panose="05000000000000000000" pitchFamily="2" charset="2"/>
              <a:buChar char="Ø"/>
            </a:pPr>
            <a:r>
              <a:rPr lang="en-IN" dirty="0">
                <a:solidFill>
                  <a:srgbClr val="134F5C"/>
                </a:solidFill>
              </a:rPr>
              <a:t>Cross-validation and Evaluation</a:t>
            </a:r>
          </a:p>
          <a:p>
            <a:pPr>
              <a:buClrTx/>
              <a:buFont typeface="Wingdings" panose="05000000000000000000" pitchFamily="2" charset="2"/>
              <a:buChar char="Ø"/>
            </a:pPr>
            <a:r>
              <a:rPr lang="en-IN" dirty="0">
                <a:solidFill>
                  <a:srgbClr val="134F5C"/>
                </a:solidFill>
              </a:rPr>
              <a:t>Model Selection</a:t>
            </a:r>
          </a:p>
          <a:p>
            <a:pPr>
              <a:buClrTx/>
              <a:buFont typeface="Wingdings" panose="05000000000000000000" pitchFamily="2" charset="2"/>
              <a:buChar char="Ø"/>
            </a:pPr>
            <a:endParaRPr lang="en-IN" dirty="0">
              <a:solidFill>
                <a:srgbClr val="134F5C"/>
              </a:solidFill>
            </a:endParaRPr>
          </a:p>
          <a:p>
            <a:pPr>
              <a:buClrTx/>
              <a:buFont typeface="Wingdings" panose="05000000000000000000" pitchFamily="2" charset="2"/>
              <a:buChar char="Ø"/>
            </a:pPr>
            <a:endParaRPr lang="en-IN" sz="1800" dirty="0">
              <a:solidFill>
                <a:srgbClr val="134F5C"/>
              </a:solidFill>
            </a:endParaRPr>
          </a:p>
        </p:txBody>
      </p:sp>
    </p:spTree>
    <p:extLst>
      <p:ext uri="{BB962C8B-B14F-4D97-AF65-F5344CB8AC3E}">
        <p14:creationId xmlns:p14="http://schemas.microsoft.com/office/powerpoint/2010/main" val="365706181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left)">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814B9-CAAB-F767-0378-DC811E2D0765}"/>
              </a:ext>
            </a:extLst>
          </p:cNvPr>
          <p:cNvSpPr>
            <a:spLocks noGrp="1"/>
          </p:cNvSpPr>
          <p:nvPr>
            <p:ph type="title"/>
          </p:nvPr>
        </p:nvSpPr>
        <p:spPr/>
        <p:txBody>
          <a:bodyPr/>
          <a:lstStyle/>
          <a:p>
            <a:r>
              <a:rPr lang="en-US" b="1" dirty="0"/>
              <a:t>Continued..</a:t>
            </a:r>
            <a:endParaRPr lang="en-IN" b="1" dirty="0"/>
          </a:p>
        </p:txBody>
      </p:sp>
      <p:sp>
        <p:nvSpPr>
          <p:cNvPr id="3" name="Text Placeholder 2">
            <a:extLst>
              <a:ext uri="{FF2B5EF4-FFF2-40B4-BE49-F238E27FC236}">
                <a16:creationId xmlns:a16="http://schemas.microsoft.com/office/drawing/2014/main" id="{CB36BC0F-7BAB-298B-3239-519D43F2ECF6}"/>
              </a:ext>
            </a:extLst>
          </p:cNvPr>
          <p:cNvSpPr>
            <a:spLocks noGrp="1"/>
          </p:cNvSpPr>
          <p:nvPr>
            <p:ph type="body" idx="1"/>
          </p:nvPr>
        </p:nvSpPr>
        <p:spPr/>
        <p:txBody>
          <a:bodyPr/>
          <a:lstStyle/>
          <a:p>
            <a:pPr>
              <a:buClr>
                <a:srgbClr val="134F5C"/>
              </a:buClr>
              <a:buFont typeface="Wingdings" panose="05000000000000000000" pitchFamily="2" charset="2"/>
              <a:buChar char="Ø"/>
            </a:pPr>
            <a:r>
              <a:rPr lang="en-US" b="1" i="1" dirty="0">
                <a:solidFill>
                  <a:schemeClr val="tx1"/>
                </a:solidFill>
              </a:rPr>
              <a:t>Feature Scaling: </a:t>
            </a:r>
            <a:r>
              <a:rPr lang="en-US" dirty="0">
                <a:solidFill>
                  <a:srgbClr val="134F5C"/>
                </a:solidFill>
              </a:rPr>
              <a:t>Some of the Algorithms which we were going to used were distance-based Algorithms and since the scale of the features were different. We have to bring them to equal level to give equal weightage. There are many Scaling Algorithms inbuilt in sklearn library like Minmax Scaler, Standard Scaler. We used Standard Scaler which transform the continuous variables into Standard Normal Distribution. </a:t>
            </a:r>
          </a:p>
          <a:p>
            <a:endParaRPr lang="en-IN" dirty="0"/>
          </a:p>
        </p:txBody>
      </p:sp>
    </p:spTree>
    <p:extLst>
      <p:ext uri="{BB962C8B-B14F-4D97-AF65-F5344CB8AC3E}">
        <p14:creationId xmlns:p14="http://schemas.microsoft.com/office/powerpoint/2010/main" val="364398982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2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9A66-27EF-C16C-DEA4-88C0D0E20D97}"/>
              </a:ext>
            </a:extLst>
          </p:cNvPr>
          <p:cNvSpPr>
            <a:spLocks noGrp="1"/>
          </p:cNvSpPr>
          <p:nvPr>
            <p:ph type="title"/>
          </p:nvPr>
        </p:nvSpPr>
        <p:spPr/>
        <p:txBody>
          <a:bodyPr/>
          <a:lstStyle/>
          <a:p>
            <a:r>
              <a:rPr lang="en-US" b="1" dirty="0"/>
              <a:t>Applying model</a:t>
            </a:r>
            <a:endParaRPr lang="en-IN" b="1" dirty="0"/>
          </a:p>
        </p:txBody>
      </p:sp>
      <p:sp>
        <p:nvSpPr>
          <p:cNvPr id="3" name="Text Placeholder 2">
            <a:extLst>
              <a:ext uri="{FF2B5EF4-FFF2-40B4-BE49-F238E27FC236}">
                <a16:creationId xmlns:a16="http://schemas.microsoft.com/office/drawing/2014/main" id="{D0635F70-4620-9CFB-8D0E-38965A0CB3EE}"/>
              </a:ext>
            </a:extLst>
          </p:cNvPr>
          <p:cNvSpPr>
            <a:spLocks noGrp="1"/>
          </p:cNvSpPr>
          <p:nvPr>
            <p:ph type="body" idx="1"/>
          </p:nvPr>
        </p:nvSpPr>
        <p:spPr>
          <a:xfrm>
            <a:off x="311700" y="1152475"/>
            <a:ext cx="8375100" cy="3416400"/>
          </a:xfrm>
        </p:spPr>
        <p:txBody>
          <a:bodyPr/>
          <a:lstStyle/>
          <a:p>
            <a:pPr>
              <a:buClr>
                <a:srgbClr val="134F5C"/>
              </a:buClr>
              <a:buFont typeface="Wingdings" panose="05000000000000000000" pitchFamily="2" charset="2"/>
              <a:buChar char="Ø"/>
            </a:pPr>
            <a:r>
              <a:rPr lang="en-US" dirty="0">
                <a:solidFill>
                  <a:srgbClr val="134F5C"/>
                </a:solidFill>
              </a:rPr>
              <a:t>Since the features were not in linear relationship with the class variable, we didn’t go for Logistic Regression</a:t>
            </a:r>
          </a:p>
          <a:p>
            <a:pPr>
              <a:buClr>
                <a:srgbClr val="134F5C"/>
              </a:buClr>
              <a:buFont typeface="Wingdings" panose="05000000000000000000" pitchFamily="2" charset="2"/>
              <a:buChar char="Ø"/>
            </a:pPr>
            <a:r>
              <a:rPr lang="en-US" dirty="0">
                <a:solidFill>
                  <a:srgbClr val="134F5C"/>
                </a:solidFill>
              </a:rPr>
              <a:t>Price was a great distinguisher between the classes. So, we decided to not to use Decision Classifier as it would create a bias.</a:t>
            </a:r>
          </a:p>
          <a:p>
            <a:pPr>
              <a:buClr>
                <a:srgbClr val="134F5C"/>
              </a:buClr>
              <a:buFont typeface="Wingdings" panose="05000000000000000000" pitchFamily="2" charset="2"/>
              <a:buChar char="Ø"/>
            </a:pPr>
            <a:r>
              <a:rPr lang="en-US" dirty="0">
                <a:solidFill>
                  <a:srgbClr val="134F5C"/>
                </a:solidFill>
              </a:rPr>
              <a:t>Decided to go with other tree based classifiers like Random Forest, Gradient Boosting since they work on the principle of ensemble. </a:t>
            </a:r>
          </a:p>
          <a:p>
            <a:pPr>
              <a:buClr>
                <a:srgbClr val="134F5C"/>
              </a:buClr>
              <a:buFont typeface="Wingdings" panose="05000000000000000000" pitchFamily="2" charset="2"/>
              <a:buChar char="Ø"/>
            </a:pPr>
            <a:r>
              <a:rPr lang="en-US" dirty="0">
                <a:solidFill>
                  <a:srgbClr val="134F5C"/>
                </a:solidFill>
              </a:rPr>
              <a:t>Other classifier models  used are SVM, Naïve Bayes and KNN. </a:t>
            </a:r>
            <a:endParaRPr lang="en-IN" dirty="0">
              <a:solidFill>
                <a:srgbClr val="134F5C"/>
              </a:solidFill>
            </a:endParaRPr>
          </a:p>
        </p:txBody>
      </p:sp>
    </p:spTree>
    <p:extLst>
      <p:ext uri="{BB962C8B-B14F-4D97-AF65-F5344CB8AC3E}">
        <p14:creationId xmlns:p14="http://schemas.microsoft.com/office/powerpoint/2010/main" val="136279902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AD9DF-65C6-1BB0-6929-8EBCEA63FF51}"/>
              </a:ext>
            </a:extLst>
          </p:cNvPr>
          <p:cNvSpPr>
            <a:spLocks noGrp="1"/>
          </p:cNvSpPr>
          <p:nvPr>
            <p:ph type="title"/>
          </p:nvPr>
        </p:nvSpPr>
        <p:spPr/>
        <p:txBody>
          <a:bodyPr/>
          <a:lstStyle/>
          <a:p>
            <a:r>
              <a:rPr lang="en-US" b="1" dirty="0"/>
              <a:t>Random Forest model:</a:t>
            </a:r>
            <a:endParaRPr lang="en-IN" b="1" dirty="0"/>
          </a:p>
        </p:txBody>
      </p:sp>
      <p:pic>
        <p:nvPicPr>
          <p:cNvPr id="5" name="Picture 4">
            <a:extLst>
              <a:ext uri="{FF2B5EF4-FFF2-40B4-BE49-F238E27FC236}">
                <a16:creationId xmlns:a16="http://schemas.microsoft.com/office/drawing/2014/main" id="{E26EF618-917F-E119-3631-E490FF6257C7}"/>
              </a:ext>
            </a:extLst>
          </p:cNvPr>
          <p:cNvPicPr>
            <a:picLocks noChangeAspect="1"/>
          </p:cNvPicPr>
          <p:nvPr/>
        </p:nvPicPr>
        <p:blipFill rotWithShape="1">
          <a:blip r:embed="rId2"/>
          <a:srcRect l="6512" t="29550" r="55349" b="18745"/>
          <a:stretch/>
        </p:blipFill>
        <p:spPr>
          <a:xfrm>
            <a:off x="595422" y="1242680"/>
            <a:ext cx="3838356" cy="26581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29413F19-BC88-4291-9CC5-03D1CFA43CA1}"/>
              </a:ext>
            </a:extLst>
          </p:cNvPr>
          <p:cNvPicPr>
            <a:picLocks noChangeAspect="1"/>
          </p:cNvPicPr>
          <p:nvPr/>
        </p:nvPicPr>
        <p:blipFill rotWithShape="1">
          <a:blip r:embed="rId3"/>
          <a:srcRect l="3410" t="26655" r="59816" b="21640"/>
          <a:stretch/>
        </p:blipFill>
        <p:spPr>
          <a:xfrm>
            <a:off x="4965405" y="1242680"/>
            <a:ext cx="3583173" cy="26581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15028C5D-0583-69FF-E54B-9C59FF3257C4}"/>
              </a:ext>
            </a:extLst>
          </p:cNvPr>
          <p:cNvSpPr txBox="1"/>
          <p:nvPr/>
        </p:nvSpPr>
        <p:spPr>
          <a:xfrm>
            <a:off x="457200" y="4295553"/>
            <a:ext cx="7953156" cy="523220"/>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134F5C"/>
                </a:solidFill>
              </a:rPr>
              <a:t>It seems that Random Forest is overfitting the data as train data results are far better than test data.  </a:t>
            </a:r>
            <a:endParaRPr lang="en-IN" dirty="0">
              <a:solidFill>
                <a:srgbClr val="134F5C"/>
              </a:solidFill>
            </a:endParaRPr>
          </a:p>
        </p:txBody>
      </p:sp>
    </p:spTree>
    <p:extLst>
      <p:ext uri="{BB962C8B-B14F-4D97-AF65-F5344CB8AC3E}">
        <p14:creationId xmlns:p14="http://schemas.microsoft.com/office/powerpoint/2010/main" val="403215047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1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AD9DF-65C6-1BB0-6929-8EBCEA63FF51}"/>
              </a:ext>
            </a:extLst>
          </p:cNvPr>
          <p:cNvSpPr>
            <a:spLocks noGrp="1"/>
          </p:cNvSpPr>
          <p:nvPr>
            <p:ph type="title"/>
          </p:nvPr>
        </p:nvSpPr>
        <p:spPr/>
        <p:txBody>
          <a:bodyPr/>
          <a:lstStyle/>
          <a:p>
            <a:r>
              <a:rPr lang="en-US" b="1" dirty="0"/>
              <a:t>Gradient boosting model:</a:t>
            </a:r>
            <a:endParaRPr lang="en-IN" b="1" dirty="0"/>
          </a:p>
        </p:txBody>
      </p:sp>
      <p:pic>
        <p:nvPicPr>
          <p:cNvPr id="4" name="Picture 3">
            <a:extLst>
              <a:ext uri="{FF2B5EF4-FFF2-40B4-BE49-F238E27FC236}">
                <a16:creationId xmlns:a16="http://schemas.microsoft.com/office/drawing/2014/main" id="{D4C17C2A-B2A9-CF93-2B95-8AB96CB1A5EC}"/>
              </a:ext>
            </a:extLst>
          </p:cNvPr>
          <p:cNvPicPr>
            <a:picLocks noChangeAspect="1"/>
          </p:cNvPicPr>
          <p:nvPr/>
        </p:nvPicPr>
        <p:blipFill rotWithShape="1">
          <a:blip r:embed="rId2"/>
          <a:srcRect l="7093" t="27276" r="57093" b="20399"/>
          <a:stretch/>
        </p:blipFill>
        <p:spPr>
          <a:xfrm>
            <a:off x="595423" y="1403496"/>
            <a:ext cx="3611714" cy="26900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93F23D1E-CFB0-3352-1463-78BFDDEA99BE}"/>
              </a:ext>
            </a:extLst>
          </p:cNvPr>
          <p:cNvPicPr>
            <a:picLocks noChangeAspect="1"/>
          </p:cNvPicPr>
          <p:nvPr/>
        </p:nvPicPr>
        <p:blipFill rotWithShape="1">
          <a:blip r:embed="rId3"/>
          <a:srcRect l="3409" t="27276" r="57093" b="18331"/>
          <a:stretch/>
        </p:blipFill>
        <p:spPr>
          <a:xfrm>
            <a:off x="4646427" y="1403496"/>
            <a:ext cx="3902149" cy="26900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8074546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3029-9BC5-0980-C067-C0C90F45A437}"/>
              </a:ext>
            </a:extLst>
          </p:cNvPr>
          <p:cNvSpPr>
            <a:spLocks noGrp="1"/>
          </p:cNvSpPr>
          <p:nvPr>
            <p:ph type="title"/>
          </p:nvPr>
        </p:nvSpPr>
        <p:spPr/>
        <p:txBody>
          <a:bodyPr/>
          <a:lstStyle/>
          <a:p>
            <a:r>
              <a:rPr lang="en-US" b="1" dirty="0"/>
              <a:t>KNN Classifier</a:t>
            </a:r>
            <a:endParaRPr lang="en-IN" b="1" dirty="0"/>
          </a:p>
        </p:txBody>
      </p:sp>
      <p:pic>
        <p:nvPicPr>
          <p:cNvPr id="5" name="Picture 4">
            <a:extLst>
              <a:ext uri="{FF2B5EF4-FFF2-40B4-BE49-F238E27FC236}">
                <a16:creationId xmlns:a16="http://schemas.microsoft.com/office/drawing/2014/main" id="{D2BD5AA7-3181-5436-8254-256749C5265F}"/>
              </a:ext>
            </a:extLst>
          </p:cNvPr>
          <p:cNvPicPr>
            <a:picLocks noChangeAspect="1"/>
          </p:cNvPicPr>
          <p:nvPr/>
        </p:nvPicPr>
        <p:blipFill rotWithShape="1">
          <a:blip r:embed="rId2"/>
          <a:srcRect l="6279" t="26449" r="55233" b="20493"/>
          <a:stretch/>
        </p:blipFill>
        <p:spPr>
          <a:xfrm>
            <a:off x="510364" y="1461494"/>
            <a:ext cx="3806455" cy="27277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38550EB7-0A3A-E56F-80BD-7DF5BAD00849}"/>
              </a:ext>
            </a:extLst>
          </p:cNvPr>
          <p:cNvPicPr>
            <a:picLocks noChangeAspect="1"/>
          </p:cNvPicPr>
          <p:nvPr/>
        </p:nvPicPr>
        <p:blipFill rotWithShape="1">
          <a:blip r:embed="rId3"/>
          <a:srcRect l="5698" t="28404" r="57325" b="18538"/>
          <a:stretch/>
        </p:blipFill>
        <p:spPr>
          <a:xfrm>
            <a:off x="4827183" y="1461494"/>
            <a:ext cx="4005116" cy="27277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6638311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755BB-5814-3520-E4E0-5214B050FD5B}"/>
              </a:ext>
            </a:extLst>
          </p:cNvPr>
          <p:cNvSpPr>
            <a:spLocks noGrp="1"/>
          </p:cNvSpPr>
          <p:nvPr>
            <p:ph type="title"/>
          </p:nvPr>
        </p:nvSpPr>
        <p:spPr/>
        <p:txBody>
          <a:bodyPr/>
          <a:lstStyle/>
          <a:p>
            <a:r>
              <a:rPr lang="en-US" b="1" dirty="0"/>
              <a:t>SVM Model </a:t>
            </a:r>
            <a:endParaRPr lang="en-IN" b="1" dirty="0"/>
          </a:p>
        </p:txBody>
      </p:sp>
      <p:pic>
        <p:nvPicPr>
          <p:cNvPr id="5" name="Picture 4">
            <a:extLst>
              <a:ext uri="{FF2B5EF4-FFF2-40B4-BE49-F238E27FC236}">
                <a16:creationId xmlns:a16="http://schemas.microsoft.com/office/drawing/2014/main" id="{A379A78A-5C00-BDD6-4C78-50786AB806C6}"/>
              </a:ext>
            </a:extLst>
          </p:cNvPr>
          <p:cNvPicPr>
            <a:picLocks noChangeAspect="1"/>
          </p:cNvPicPr>
          <p:nvPr/>
        </p:nvPicPr>
        <p:blipFill rotWithShape="1">
          <a:blip r:embed="rId2"/>
          <a:srcRect l="6817" t="28404" r="54884" b="18030"/>
          <a:stretch/>
        </p:blipFill>
        <p:spPr>
          <a:xfrm>
            <a:off x="623400" y="1461495"/>
            <a:ext cx="3502033" cy="27538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E5AE3630-361E-41C7-BA21-2BAB56EF4E29}"/>
              </a:ext>
            </a:extLst>
          </p:cNvPr>
          <p:cNvPicPr>
            <a:picLocks noChangeAspect="1"/>
          </p:cNvPicPr>
          <p:nvPr/>
        </p:nvPicPr>
        <p:blipFill rotWithShape="1">
          <a:blip r:embed="rId3"/>
          <a:srcRect l="4174" t="27874" r="53152" b="18560"/>
          <a:stretch/>
        </p:blipFill>
        <p:spPr>
          <a:xfrm>
            <a:off x="4572000" y="1461495"/>
            <a:ext cx="3902149" cy="27538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4108941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877A-8DF6-80C5-0702-AB0682C83F47}"/>
              </a:ext>
            </a:extLst>
          </p:cNvPr>
          <p:cNvSpPr>
            <a:spLocks noGrp="1"/>
          </p:cNvSpPr>
          <p:nvPr>
            <p:ph type="title"/>
          </p:nvPr>
        </p:nvSpPr>
        <p:spPr/>
        <p:txBody>
          <a:bodyPr/>
          <a:lstStyle/>
          <a:p>
            <a:r>
              <a:rPr lang="en-US" b="1" dirty="0"/>
              <a:t>Naïve Bayes Model</a:t>
            </a:r>
            <a:endParaRPr lang="en-IN" b="1" dirty="0"/>
          </a:p>
        </p:txBody>
      </p:sp>
      <p:pic>
        <p:nvPicPr>
          <p:cNvPr id="5" name="Picture 4">
            <a:extLst>
              <a:ext uri="{FF2B5EF4-FFF2-40B4-BE49-F238E27FC236}">
                <a16:creationId xmlns:a16="http://schemas.microsoft.com/office/drawing/2014/main" id="{EE86BB11-D9C5-00BB-910D-284272248CD5}"/>
              </a:ext>
            </a:extLst>
          </p:cNvPr>
          <p:cNvPicPr>
            <a:picLocks noChangeAspect="1"/>
          </p:cNvPicPr>
          <p:nvPr/>
        </p:nvPicPr>
        <p:blipFill rotWithShape="1">
          <a:blip r:embed="rId2"/>
          <a:srcRect l="3409" t="28404" r="52907" b="19478"/>
          <a:stretch/>
        </p:blipFill>
        <p:spPr>
          <a:xfrm>
            <a:off x="439291" y="1387067"/>
            <a:ext cx="3962588" cy="26794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E20F0102-CBE4-C31A-EB49-1CCC1654B9CE}"/>
              </a:ext>
            </a:extLst>
          </p:cNvPr>
          <p:cNvPicPr>
            <a:picLocks noChangeAspect="1"/>
          </p:cNvPicPr>
          <p:nvPr/>
        </p:nvPicPr>
        <p:blipFill rotWithShape="1">
          <a:blip r:embed="rId3"/>
          <a:srcRect l="3708" t="27047" r="58152" b="20835"/>
          <a:stretch/>
        </p:blipFill>
        <p:spPr>
          <a:xfrm>
            <a:off x="4859079" y="1387067"/>
            <a:ext cx="3845630" cy="26794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8E48B6E0-DA98-CCA8-AFB8-8A0F0C083022}"/>
              </a:ext>
            </a:extLst>
          </p:cNvPr>
          <p:cNvSpPr txBox="1"/>
          <p:nvPr/>
        </p:nvSpPr>
        <p:spPr>
          <a:xfrm>
            <a:off x="439291" y="4486940"/>
            <a:ext cx="8162449" cy="307777"/>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134F5C"/>
                </a:solidFill>
              </a:rPr>
              <a:t>Naïve Bayes is not performing well comparing to other Classifier models we used. </a:t>
            </a:r>
            <a:endParaRPr lang="en-IN" dirty="0">
              <a:solidFill>
                <a:srgbClr val="134F5C"/>
              </a:solidFill>
            </a:endParaRPr>
          </a:p>
        </p:txBody>
      </p:sp>
    </p:spTree>
    <p:extLst>
      <p:ext uri="{BB962C8B-B14F-4D97-AF65-F5344CB8AC3E}">
        <p14:creationId xmlns:p14="http://schemas.microsoft.com/office/powerpoint/2010/main" val="10788782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1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277CC-DF48-9516-2909-BCD798733FE9}"/>
              </a:ext>
            </a:extLst>
          </p:cNvPr>
          <p:cNvSpPr>
            <a:spLocks noGrp="1"/>
          </p:cNvSpPr>
          <p:nvPr>
            <p:ph type="title"/>
          </p:nvPr>
        </p:nvSpPr>
        <p:spPr/>
        <p:txBody>
          <a:bodyPr/>
          <a:lstStyle/>
          <a:p>
            <a:r>
              <a:rPr lang="en-US" b="1" dirty="0"/>
              <a:t>Cross-validation and hyperparameter Tuning:</a:t>
            </a:r>
            <a:endParaRPr lang="en-IN" b="1" dirty="0"/>
          </a:p>
        </p:txBody>
      </p:sp>
      <p:sp>
        <p:nvSpPr>
          <p:cNvPr id="3" name="Text Placeholder 2">
            <a:extLst>
              <a:ext uri="{FF2B5EF4-FFF2-40B4-BE49-F238E27FC236}">
                <a16:creationId xmlns:a16="http://schemas.microsoft.com/office/drawing/2014/main" id="{44467A64-8AE7-19B5-C83D-A5F90CEFB590}"/>
              </a:ext>
            </a:extLst>
          </p:cNvPr>
          <p:cNvSpPr>
            <a:spLocks noGrp="1"/>
          </p:cNvSpPr>
          <p:nvPr>
            <p:ph type="body" idx="1"/>
          </p:nvPr>
        </p:nvSpPr>
        <p:spPr/>
        <p:txBody>
          <a:bodyPr/>
          <a:lstStyle/>
          <a:p>
            <a:pPr>
              <a:buClr>
                <a:srgbClr val="134F5C"/>
              </a:buClr>
              <a:buFont typeface="Wingdings" panose="05000000000000000000" pitchFamily="2" charset="2"/>
              <a:buChar char="Ø"/>
            </a:pPr>
            <a:r>
              <a:rPr lang="en-US" dirty="0">
                <a:solidFill>
                  <a:srgbClr val="134F5C"/>
                </a:solidFill>
              </a:rPr>
              <a:t>Used GridSearchCV for hyperparameter tuning and cross-validation</a:t>
            </a:r>
          </a:p>
          <a:p>
            <a:pPr>
              <a:buClr>
                <a:srgbClr val="134F5C"/>
              </a:buClr>
              <a:buFont typeface="Wingdings" panose="05000000000000000000" pitchFamily="2" charset="2"/>
              <a:buChar char="Ø"/>
            </a:pPr>
            <a:r>
              <a:rPr lang="en-US" dirty="0">
                <a:solidFill>
                  <a:srgbClr val="134F5C"/>
                </a:solidFill>
              </a:rPr>
              <a:t>Applied it on three models which were showing better performances:</a:t>
            </a:r>
          </a:p>
          <a:p>
            <a:pPr lvl="1">
              <a:lnSpc>
                <a:spcPct val="100000"/>
              </a:lnSpc>
              <a:buClr>
                <a:srgbClr val="134F5C"/>
              </a:buClr>
              <a:buFont typeface="Wingdings" panose="05000000000000000000" pitchFamily="2" charset="2"/>
              <a:buChar char="Ø"/>
            </a:pPr>
            <a:r>
              <a:rPr lang="en-US" sz="1800" dirty="0">
                <a:solidFill>
                  <a:srgbClr val="134F5C"/>
                </a:solidFill>
              </a:rPr>
              <a:t>KNN</a:t>
            </a:r>
          </a:p>
          <a:p>
            <a:pPr lvl="1">
              <a:lnSpc>
                <a:spcPct val="100000"/>
              </a:lnSpc>
              <a:buClr>
                <a:srgbClr val="134F5C"/>
              </a:buClr>
              <a:buFont typeface="Wingdings" panose="05000000000000000000" pitchFamily="2" charset="2"/>
              <a:buChar char="Ø"/>
            </a:pPr>
            <a:r>
              <a:rPr lang="en-US" sz="1800" dirty="0">
                <a:solidFill>
                  <a:srgbClr val="134F5C"/>
                </a:solidFill>
              </a:rPr>
              <a:t>Random Forest</a:t>
            </a:r>
          </a:p>
          <a:p>
            <a:pPr lvl="1">
              <a:lnSpc>
                <a:spcPct val="100000"/>
              </a:lnSpc>
              <a:buClr>
                <a:srgbClr val="134F5C"/>
              </a:buClr>
              <a:buFont typeface="Wingdings" panose="05000000000000000000" pitchFamily="2" charset="2"/>
              <a:buChar char="Ø"/>
            </a:pPr>
            <a:r>
              <a:rPr lang="en-US" sz="1800" dirty="0">
                <a:solidFill>
                  <a:srgbClr val="134F5C"/>
                </a:solidFill>
              </a:rPr>
              <a:t>Gradient Boosting</a:t>
            </a:r>
            <a:endParaRPr lang="en-IN" sz="1800" dirty="0">
              <a:solidFill>
                <a:srgbClr val="134F5C"/>
              </a:solidFill>
            </a:endParaRPr>
          </a:p>
        </p:txBody>
      </p:sp>
    </p:spTree>
    <p:extLst>
      <p:ext uri="{BB962C8B-B14F-4D97-AF65-F5344CB8AC3E}">
        <p14:creationId xmlns:p14="http://schemas.microsoft.com/office/powerpoint/2010/main" val="2180443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99E3-8523-5BF8-2CB3-C83B29B1E547}"/>
              </a:ext>
            </a:extLst>
          </p:cNvPr>
          <p:cNvSpPr>
            <a:spLocks noGrp="1"/>
          </p:cNvSpPr>
          <p:nvPr>
            <p:ph type="title"/>
          </p:nvPr>
        </p:nvSpPr>
        <p:spPr/>
        <p:txBody>
          <a:bodyPr/>
          <a:lstStyle/>
          <a:p>
            <a:r>
              <a:rPr lang="en-US" b="1" dirty="0"/>
              <a:t>Evaluation Metrics after Tuning the models</a:t>
            </a:r>
            <a:endParaRPr lang="en-IN" b="1" dirty="0"/>
          </a:p>
        </p:txBody>
      </p:sp>
      <p:pic>
        <p:nvPicPr>
          <p:cNvPr id="4" name="Picture 3">
            <a:extLst>
              <a:ext uri="{FF2B5EF4-FFF2-40B4-BE49-F238E27FC236}">
                <a16:creationId xmlns:a16="http://schemas.microsoft.com/office/drawing/2014/main" id="{5D16EBDB-C001-EDA5-2EA8-C5CCB0FC9F62}"/>
              </a:ext>
            </a:extLst>
          </p:cNvPr>
          <p:cNvPicPr>
            <a:picLocks noChangeAspect="1"/>
          </p:cNvPicPr>
          <p:nvPr/>
        </p:nvPicPr>
        <p:blipFill rotWithShape="1">
          <a:blip r:embed="rId2"/>
          <a:srcRect l="3409" t="26242" r="3409" b="7163"/>
          <a:stretch/>
        </p:blipFill>
        <p:spPr>
          <a:xfrm>
            <a:off x="311700" y="1414131"/>
            <a:ext cx="8520600" cy="3423684"/>
          </a:xfrm>
          <a:prstGeom prst="rect">
            <a:avLst/>
          </a:prstGeom>
        </p:spPr>
      </p:pic>
    </p:spTree>
    <p:extLst>
      <p:ext uri="{BB962C8B-B14F-4D97-AF65-F5344CB8AC3E}">
        <p14:creationId xmlns:p14="http://schemas.microsoft.com/office/powerpoint/2010/main" val="151719775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9E8F-6758-8ABF-1D08-B09D0874922D}"/>
              </a:ext>
            </a:extLst>
          </p:cNvPr>
          <p:cNvSpPr>
            <a:spLocks noGrp="1"/>
          </p:cNvSpPr>
          <p:nvPr>
            <p:ph type="title"/>
          </p:nvPr>
        </p:nvSpPr>
        <p:spPr/>
        <p:txBody>
          <a:bodyPr/>
          <a:lstStyle/>
          <a:p>
            <a:r>
              <a:rPr lang="en-US" b="1" dirty="0"/>
              <a:t>Final Model Selection</a:t>
            </a:r>
            <a:endParaRPr lang="en-IN" b="1" dirty="0"/>
          </a:p>
        </p:txBody>
      </p:sp>
      <p:sp>
        <p:nvSpPr>
          <p:cNvPr id="3" name="Text Placeholder 2">
            <a:extLst>
              <a:ext uri="{FF2B5EF4-FFF2-40B4-BE49-F238E27FC236}">
                <a16:creationId xmlns:a16="http://schemas.microsoft.com/office/drawing/2014/main" id="{D66BA6C8-A521-E6C0-04B9-7A41EAB5E92D}"/>
              </a:ext>
            </a:extLst>
          </p:cNvPr>
          <p:cNvSpPr>
            <a:spLocks noGrp="1"/>
          </p:cNvSpPr>
          <p:nvPr>
            <p:ph type="body" idx="1"/>
          </p:nvPr>
        </p:nvSpPr>
        <p:spPr/>
        <p:txBody>
          <a:bodyPr/>
          <a:lstStyle/>
          <a:p>
            <a:pPr>
              <a:buClr>
                <a:srgbClr val="134F5C"/>
              </a:buClr>
              <a:buFont typeface="Wingdings" panose="05000000000000000000" pitchFamily="2" charset="2"/>
              <a:buChar char="Ø"/>
            </a:pPr>
            <a:r>
              <a:rPr lang="en-US" dirty="0">
                <a:solidFill>
                  <a:srgbClr val="134F5C"/>
                </a:solidFill>
              </a:rPr>
              <a:t>Final model decided on the basis of Recall and Precision.</a:t>
            </a:r>
          </a:p>
          <a:p>
            <a:pPr>
              <a:buClr>
                <a:srgbClr val="134F5C"/>
              </a:buClr>
              <a:buFont typeface="Wingdings" panose="05000000000000000000" pitchFamily="2" charset="2"/>
              <a:buChar char="Ø"/>
            </a:pPr>
            <a:r>
              <a:rPr lang="en-US" dirty="0">
                <a:solidFill>
                  <a:srgbClr val="134F5C"/>
                </a:solidFill>
              </a:rPr>
              <a:t>Recall is the ratio of number of positives predicted to the total positives.</a:t>
            </a:r>
          </a:p>
          <a:p>
            <a:pPr>
              <a:buClr>
                <a:srgbClr val="134F5C"/>
              </a:buClr>
              <a:buFont typeface="Wingdings" panose="05000000000000000000" pitchFamily="2" charset="2"/>
              <a:buChar char="Ø"/>
            </a:pPr>
            <a:r>
              <a:rPr lang="en-US" dirty="0">
                <a:solidFill>
                  <a:srgbClr val="134F5C"/>
                </a:solidFill>
              </a:rPr>
              <a:t>The model has recall of 0.84 that is it is able to detect 84% of the malware apps. </a:t>
            </a:r>
          </a:p>
          <a:p>
            <a:pPr>
              <a:buClr>
                <a:srgbClr val="134F5C"/>
              </a:buClr>
              <a:buFont typeface="Wingdings" panose="05000000000000000000" pitchFamily="2" charset="2"/>
              <a:buChar char="Ø"/>
            </a:pPr>
            <a:r>
              <a:rPr lang="en-US" dirty="0">
                <a:solidFill>
                  <a:srgbClr val="134F5C"/>
                </a:solidFill>
              </a:rPr>
              <a:t>The overall accuracy is 83% of train model and 80% on the test model. </a:t>
            </a:r>
            <a:endParaRPr lang="en-IN" dirty="0">
              <a:solidFill>
                <a:srgbClr val="134F5C"/>
              </a:solidFill>
            </a:endParaRPr>
          </a:p>
        </p:txBody>
      </p:sp>
    </p:spTree>
    <p:extLst>
      <p:ext uri="{BB962C8B-B14F-4D97-AF65-F5344CB8AC3E}">
        <p14:creationId xmlns:p14="http://schemas.microsoft.com/office/powerpoint/2010/main" val="282202531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C0D72-0384-6DB5-091F-0BA7FF4C0C61}"/>
              </a:ext>
            </a:extLst>
          </p:cNvPr>
          <p:cNvSpPr>
            <a:spLocks noGrp="1"/>
          </p:cNvSpPr>
          <p:nvPr>
            <p:ph type="title"/>
          </p:nvPr>
        </p:nvSpPr>
        <p:spPr/>
        <p:txBody>
          <a:bodyPr/>
          <a:lstStyle/>
          <a:p>
            <a:r>
              <a:rPr lang="en-US" b="1" dirty="0"/>
              <a:t>Problem Statement</a:t>
            </a:r>
            <a:endParaRPr lang="en-IN" b="1" dirty="0"/>
          </a:p>
        </p:txBody>
      </p:sp>
      <p:sp>
        <p:nvSpPr>
          <p:cNvPr id="3" name="Text Placeholder 2">
            <a:extLst>
              <a:ext uri="{FF2B5EF4-FFF2-40B4-BE49-F238E27FC236}">
                <a16:creationId xmlns:a16="http://schemas.microsoft.com/office/drawing/2014/main" id="{C85144DB-4706-0986-B278-644CB9A23AB3}"/>
              </a:ext>
            </a:extLst>
          </p:cNvPr>
          <p:cNvSpPr>
            <a:spLocks noGrp="1"/>
          </p:cNvSpPr>
          <p:nvPr>
            <p:ph type="body" idx="1"/>
          </p:nvPr>
        </p:nvSpPr>
        <p:spPr>
          <a:xfrm>
            <a:off x="162844" y="1527739"/>
            <a:ext cx="4674970" cy="3416400"/>
          </a:xfrm>
        </p:spPr>
        <p:txBody>
          <a:bodyPr/>
          <a:lstStyle/>
          <a:p>
            <a:pPr>
              <a:lnSpc>
                <a:spcPct val="107000"/>
              </a:lnSpc>
              <a:spcAft>
                <a:spcPts val="800"/>
              </a:spcAft>
              <a:buClr>
                <a:schemeClr val="bg1"/>
              </a:buClr>
              <a:buFont typeface="Wingdings" panose="05000000000000000000" pitchFamily="2" charset="2"/>
              <a:buChar char="Ø"/>
            </a:pPr>
            <a:r>
              <a:rPr lang="en-US" sz="1800" dirty="0">
                <a:solidFill>
                  <a:srgbClr val="134F5C"/>
                </a:solidFill>
                <a:effectLst/>
                <a:latin typeface="Times New Roman" panose="02020603050405020304" pitchFamily="18" charset="0"/>
                <a:ea typeface="Calibri" panose="020F0502020204030204" pitchFamily="34" charset="0"/>
                <a:cs typeface="Times New Roman" panose="02020603050405020304" pitchFamily="18" charset="0"/>
              </a:rPr>
              <a:t>The dataset consists of nearly 30,000 apps from various sources: Google's play store, hiapk, app China, Android, mumayi, gfan slideme, and pandaapp along with the extracted permissions with the package. The main objective is to find on the basis of these features what apps are the problem creators for the Android users.</a:t>
            </a:r>
            <a:endParaRPr lang="en-IN" sz="1800"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endParaRPr>
          </a:p>
          <a:p>
            <a:pPr>
              <a:buClrTx/>
            </a:pPr>
            <a:endParaRPr lang="en-IN" dirty="0"/>
          </a:p>
        </p:txBody>
      </p:sp>
      <p:pic>
        <p:nvPicPr>
          <p:cNvPr id="5" name="Picture 4">
            <a:extLst>
              <a:ext uri="{FF2B5EF4-FFF2-40B4-BE49-F238E27FC236}">
                <a16:creationId xmlns:a16="http://schemas.microsoft.com/office/drawing/2014/main" id="{8F5C54D6-1A54-519F-BFEF-4D6F20BF8074}"/>
              </a:ext>
            </a:extLst>
          </p:cNvPr>
          <p:cNvPicPr>
            <a:picLocks noChangeAspect="1"/>
          </p:cNvPicPr>
          <p:nvPr/>
        </p:nvPicPr>
        <p:blipFill>
          <a:blip r:embed="rId2"/>
          <a:stretch>
            <a:fillRect/>
          </a:stretch>
        </p:blipFill>
        <p:spPr>
          <a:xfrm>
            <a:off x="5092995" y="731374"/>
            <a:ext cx="3583171" cy="4212765"/>
          </a:xfrm>
          <a:prstGeom prst="rect">
            <a:avLst/>
          </a:prstGeom>
        </p:spPr>
      </p:pic>
    </p:spTree>
    <p:extLst>
      <p:ext uri="{BB962C8B-B14F-4D97-AF65-F5344CB8AC3E}">
        <p14:creationId xmlns:p14="http://schemas.microsoft.com/office/powerpoint/2010/main" val="91374318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BCBD-FAEB-95FF-2EC7-3EAAA1948640}"/>
              </a:ext>
            </a:extLst>
          </p:cNvPr>
          <p:cNvSpPr>
            <a:spLocks noGrp="1"/>
          </p:cNvSpPr>
          <p:nvPr>
            <p:ph type="title"/>
          </p:nvPr>
        </p:nvSpPr>
        <p:spPr/>
        <p:txBody>
          <a:bodyPr/>
          <a:lstStyle/>
          <a:p>
            <a:r>
              <a:rPr lang="en-US" b="1" dirty="0"/>
              <a:t>Feature importance in final model</a:t>
            </a:r>
            <a:endParaRPr lang="en-IN" b="1" dirty="0"/>
          </a:p>
        </p:txBody>
      </p:sp>
      <p:pic>
        <p:nvPicPr>
          <p:cNvPr id="5" name="Picture 4">
            <a:extLst>
              <a:ext uri="{FF2B5EF4-FFF2-40B4-BE49-F238E27FC236}">
                <a16:creationId xmlns:a16="http://schemas.microsoft.com/office/drawing/2014/main" id="{BE63684C-6375-A7BE-894C-F59B104D7DDE}"/>
              </a:ext>
            </a:extLst>
          </p:cNvPr>
          <p:cNvPicPr>
            <a:picLocks noChangeAspect="1"/>
          </p:cNvPicPr>
          <p:nvPr/>
        </p:nvPicPr>
        <p:blipFill rotWithShape="1">
          <a:blip r:embed="rId2"/>
          <a:srcRect l="6951" t="13419" r="21613" b="30326"/>
          <a:stretch/>
        </p:blipFill>
        <p:spPr>
          <a:xfrm>
            <a:off x="577513" y="1137683"/>
            <a:ext cx="7988973" cy="3848987"/>
          </a:xfrm>
          <a:prstGeom prst="rect">
            <a:avLst/>
          </a:prstGeom>
        </p:spPr>
      </p:pic>
    </p:spTree>
    <p:extLst>
      <p:ext uri="{BB962C8B-B14F-4D97-AF65-F5344CB8AC3E}">
        <p14:creationId xmlns:p14="http://schemas.microsoft.com/office/powerpoint/2010/main" val="28856968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5426F6-2C6E-0E0E-1178-A9DA228A4D86}"/>
              </a:ext>
            </a:extLst>
          </p:cNvPr>
          <p:cNvSpPr>
            <a:spLocks noGrp="1"/>
          </p:cNvSpPr>
          <p:nvPr>
            <p:ph type="body" idx="1"/>
          </p:nvPr>
        </p:nvSpPr>
        <p:spPr>
          <a:xfrm>
            <a:off x="311700" y="2015620"/>
            <a:ext cx="8520600" cy="1112260"/>
          </a:xfrm>
        </p:spPr>
        <p:txBody>
          <a:bodyPr/>
          <a:lstStyle/>
          <a:p>
            <a:pPr algn="ctr"/>
            <a:r>
              <a:rPr kumimoji="0" lang="en-US" sz="5400" b="1" i="0" u="none" strike="noStrike" kern="0" cap="none" spc="0" normalizeH="0" baseline="0" noProof="0" dirty="0">
                <a:ln>
                  <a:noFill/>
                </a:ln>
                <a:solidFill>
                  <a:srgbClr val="CC0000"/>
                </a:solidFill>
                <a:effectLst/>
                <a:uLnTx/>
                <a:uFillTx/>
                <a:latin typeface="Arial"/>
                <a:cs typeface="Arial"/>
                <a:sym typeface="Arial"/>
              </a:rPr>
              <a:t>Thank You</a:t>
            </a:r>
            <a:endParaRPr lang="en-IN" dirty="0"/>
          </a:p>
        </p:txBody>
      </p:sp>
    </p:spTree>
    <p:extLst>
      <p:ext uri="{BB962C8B-B14F-4D97-AF65-F5344CB8AC3E}">
        <p14:creationId xmlns:p14="http://schemas.microsoft.com/office/powerpoint/2010/main" val="130676066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8717-DBF8-93BF-FCEB-FFB2286465AD}"/>
              </a:ext>
            </a:extLst>
          </p:cNvPr>
          <p:cNvSpPr>
            <a:spLocks noGrp="1"/>
          </p:cNvSpPr>
          <p:nvPr>
            <p:ph type="title"/>
          </p:nvPr>
        </p:nvSpPr>
        <p:spPr/>
        <p:txBody>
          <a:bodyPr/>
          <a:lstStyle/>
          <a:p>
            <a:r>
              <a:rPr lang="en-US" b="1" dirty="0"/>
              <a:t>What is Malware?</a:t>
            </a:r>
            <a:endParaRPr lang="en-IN" b="1" dirty="0"/>
          </a:p>
        </p:txBody>
      </p:sp>
      <p:sp>
        <p:nvSpPr>
          <p:cNvPr id="3" name="Text Placeholder 2">
            <a:extLst>
              <a:ext uri="{FF2B5EF4-FFF2-40B4-BE49-F238E27FC236}">
                <a16:creationId xmlns:a16="http://schemas.microsoft.com/office/drawing/2014/main" id="{2FB422EF-E5E1-05C7-9459-0F5596A0EE7A}"/>
              </a:ext>
            </a:extLst>
          </p:cNvPr>
          <p:cNvSpPr>
            <a:spLocks noGrp="1"/>
          </p:cNvSpPr>
          <p:nvPr>
            <p:ph type="body" idx="1"/>
          </p:nvPr>
        </p:nvSpPr>
        <p:spPr>
          <a:xfrm>
            <a:off x="311700" y="1282075"/>
            <a:ext cx="3718040" cy="3416400"/>
          </a:xfrm>
        </p:spPr>
        <p:txBody>
          <a:bodyPr/>
          <a:lstStyle/>
          <a:p>
            <a:pPr>
              <a:buClrTx/>
              <a:buFont typeface="Wingdings" panose="05000000000000000000" pitchFamily="2" charset="2"/>
              <a:buChar char="Ø"/>
            </a:pPr>
            <a:r>
              <a:rPr lang="en-US" sz="1800" dirty="0">
                <a:solidFill>
                  <a:srgbClr val="134F5C"/>
                </a:solidFill>
                <a:effectLst/>
                <a:latin typeface="Times New Roman" panose="02020603050405020304" pitchFamily="18" charset="0"/>
                <a:ea typeface="Calibri" panose="020F0502020204030204" pitchFamily="34" charset="0"/>
                <a:cs typeface="Times New Roman" panose="02020603050405020304" pitchFamily="18" charset="0"/>
              </a:rPr>
              <a:t>Malware, contraction for “</a:t>
            </a:r>
            <a:r>
              <a:rPr lang="en-US" sz="1800" b="1" i="1" dirty="0">
                <a:solidFill>
                  <a:srgbClr val="134F5C"/>
                </a:solidFill>
                <a:effectLst/>
                <a:latin typeface="Times New Roman" panose="02020603050405020304" pitchFamily="18" charset="0"/>
                <a:ea typeface="Calibri" panose="020F0502020204030204" pitchFamily="34" charset="0"/>
                <a:cs typeface="Times New Roman" panose="02020603050405020304" pitchFamily="18" charset="0"/>
              </a:rPr>
              <a:t>Malicious Software</a:t>
            </a:r>
            <a:r>
              <a:rPr lang="en-US" sz="1800" dirty="0">
                <a:solidFill>
                  <a:srgbClr val="134F5C"/>
                </a:solidFill>
                <a:effectLst/>
                <a:latin typeface="Times New Roman" panose="02020603050405020304" pitchFamily="18" charset="0"/>
                <a:ea typeface="Calibri" panose="020F0502020204030204" pitchFamily="34" charset="0"/>
                <a:cs typeface="Times New Roman" panose="02020603050405020304" pitchFamily="18" charset="0"/>
              </a:rPr>
              <a:t>”, is intrusive software specially designed to disrupt or to damage a computer, server etc., or which unknowingly interferes with the user’s computer security and privacy. </a:t>
            </a:r>
            <a:endParaRPr lang="en-IN" sz="1800"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endParaRPr>
          </a:p>
          <a:p>
            <a:pPr>
              <a:buClrTx/>
              <a:buFont typeface="Wingdings" panose="05000000000000000000" pitchFamily="2" charset="2"/>
              <a:buChar char="Ø"/>
            </a:pPr>
            <a:endParaRPr lang="en-IN" dirty="0">
              <a:solidFill>
                <a:srgbClr val="134F5C"/>
              </a:solidFill>
            </a:endParaRPr>
          </a:p>
        </p:txBody>
      </p:sp>
      <p:pic>
        <p:nvPicPr>
          <p:cNvPr id="5" name="Picture 4">
            <a:extLst>
              <a:ext uri="{FF2B5EF4-FFF2-40B4-BE49-F238E27FC236}">
                <a16:creationId xmlns:a16="http://schemas.microsoft.com/office/drawing/2014/main" id="{BE0C4387-E717-B060-7767-074C58E5C9C6}"/>
              </a:ext>
            </a:extLst>
          </p:cNvPr>
          <p:cNvPicPr>
            <a:picLocks noChangeAspect="1"/>
          </p:cNvPicPr>
          <p:nvPr/>
        </p:nvPicPr>
        <p:blipFill>
          <a:blip r:embed="rId2"/>
          <a:stretch>
            <a:fillRect/>
          </a:stretch>
        </p:blipFill>
        <p:spPr>
          <a:xfrm>
            <a:off x="4646428" y="874741"/>
            <a:ext cx="4185872" cy="3823734"/>
          </a:xfrm>
          <a:prstGeom prst="rect">
            <a:avLst/>
          </a:prstGeom>
        </p:spPr>
      </p:pic>
    </p:spTree>
    <p:extLst>
      <p:ext uri="{BB962C8B-B14F-4D97-AF65-F5344CB8AC3E}">
        <p14:creationId xmlns:p14="http://schemas.microsoft.com/office/powerpoint/2010/main" val="98642340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5B3F80-21CB-3E33-28F6-A0C913BA502C}"/>
              </a:ext>
            </a:extLst>
          </p:cNvPr>
          <p:cNvPicPr>
            <a:picLocks noChangeAspect="1"/>
          </p:cNvPicPr>
          <p:nvPr/>
        </p:nvPicPr>
        <p:blipFill rotWithShape="1">
          <a:blip r:embed="rId2"/>
          <a:srcRect l="25582" t="21640" r="25581" b="18538"/>
          <a:stretch/>
        </p:blipFill>
        <p:spPr>
          <a:xfrm>
            <a:off x="579474" y="1222743"/>
            <a:ext cx="7985052" cy="3512731"/>
          </a:xfrm>
          <a:prstGeom prst="rect">
            <a:avLst/>
          </a:prstGeom>
        </p:spPr>
      </p:pic>
      <p:sp>
        <p:nvSpPr>
          <p:cNvPr id="7" name="Title 1">
            <a:extLst>
              <a:ext uri="{FF2B5EF4-FFF2-40B4-BE49-F238E27FC236}">
                <a16:creationId xmlns:a16="http://schemas.microsoft.com/office/drawing/2014/main" id="{A2614FED-D915-0549-B283-A6B8C0CC4FB5}"/>
              </a:ext>
            </a:extLst>
          </p:cNvPr>
          <p:cNvSpPr>
            <a:spLocks noGrp="1"/>
          </p:cNvSpPr>
          <p:nvPr>
            <p:ph type="title"/>
          </p:nvPr>
        </p:nvSpPr>
        <p:spPr>
          <a:xfrm>
            <a:off x="311700" y="445025"/>
            <a:ext cx="8520600" cy="572700"/>
          </a:xfrm>
        </p:spPr>
        <p:txBody>
          <a:bodyPr/>
          <a:lstStyle/>
          <a:p>
            <a:r>
              <a:rPr lang="en-US" b="1" dirty="0"/>
              <a:t>Types of Malware</a:t>
            </a:r>
            <a:endParaRPr lang="en-IN" b="1" dirty="0"/>
          </a:p>
        </p:txBody>
      </p:sp>
    </p:spTree>
    <p:extLst>
      <p:ext uri="{BB962C8B-B14F-4D97-AF65-F5344CB8AC3E}">
        <p14:creationId xmlns:p14="http://schemas.microsoft.com/office/powerpoint/2010/main" val="12818124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9F13-CC53-37DF-58C2-FCA2F1336824}"/>
              </a:ext>
            </a:extLst>
          </p:cNvPr>
          <p:cNvSpPr>
            <a:spLocks noGrp="1"/>
          </p:cNvSpPr>
          <p:nvPr>
            <p:ph type="title"/>
          </p:nvPr>
        </p:nvSpPr>
        <p:spPr>
          <a:xfrm>
            <a:off x="311700" y="445025"/>
            <a:ext cx="8520600" cy="639495"/>
          </a:xfrm>
        </p:spPr>
        <p:txBody>
          <a:bodyPr/>
          <a:lstStyle/>
          <a:p>
            <a:r>
              <a:rPr lang="en-US" b="1" dirty="0"/>
              <a:t>Data Summary </a:t>
            </a:r>
            <a:endParaRPr lang="en-IN" b="1" dirty="0"/>
          </a:p>
        </p:txBody>
      </p:sp>
      <p:pic>
        <p:nvPicPr>
          <p:cNvPr id="4" name="Picture 3">
            <a:extLst>
              <a:ext uri="{FF2B5EF4-FFF2-40B4-BE49-F238E27FC236}">
                <a16:creationId xmlns:a16="http://schemas.microsoft.com/office/drawing/2014/main" id="{02EA60AF-7150-29AA-2ED4-2FEC992DB682}"/>
              </a:ext>
            </a:extLst>
          </p:cNvPr>
          <p:cNvPicPr>
            <a:picLocks noChangeAspect="1"/>
          </p:cNvPicPr>
          <p:nvPr/>
        </p:nvPicPr>
        <p:blipFill rotWithShape="1">
          <a:blip r:embed="rId2"/>
          <a:srcRect l="8023" t="14039" r="9651" b="8632"/>
          <a:stretch/>
        </p:blipFill>
        <p:spPr>
          <a:xfrm>
            <a:off x="808074" y="1084520"/>
            <a:ext cx="7527851" cy="3975461"/>
          </a:xfrm>
          <a:prstGeom prst="rect">
            <a:avLst/>
          </a:prstGeom>
        </p:spPr>
      </p:pic>
    </p:spTree>
    <p:extLst>
      <p:ext uri="{BB962C8B-B14F-4D97-AF65-F5344CB8AC3E}">
        <p14:creationId xmlns:p14="http://schemas.microsoft.com/office/powerpoint/2010/main" val="117887136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76D1-AB5D-1648-A50A-BE1C732A6E92}"/>
              </a:ext>
            </a:extLst>
          </p:cNvPr>
          <p:cNvSpPr>
            <a:spLocks noGrp="1"/>
          </p:cNvSpPr>
          <p:nvPr>
            <p:ph type="title"/>
          </p:nvPr>
        </p:nvSpPr>
        <p:spPr/>
        <p:txBody>
          <a:bodyPr/>
          <a:lstStyle/>
          <a:p>
            <a:r>
              <a:rPr lang="en-US" b="1" dirty="0"/>
              <a:t>Data Preprocessing and Feature Selection</a:t>
            </a:r>
            <a:endParaRPr lang="en-IN" b="1" dirty="0"/>
          </a:p>
        </p:txBody>
      </p:sp>
      <p:sp>
        <p:nvSpPr>
          <p:cNvPr id="3" name="Text Placeholder 2">
            <a:extLst>
              <a:ext uri="{FF2B5EF4-FFF2-40B4-BE49-F238E27FC236}">
                <a16:creationId xmlns:a16="http://schemas.microsoft.com/office/drawing/2014/main" id="{95C3BA92-95CF-3962-360B-AD794B929FB6}"/>
              </a:ext>
            </a:extLst>
          </p:cNvPr>
          <p:cNvSpPr>
            <a:spLocks noGrp="1"/>
          </p:cNvSpPr>
          <p:nvPr>
            <p:ph type="body" idx="1"/>
          </p:nvPr>
        </p:nvSpPr>
        <p:spPr>
          <a:xfrm>
            <a:off x="311700" y="1478675"/>
            <a:ext cx="8056123" cy="2774347"/>
          </a:xfrm>
        </p:spPr>
        <p:txBody>
          <a:bodyPr/>
          <a:lstStyle/>
          <a:p>
            <a:pPr marL="342900" lvl="0" indent="-342900">
              <a:lnSpc>
                <a:spcPct val="107000"/>
              </a:lnSpc>
              <a:buClr>
                <a:srgbClr val="134F5C"/>
              </a:buClr>
              <a:buFont typeface="Wingdings" panose="05000000000000000000" pitchFamily="2" charset="2"/>
              <a:buChar char="Ø"/>
            </a:pPr>
            <a:r>
              <a:rPr lang="en-US" sz="1800" dirty="0">
                <a:solidFill>
                  <a:srgbClr val="134F5C"/>
                </a:solidFill>
                <a:effectLst/>
                <a:latin typeface="Times New Roman" panose="02020603050405020304" pitchFamily="18" charset="0"/>
                <a:ea typeface="Calibri" panose="020F0502020204030204" pitchFamily="34" charset="0"/>
                <a:cs typeface="Times New Roman" panose="02020603050405020304" pitchFamily="18" charset="0"/>
              </a:rPr>
              <a:t>Handled the null values by imputing some of the values and dropping those values which can’t be imputed.</a:t>
            </a:r>
            <a:endParaRPr lang="en-IN" sz="1800"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
                <a:srgbClr val="134F5C"/>
              </a:buClr>
              <a:buFont typeface="Wingdings" panose="05000000000000000000" pitchFamily="2" charset="2"/>
              <a:buChar char="Ø"/>
            </a:pPr>
            <a:r>
              <a:rPr lang="en-US" sz="1800" dirty="0">
                <a:solidFill>
                  <a:srgbClr val="134F5C"/>
                </a:solidFill>
                <a:effectLst/>
                <a:latin typeface="Times New Roman" panose="02020603050405020304" pitchFamily="18" charset="0"/>
                <a:ea typeface="Calibri" panose="020F0502020204030204" pitchFamily="34" charset="0"/>
                <a:cs typeface="Times New Roman" panose="02020603050405020304" pitchFamily="18" charset="0"/>
              </a:rPr>
              <a:t>Drop the duplicates to avoid bias before data modelling.</a:t>
            </a:r>
          </a:p>
          <a:p>
            <a:pPr marL="342900" lvl="0" indent="-342900">
              <a:lnSpc>
                <a:spcPct val="107000"/>
              </a:lnSpc>
              <a:buClr>
                <a:srgbClr val="134F5C"/>
              </a:buClr>
              <a:buFont typeface="Wingdings" panose="05000000000000000000" pitchFamily="2" charset="2"/>
              <a:buChar char="Ø"/>
            </a:pPr>
            <a:r>
              <a:rPr lang="en-US" dirty="0">
                <a:solidFill>
                  <a:srgbClr val="134F5C"/>
                </a:solidFill>
                <a:latin typeface="Times New Roman" panose="02020603050405020304" pitchFamily="18" charset="0"/>
                <a:ea typeface="Calibri" panose="020F0502020204030204" pitchFamily="34" charset="0"/>
                <a:cs typeface="Times New Roman" panose="02020603050405020304" pitchFamily="18" charset="0"/>
              </a:rPr>
              <a:t>Checking the correlation between various features.</a:t>
            </a:r>
            <a:endParaRPr lang="en-IN" sz="1800"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Clr>
                <a:srgbClr val="134F5C"/>
              </a:buClr>
              <a:buFont typeface="Wingdings" panose="05000000000000000000" pitchFamily="2" charset="2"/>
              <a:buChar char="Ø"/>
            </a:pPr>
            <a:r>
              <a:rPr lang="en-US" sz="1800" dirty="0">
                <a:solidFill>
                  <a:srgbClr val="134F5C"/>
                </a:solidFill>
                <a:effectLst/>
                <a:latin typeface="Times New Roman" panose="02020603050405020304" pitchFamily="18" charset="0"/>
                <a:ea typeface="Calibri" panose="020F0502020204030204" pitchFamily="34" charset="0"/>
                <a:cs typeface="Times New Roman" panose="02020603050405020304" pitchFamily="18" charset="0"/>
              </a:rPr>
              <a:t>Feature Selection that is removing the variables which were constant that is were not positively contributing to the modelling and the one which were not of that importance. </a:t>
            </a:r>
            <a:endParaRPr lang="en-IN" sz="1800"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endParaRPr>
          </a:p>
          <a:p>
            <a:pPr>
              <a:buClrTx/>
            </a:pPr>
            <a:endParaRPr lang="en-IN" dirty="0">
              <a:solidFill>
                <a:srgbClr val="134F5C"/>
              </a:solidFill>
            </a:endParaRPr>
          </a:p>
        </p:txBody>
      </p:sp>
    </p:spTree>
    <p:extLst>
      <p:ext uri="{BB962C8B-B14F-4D97-AF65-F5344CB8AC3E}">
        <p14:creationId xmlns:p14="http://schemas.microsoft.com/office/powerpoint/2010/main" val="246356414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5340-2AF4-B9D5-75BB-45132A49A3A9}"/>
              </a:ext>
            </a:extLst>
          </p:cNvPr>
          <p:cNvSpPr>
            <a:spLocks noGrp="1"/>
          </p:cNvSpPr>
          <p:nvPr>
            <p:ph type="title"/>
          </p:nvPr>
        </p:nvSpPr>
        <p:spPr/>
        <p:txBody>
          <a:bodyPr/>
          <a:lstStyle/>
          <a:p>
            <a:r>
              <a:rPr lang="en-US" b="1" dirty="0"/>
              <a:t>Exploratory Data Analysis </a:t>
            </a:r>
            <a:endParaRPr lang="en-IN" b="1" dirty="0"/>
          </a:p>
        </p:txBody>
      </p:sp>
      <p:sp>
        <p:nvSpPr>
          <p:cNvPr id="3" name="Text Placeholder 2">
            <a:extLst>
              <a:ext uri="{FF2B5EF4-FFF2-40B4-BE49-F238E27FC236}">
                <a16:creationId xmlns:a16="http://schemas.microsoft.com/office/drawing/2014/main" id="{1EF05B55-8CF0-CD0B-A411-6A9A6151256B}"/>
              </a:ext>
            </a:extLst>
          </p:cNvPr>
          <p:cNvSpPr>
            <a:spLocks noGrp="1"/>
          </p:cNvSpPr>
          <p:nvPr>
            <p:ph type="body" idx="1"/>
          </p:nvPr>
        </p:nvSpPr>
        <p:spPr>
          <a:xfrm>
            <a:off x="311701" y="1450187"/>
            <a:ext cx="4260300" cy="2781571"/>
          </a:xfrm>
        </p:spPr>
        <p:txBody>
          <a:bodyPr/>
          <a:lstStyle/>
          <a:p>
            <a:pPr>
              <a:buClr>
                <a:srgbClr val="134F5C"/>
              </a:buClr>
              <a:buFont typeface="Wingdings" panose="05000000000000000000" pitchFamily="2" charset="2"/>
              <a:buChar char="Ø"/>
            </a:pPr>
            <a:r>
              <a:rPr lang="en-US" dirty="0">
                <a:solidFill>
                  <a:srgbClr val="134F5C"/>
                </a:solidFill>
                <a:latin typeface="Times New Roman" panose="02020603050405020304" pitchFamily="18" charset="0"/>
                <a:ea typeface="Calibri" panose="020F0502020204030204" pitchFamily="34" charset="0"/>
              </a:rPr>
              <a:t>E</a:t>
            </a:r>
            <a:r>
              <a:rPr lang="en-US" sz="1800" dirty="0">
                <a:solidFill>
                  <a:srgbClr val="134F5C"/>
                </a:solidFill>
                <a:effectLst/>
                <a:latin typeface="Times New Roman" panose="02020603050405020304" pitchFamily="18" charset="0"/>
                <a:ea typeface="Calibri" panose="020F0502020204030204" pitchFamily="34" charset="0"/>
              </a:rPr>
              <a:t>xplored the data for better understanding the distribution of the features, their statistical values, relationship between them and with the class labels using </a:t>
            </a:r>
            <a:r>
              <a:rPr lang="en-US" sz="1800" b="1" i="1" dirty="0">
                <a:solidFill>
                  <a:srgbClr val="134F5C"/>
                </a:solidFill>
                <a:effectLst/>
                <a:latin typeface="Times New Roman" panose="02020603050405020304" pitchFamily="18" charset="0"/>
                <a:ea typeface="Calibri" panose="020F0502020204030204" pitchFamily="34" charset="0"/>
              </a:rPr>
              <a:t>matplotlib, seaborn and pandas</a:t>
            </a:r>
            <a:r>
              <a:rPr lang="en-US" sz="1800" dirty="0">
                <a:solidFill>
                  <a:srgbClr val="134F5C"/>
                </a:solidFill>
                <a:effectLst/>
                <a:latin typeface="Times New Roman" panose="02020603050405020304" pitchFamily="18" charset="0"/>
                <a:ea typeface="Calibri" panose="020F0502020204030204" pitchFamily="34" charset="0"/>
              </a:rPr>
              <a:t> library. </a:t>
            </a:r>
            <a:endParaRPr lang="en-IN" dirty="0">
              <a:solidFill>
                <a:srgbClr val="134F5C"/>
              </a:solidFill>
            </a:endParaRPr>
          </a:p>
        </p:txBody>
      </p:sp>
      <p:pic>
        <p:nvPicPr>
          <p:cNvPr id="5" name="Picture 4">
            <a:extLst>
              <a:ext uri="{FF2B5EF4-FFF2-40B4-BE49-F238E27FC236}">
                <a16:creationId xmlns:a16="http://schemas.microsoft.com/office/drawing/2014/main" id="{0784CD8A-B70C-034F-FB0E-D00AEDBCD838}"/>
              </a:ext>
            </a:extLst>
          </p:cNvPr>
          <p:cNvPicPr>
            <a:picLocks noChangeAspect="1"/>
          </p:cNvPicPr>
          <p:nvPr/>
        </p:nvPicPr>
        <p:blipFill>
          <a:blip r:embed="rId2"/>
          <a:stretch>
            <a:fillRect/>
          </a:stretch>
        </p:blipFill>
        <p:spPr>
          <a:xfrm>
            <a:off x="4720857" y="1017725"/>
            <a:ext cx="4111442" cy="3926415"/>
          </a:xfrm>
          <a:prstGeom prst="rect">
            <a:avLst/>
          </a:prstGeom>
        </p:spPr>
      </p:pic>
    </p:spTree>
    <p:extLst>
      <p:ext uri="{BB962C8B-B14F-4D97-AF65-F5344CB8AC3E}">
        <p14:creationId xmlns:p14="http://schemas.microsoft.com/office/powerpoint/2010/main" val="230381177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3" name="Picture 2">
            <a:extLst>
              <a:ext uri="{FF2B5EF4-FFF2-40B4-BE49-F238E27FC236}">
                <a16:creationId xmlns:a16="http://schemas.microsoft.com/office/drawing/2014/main" id="{35B5B2EF-2D12-CE75-39E0-F7CC783AFBD4}"/>
              </a:ext>
            </a:extLst>
          </p:cNvPr>
          <p:cNvPicPr>
            <a:picLocks noChangeAspect="1"/>
          </p:cNvPicPr>
          <p:nvPr/>
        </p:nvPicPr>
        <p:blipFill rotWithShape="1">
          <a:blip r:embed="rId3"/>
          <a:srcRect t="10177" r="11242" b="4430"/>
          <a:stretch/>
        </p:blipFill>
        <p:spPr>
          <a:xfrm>
            <a:off x="318977" y="912996"/>
            <a:ext cx="7871321" cy="4084306"/>
          </a:xfrm>
          <a:prstGeom prst="rect">
            <a:avLst/>
          </a:prstGeom>
        </p:spPr>
      </p:pic>
      <p:sp>
        <p:nvSpPr>
          <p:cNvPr id="4" name="Title 3">
            <a:extLst>
              <a:ext uri="{FF2B5EF4-FFF2-40B4-BE49-F238E27FC236}">
                <a16:creationId xmlns:a16="http://schemas.microsoft.com/office/drawing/2014/main" id="{F1A95905-7D3D-A173-F77A-763D2123638E}"/>
              </a:ext>
            </a:extLst>
          </p:cNvPr>
          <p:cNvSpPr>
            <a:spLocks noGrp="1"/>
          </p:cNvSpPr>
          <p:nvPr>
            <p:ph type="ctrTitle"/>
          </p:nvPr>
        </p:nvSpPr>
        <p:spPr>
          <a:xfrm>
            <a:off x="318977" y="287079"/>
            <a:ext cx="8513330" cy="625917"/>
          </a:xfrm>
        </p:spPr>
        <p:txBody>
          <a:bodyPr/>
          <a:lstStyle/>
          <a:p>
            <a:pPr algn="l"/>
            <a:r>
              <a:rPr lang="en-US" sz="2800" b="1" dirty="0"/>
              <a:t>Category of the Apps</a:t>
            </a:r>
            <a:endParaRPr lang="en-IN" sz="2800" b="1"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948</Words>
  <Application>Microsoft Office PowerPoint</Application>
  <PresentationFormat>On-screen Show (16:9)</PresentationFormat>
  <Paragraphs>80</Paragraphs>
  <Slides>31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Wingdings</vt:lpstr>
      <vt:lpstr>Montserrat</vt:lpstr>
      <vt:lpstr>Calibri</vt:lpstr>
      <vt:lpstr>Times New Roman</vt:lpstr>
      <vt:lpstr>Simple Light</vt:lpstr>
      <vt:lpstr>           Capstone Project Android Authenticity Prediction  By: Manisha Dhanuka   </vt:lpstr>
      <vt:lpstr>What to expect in next few slides:</vt:lpstr>
      <vt:lpstr>Problem Statement</vt:lpstr>
      <vt:lpstr>What is Malware?</vt:lpstr>
      <vt:lpstr>Types of Malware</vt:lpstr>
      <vt:lpstr>Data Summary </vt:lpstr>
      <vt:lpstr>Data Preprocessing and Feature Selection</vt:lpstr>
      <vt:lpstr>Exploratory Data Analysis </vt:lpstr>
      <vt:lpstr>Category of the Apps</vt:lpstr>
      <vt:lpstr>Category of Apps and their malware Status</vt:lpstr>
      <vt:lpstr>Ratings and the malware Status</vt:lpstr>
      <vt:lpstr>Number of Ratings</vt:lpstr>
      <vt:lpstr>Ratings and Number of Ratings</vt:lpstr>
      <vt:lpstr>Number of Dangerous Permissions and the class</vt:lpstr>
      <vt:lpstr>Number of Safe Permissions and the class</vt:lpstr>
      <vt:lpstr>Number of Safe Permissions and Dangerous permissions</vt:lpstr>
      <vt:lpstr>Price of the app</vt:lpstr>
      <vt:lpstr>Class Distribution</vt:lpstr>
      <vt:lpstr>Data Preparation for modelling</vt:lpstr>
      <vt:lpstr>Continued..</vt:lpstr>
      <vt:lpstr>Applying model</vt:lpstr>
      <vt:lpstr>Random Forest model:</vt:lpstr>
      <vt:lpstr>Gradient boosting model:</vt:lpstr>
      <vt:lpstr>KNN Classifier</vt:lpstr>
      <vt:lpstr>SVM Model </vt:lpstr>
      <vt:lpstr>Naïve Bayes Model</vt:lpstr>
      <vt:lpstr>Cross-validation and hyperparameter Tuning:</vt:lpstr>
      <vt:lpstr>Evaluation Metrics after Tuning the models</vt:lpstr>
      <vt:lpstr>Final Model Selection</vt:lpstr>
      <vt:lpstr>Feature importance in final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lenovo</dc:creator>
  <cp:lastModifiedBy>Gagan Dhanuka</cp:lastModifiedBy>
  <cp:revision>10</cp:revision>
  <dcterms:modified xsi:type="dcterms:W3CDTF">2022-06-25T09:18:07Z</dcterms:modified>
</cp:coreProperties>
</file>