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9144000" cy="5143500" type="screen16x9"/>
  <p:notesSz cx="6858000" cy="9144000"/>
  <p:embeddedFontLs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F5C"/>
    <a:srgbClr val="6D9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421135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rgbClr val="134F5C"/>
                </a:solidFill>
                <a:latin typeface="Montserrat"/>
                <a:ea typeface="Montserrat"/>
                <a:cs typeface="Montserrat"/>
                <a:sym typeface="Montserrat"/>
              </a:rPr>
              <a:t>Netflix</a:t>
            </a:r>
            <a:r>
              <a:rPr lang="en-GB" sz="3600" b="1" dirty="0">
                <a:solidFill>
                  <a:schemeClr val="lt1"/>
                </a:solidFill>
                <a:latin typeface="Montserrat"/>
                <a:ea typeface="Montserrat"/>
                <a:cs typeface="Montserrat"/>
                <a:sym typeface="Montserrat"/>
              </a:rPr>
              <a:t> movies &amp; TV shows clustering</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by: Manisha Dhanuka</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89E6362-E7E5-B50C-5A3A-6A34F7F80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521" y="442913"/>
            <a:ext cx="6783572"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02531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BCBD-FAEB-95FF-2EC7-3EAAA1948640}"/>
              </a:ext>
            </a:extLst>
          </p:cNvPr>
          <p:cNvSpPr>
            <a:spLocks noGrp="1"/>
          </p:cNvSpPr>
          <p:nvPr>
            <p:ph type="title"/>
          </p:nvPr>
        </p:nvSpPr>
        <p:spPr/>
        <p:txBody>
          <a:bodyPr/>
          <a:lstStyle/>
          <a:p>
            <a:r>
              <a:rPr lang="en-IN" b="1" dirty="0"/>
              <a:t>Insights:</a:t>
            </a:r>
          </a:p>
        </p:txBody>
      </p:sp>
      <p:sp>
        <p:nvSpPr>
          <p:cNvPr id="3" name="Text Placeholder 2">
            <a:extLst>
              <a:ext uri="{FF2B5EF4-FFF2-40B4-BE49-F238E27FC236}">
                <a16:creationId xmlns:a16="http://schemas.microsoft.com/office/drawing/2014/main" id="{665FEE42-D297-A36E-64EB-797AA7600599}"/>
              </a:ext>
            </a:extLst>
          </p:cNvPr>
          <p:cNvSpPr>
            <a:spLocks noGrp="1"/>
          </p:cNvSpPr>
          <p:nvPr>
            <p:ph type="body" idx="1"/>
          </p:nvPr>
        </p:nvSpPr>
        <p:spPr>
          <a:xfrm>
            <a:off x="311700" y="1707276"/>
            <a:ext cx="8520600" cy="1728948"/>
          </a:xfrm>
        </p:spPr>
        <p:txBody>
          <a:bodyPr/>
          <a:lstStyle/>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In 2010-2011, the number of movies added to Netflix was increasing at greater pace, but starts decreasing after that or increase at lower pace.</a:t>
            </a:r>
          </a:p>
          <a:p>
            <a:pPr>
              <a:buClr>
                <a:srgbClr val="134F5C"/>
              </a:buClr>
              <a:buFont typeface="Wingdings" panose="05000000000000000000" pitchFamily="2" charset="2"/>
              <a:buChar char="Ø"/>
            </a:pPr>
            <a:endParaRPr lang="en-US" dirty="0">
              <a:solidFill>
                <a:srgbClr val="134F5C"/>
              </a:solidFill>
              <a:latin typeface="Times New Roman" panose="02020603050405020304" pitchFamily="18" charset="0"/>
              <a:cs typeface="Times New Roman" panose="02020603050405020304" pitchFamily="18" charset="0"/>
            </a:endParaRPr>
          </a:p>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Year 2014-2016 were good for TV shows.</a:t>
            </a:r>
          </a:p>
          <a:p>
            <a:pPr>
              <a:buClr>
                <a:srgbClr val="134F5C"/>
              </a:buClr>
              <a:buFont typeface="Wingdings" panose="05000000000000000000" pitchFamily="2" charset="2"/>
              <a:buChar char="Ø"/>
            </a:pPr>
            <a:endParaRPr lang="en-US" dirty="0">
              <a:solidFill>
                <a:srgbClr val="134F5C"/>
              </a:solidFill>
              <a:latin typeface="Times New Roman" panose="02020603050405020304" pitchFamily="18" charset="0"/>
              <a:cs typeface="Times New Roman" panose="02020603050405020304" pitchFamily="18" charset="0"/>
            </a:endParaRPr>
          </a:p>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But it will be wrong to say that the focus has been shifted to TV Shows</a:t>
            </a:r>
            <a:endParaRPr lang="en-IN" dirty="0">
              <a:solidFill>
                <a:srgbClr val="134F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69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324A-1860-D4BF-9130-02AEFDDAD240}"/>
              </a:ext>
            </a:extLst>
          </p:cNvPr>
          <p:cNvSpPr>
            <a:spLocks noGrp="1"/>
          </p:cNvSpPr>
          <p:nvPr>
            <p:ph type="title"/>
          </p:nvPr>
        </p:nvSpPr>
        <p:spPr>
          <a:xfrm>
            <a:off x="311700" y="445024"/>
            <a:ext cx="8520600" cy="969105"/>
          </a:xfrm>
        </p:spPr>
        <p:txBody>
          <a:bodyPr/>
          <a:lstStyle/>
          <a:p>
            <a:r>
              <a:rPr lang="en-US" b="1" dirty="0"/>
              <a:t>Understanding what type content is available in different countries</a:t>
            </a:r>
            <a:endParaRPr lang="en-IN" b="1" dirty="0"/>
          </a:p>
        </p:txBody>
      </p:sp>
      <p:sp>
        <p:nvSpPr>
          <p:cNvPr id="3" name="Text Placeholder 2">
            <a:extLst>
              <a:ext uri="{FF2B5EF4-FFF2-40B4-BE49-F238E27FC236}">
                <a16:creationId xmlns:a16="http://schemas.microsoft.com/office/drawing/2014/main" id="{705426F6-2C6E-0E0E-1178-A9DA228A4D86}"/>
              </a:ext>
            </a:extLst>
          </p:cNvPr>
          <p:cNvSpPr>
            <a:spLocks noGrp="1"/>
          </p:cNvSpPr>
          <p:nvPr>
            <p:ph type="body" idx="1"/>
          </p:nvPr>
        </p:nvSpPr>
        <p:spPr>
          <a:xfrm>
            <a:off x="311700" y="1584251"/>
            <a:ext cx="8520600" cy="2984624"/>
          </a:xfrm>
        </p:spPr>
        <p:txBody>
          <a:bodyPr/>
          <a:lstStyle/>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First we will try to understand the type of content available in different countries--- created </a:t>
            </a:r>
            <a:r>
              <a:rPr lang="en-US" dirty="0" err="1">
                <a:solidFill>
                  <a:srgbClr val="134F5C"/>
                </a:solidFill>
                <a:latin typeface="Times New Roman" panose="02020603050405020304" pitchFamily="18" charset="0"/>
                <a:cs typeface="Times New Roman" panose="02020603050405020304" pitchFamily="18" charset="0"/>
              </a:rPr>
              <a:t>dataframe</a:t>
            </a:r>
            <a:r>
              <a:rPr lang="en-US" dirty="0">
                <a:solidFill>
                  <a:srgbClr val="134F5C"/>
                </a:solidFill>
                <a:latin typeface="Times New Roman" panose="02020603050405020304" pitchFamily="18" charset="0"/>
                <a:cs typeface="Times New Roman" panose="02020603050405020304" pitchFamily="18" charset="0"/>
              </a:rPr>
              <a:t> '</a:t>
            </a:r>
            <a:r>
              <a:rPr lang="en-US" dirty="0" err="1">
                <a:solidFill>
                  <a:srgbClr val="134F5C"/>
                </a:solidFill>
                <a:latin typeface="Times New Roman" panose="02020603050405020304" pitchFamily="18" charset="0"/>
                <a:cs typeface="Times New Roman" panose="02020603050405020304" pitchFamily="18" charset="0"/>
              </a:rPr>
              <a:t>country_type</a:t>
            </a:r>
            <a:r>
              <a:rPr lang="en-US" dirty="0">
                <a:solidFill>
                  <a:srgbClr val="134F5C"/>
                </a:solidFill>
                <a:latin typeface="Times New Roman" panose="02020603050405020304" pitchFamily="18" charset="0"/>
                <a:cs typeface="Times New Roman" panose="02020603050405020304" pitchFamily="18" charset="0"/>
              </a:rPr>
              <a:t>'</a:t>
            </a:r>
          </a:p>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Then we understand the genres of content available in different countries--- created </a:t>
            </a:r>
            <a:r>
              <a:rPr lang="en-US" dirty="0" err="1">
                <a:solidFill>
                  <a:srgbClr val="134F5C"/>
                </a:solidFill>
                <a:latin typeface="Times New Roman" panose="02020603050405020304" pitchFamily="18" charset="0"/>
                <a:cs typeface="Times New Roman" panose="02020603050405020304" pitchFamily="18" charset="0"/>
              </a:rPr>
              <a:t>dataframe</a:t>
            </a:r>
            <a:r>
              <a:rPr lang="en-US" dirty="0">
                <a:solidFill>
                  <a:srgbClr val="134F5C"/>
                </a:solidFill>
                <a:latin typeface="Times New Roman" panose="02020603050405020304" pitchFamily="18" charset="0"/>
                <a:cs typeface="Times New Roman" panose="02020603050405020304" pitchFamily="18" charset="0"/>
              </a:rPr>
              <a:t> '</a:t>
            </a:r>
            <a:r>
              <a:rPr lang="en-US" dirty="0" err="1">
                <a:solidFill>
                  <a:srgbClr val="134F5C"/>
                </a:solidFill>
                <a:latin typeface="Times New Roman" panose="02020603050405020304" pitchFamily="18" charset="0"/>
                <a:cs typeface="Times New Roman" panose="02020603050405020304" pitchFamily="18" charset="0"/>
              </a:rPr>
              <a:t>country_and_genre</a:t>
            </a:r>
            <a:r>
              <a:rPr lang="en-US" dirty="0">
                <a:solidFill>
                  <a:srgbClr val="134F5C"/>
                </a:solidFill>
                <a:latin typeface="Times New Roman" panose="02020603050405020304" pitchFamily="18" charset="0"/>
                <a:cs typeface="Times New Roman" panose="02020603050405020304" pitchFamily="18" charset="0"/>
              </a:rPr>
              <a:t>' and created a function '</a:t>
            </a:r>
            <a:r>
              <a:rPr lang="en-US" dirty="0" err="1">
                <a:solidFill>
                  <a:srgbClr val="134F5C"/>
                </a:solidFill>
                <a:latin typeface="Times New Roman" panose="02020603050405020304" pitchFamily="18" charset="0"/>
                <a:cs typeface="Times New Roman" panose="02020603050405020304" pitchFamily="18" charset="0"/>
              </a:rPr>
              <a:t>country_genre</a:t>
            </a:r>
            <a:r>
              <a:rPr lang="en-US" dirty="0">
                <a:solidFill>
                  <a:srgbClr val="134F5C"/>
                </a:solidFill>
                <a:latin typeface="Times New Roman" panose="02020603050405020304" pitchFamily="18" charset="0"/>
                <a:cs typeface="Times New Roman" panose="02020603050405020304" pitchFamily="18" charset="0"/>
              </a:rPr>
              <a:t>' to extract all the genres available in that country.</a:t>
            </a:r>
          </a:p>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Further created a function called 'welcome' which sum up all the items based on country and give user the list of content available on Netflix as per user specifications.</a:t>
            </a:r>
            <a:endParaRPr lang="en-IN" dirty="0">
              <a:solidFill>
                <a:srgbClr val="134F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760666"/>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E631-7C75-D049-9ADD-9277158EAEE5}"/>
              </a:ext>
            </a:extLst>
          </p:cNvPr>
          <p:cNvSpPr>
            <a:spLocks noGrp="1"/>
          </p:cNvSpPr>
          <p:nvPr>
            <p:ph type="title"/>
          </p:nvPr>
        </p:nvSpPr>
        <p:spPr/>
        <p:txBody>
          <a:bodyPr/>
          <a:lstStyle/>
          <a:p>
            <a:r>
              <a:rPr lang="en-US" b="1" dirty="0"/>
              <a:t>Clustering on the basis of text features:</a:t>
            </a:r>
            <a:endParaRPr lang="en-IN" b="1" dirty="0"/>
          </a:p>
        </p:txBody>
      </p:sp>
      <p:sp>
        <p:nvSpPr>
          <p:cNvPr id="3" name="Text Placeholder 2">
            <a:extLst>
              <a:ext uri="{FF2B5EF4-FFF2-40B4-BE49-F238E27FC236}">
                <a16:creationId xmlns:a16="http://schemas.microsoft.com/office/drawing/2014/main" id="{9C5A9ACE-3F37-BF72-A34D-78DB558C80DC}"/>
              </a:ext>
            </a:extLst>
          </p:cNvPr>
          <p:cNvSpPr>
            <a:spLocks noGrp="1"/>
          </p:cNvSpPr>
          <p:nvPr>
            <p:ph type="body" idx="1"/>
          </p:nvPr>
        </p:nvSpPr>
        <p:spPr>
          <a:xfrm>
            <a:off x="311700" y="1152474"/>
            <a:ext cx="8520600" cy="3759767"/>
          </a:xfrm>
        </p:spPr>
        <p:txBody>
          <a:bodyPr/>
          <a:lstStyle/>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Created a new </a:t>
            </a:r>
            <a:r>
              <a:rPr lang="en-IN" dirty="0" err="1">
                <a:solidFill>
                  <a:srgbClr val="134F5C"/>
                </a:solidFill>
                <a:latin typeface="Times New Roman" panose="02020603050405020304" pitchFamily="18" charset="0"/>
                <a:cs typeface="Times New Roman" panose="02020603050405020304" pitchFamily="18" charset="0"/>
              </a:rPr>
              <a:t>dataframe</a:t>
            </a:r>
            <a:r>
              <a:rPr lang="en-IN" dirty="0">
                <a:solidFill>
                  <a:srgbClr val="134F5C"/>
                </a:solidFill>
                <a:latin typeface="Times New Roman" panose="02020603050405020304" pitchFamily="18" charset="0"/>
                <a:cs typeface="Times New Roman" panose="02020603050405020304" pitchFamily="18" charset="0"/>
              </a:rPr>
              <a:t> with all features combined for pre-processing.</a:t>
            </a: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Text Pre-processing Steps:</a:t>
            </a:r>
          </a:p>
          <a:p>
            <a:pPr lvl="1">
              <a:buClr>
                <a:srgbClr val="134F5C"/>
              </a:buClr>
              <a:buFont typeface="Wingdings" panose="05000000000000000000" pitchFamily="2" charset="2"/>
              <a:buChar char="Ø"/>
            </a:pPr>
            <a:r>
              <a:rPr lang="en-IN" sz="1800" dirty="0" err="1">
                <a:solidFill>
                  <a:srgbClr val="134F5C"/>
                </a:solidFill>
                <a:latin typeface="Times New Roman" panose="02020603050405020304" pitchFamily="18" charset="0"/>
                <a:cs typeface="Times New Roman" panose="02020603050405020304" pitchFamily="18" charset="0"/>
              </a:rPr>
              <a:t>Stopwords</a:t>
            </a:r>
            <a:r>
              <a:rPr lang="en-IN" sz="1800" dirty="0">
                <a:solidFill>
                  <a:srgbClr val="134F5C"/>
                </a:solidFill>
                <a:latin typeface="Times New Roman" panose="02020603050405020304" pitchFamily="18" charset="0"/>
                <a:cs typeface="Times New Roman" panose="02020603050405020304" pitchFamily="18" charset="0"/>
              </a:rPr>
              <a:t> Removal: </a:t>
            </a:r>
            <a:r>
              <a:rPr lang="en-IN" sz="1800" dirty="0" err="1">
                <a:solidFill>
                  <a:srgbClr val="134F5C"/>
                </a:solidFill>
                <a:latin typeface="Times New Roman" panose="02020603050405020304" pitchFamily="18" charset="0"/>
                <a:cs typeface="Times New Roman" panose="02020603050405020304" pitchFamily="18" charset="0"/>
              </a:rPr>
              <a:t>Stopwords</a:t>
            </a:r>
            <a:r>
              <a:rPr lang="en-IN" sz="1800" dirty="0">
                <a:solidFill>
                  <a:srgbClr val="134F5C"/>
                </a:solidFill>
                <a:latin typeface="Times New Roman" panose="02020603050405020304" pitchFamily="18" charset="0"/>
                <a:cs typeface="Times New Roman" panose="02020603050405020304" pitchFamily="18" charset="0"/>
              </a:rPr>
              <a:t> are the words that are very frequent in conversations </a:t>
            </a:r>
            <a:r>
              <a:rPr lang="en-IN" sz="1800" dirty="0" err="1">
                <a:solidFill>
                  <a:srgbClr val="134F5C"/>
                </a:solidFill>
                <a:latin typeface="Times New Roman" panose="02020603050405020304" pitchFamily="18" charset="0"/>
                <a:cs typeface="Times New Roman" panose="02020603050405020304" pitchFamily="18" charset="0"/>
              </a:rPr>
              <a:t>lioke</a:t>
            </a:r>
            <a:r>
              <a:rPr lang="en-IN" sz="1800" dirty="0">
                <a:solidFill>
                  <a:srgbClr val="134F5C"/>
                </a:solidFill>
                <a:latin typeface="Times New Roman" panose="02020603050405020304" pitchFamily="18" charset="0"/>
                <a:cs typeface="Times New Roman" panose="02020603050405020304" pitchFamily="18" charset="0"/>
              </a:rPr>
              <a:t> pronouns. We remove the </a:t>
            </a:r>
            <a:r>
              <a:rPr lang="en-IN" sz="1800" dirty="0" err="1">
                <a:solidFill>
                  <a:srgbClr val="134F5C"/>
                </a:solidFill>
                <a:latin typeface="Times New Roman" panose="02020603050405020304" pitchFamily="18" charset="0"/>
                <a:cs typeface="Times New Roman" panose="02020603050405020304" pitchFamily="18" charset="0"/>
              </a:rPr>
              <a:t>stopwords</a:t>
            </a:r>
            <a:r>
              <a:rPr lang="en-IN" sz="1800" dirty="0">
                <a:solidFill>
                  <a:srgbClr val="134F5C"/>
                </a:solidFill>
                <a:latin typeface="Times New Roman" panose="02020603050405020304" pitchFamily="18" charset="0"/>
                <a:cs typeface="Times New Roman" panose="02020603050405020304" pitchFamily="18" charset="0"/>
              </a:rPr>
              <a:t> using </a:t>
            </a:r>
            <a:r>
              <a:rPr lang="en-IN" sz="1800" dirty="0" err="1">
                <a:solidFill>
                  <a:srgbClr val="134F5C"/>
                </a:solidFill>
                <a:latin typeface="Times New Roman" panose="02020603050405020304" pitchFamily="18" charset="0"/>
                <a:cs typeface="Times New Roman" panose="02020603050405020304" pitchFamily="18" charset="0"/>
              </a:rPr>
              <a:t>nltk</a:t>
            </a:r>
            <a:r>
              <a:rPr lang="en-IN" sz="1800" dirty="0">
                <a:solidFill>
                  <a:srgbClr val="134F5C"/>
                </a:solidFill>
                <a:latin typeface="Times New Roman" panose="02020603050405020304" pitchFamily="18" charset="0"/>
                <a:cs typeface="Times New Roman" panose="02020603050405020304" pitchFamily="18" charset="0"/>
              </a:rPr>
              <a:t> library.</a:t>
            </a:r>
          </a:p>
          <a:p>
            <a:pPr lvl="1">
              <a:buClr>
                <a:srgbClr val="134F5C"/>
              </a:buClr>
              <a:buFont typeface="Wingdings" panose="05000000000000000000" pitchFamily="2" charset="2"/>
              <a:buChar char="Ø"/>
            </a:pPr>
            <a:r>
              <a:rPr lang="en-IN" sz="1800" dirty="0">
                <a:solidFill>
                  <a:srgbClr val="134F5C"/>
                </a:solidFill>
                <a:latin typeface="Times New Roman" panose="02020603050405020304" pitchFamily="18" charset="0"/>
                <a:cs typeface="Times New Roman" panose="02020603050405020304" pitchFamily="18" charset="0"/>
              </a:rPr>
              <a:t>Punctuation and special characters : Removed all the special character using re i.e. Regular Expressions library.</a:t>
            </a:r>
          </a:p>
          <a:p>
            <a:pPr lvl="1">
              <a:buClr>
                <a:srgbClr val="134F5C"/>
              </a:buClr>
              <a:buFont typeface="Wingdings" panose="05000000000000000000" pitchFamily="2" charset="2"/>
              <a:buChar char="Ø"/>
            </a:pPr>
            <a:r>
              <a:rPr lang="en-IN" sz="1800" dirty="0">
                <a:solidFill>
                  <a:srgbClr val="134F5C"/>
                </a:solidFill>
                <a:latin typeface="Times New Roman" panose="02020603050405020304" pitchFamily="18" charset="0"/>
                <a:cs typeface="Times New Roman" panose="02020603050405020304" pitchFamily="18" charset="0"/>
              </a:rPr>
              <a:t>Stemming: Stemming is the process of converting inflecting for of words to its base words. Since, we didn’t require meaningful words therefore we opt stemming rather than lemmatization. Used </a:t>
            </a:r>
            <a:r>
              <a:rPr lang="en-IN" sz="1800" dirty="0" err="1">
                <a:solidFill>
                  <a:srgbClr val="134F5C"/>
                </a:solidFill>
                <a:latin typeface="Times New Roman" panose="02020603050405020304" pitchFamily="18" charset="0"/>
                <a:cs typeface="Times New Roman" panose="02020603050405020304" pitchFamily="18" charset="0"/>
              </a:rPr>
              <a:t>PorterStemmer</a:t>
            </a:r>
            <a:r>
              <a:rPr lang="en-IN" sz="1800" dirty="0">
                <a:solidFill>
                  <a:srgbClr val="134F5C"/>
                </a:solidFill>
                <a:latin typeface="Times New Roman" panose="02020603050405020304" pitchFamily="18" charset="0"/>
                <a:cs typeface="Times New Roman" panose="02020603050405020304" pitchFamily="18" charset="0"/>
              </a:rPr>
              <a:t> for this purpose.</a:t>
            </a:r>
          </a:p>
          <a:p>
            <a:pPr lvl="1">
              <a:buClr>
                <a:srgbClr val="134F5C"/>
              </a:buClr>
              <a:buFont typeface="Wingdings" panose="05000000000000000000" pitchFamily="2" charset="2"/>
              <a:buChar char="Ø"/>
            </a:pPr>
            <a:endParaRPr lang="en-IN" sz="1800" dirty="0">
              <a:solidFill>
                <a:srgbClr val="134F5C"/>
              </a:solidFill>
              <a:latin typeface="Times New Roman" panose="02020603050405020304" pitchFamily="18" charset="0"/>
              <a:cs typeface="Times New Roman" panose="02020603050405020304" pitchFamily="18" charset="0"/>
            </a:endParaRPr>
          </a:p>
          <a:p>
            <a:pPr lvl="1">
              <a:buClr>
                <a:srgbClr val="134F5C"/>
              </a:buClr>
              <a:buFont typeface="Wingdings" panose="05000000000000000000" pitchFamily="2" charset="2"/>
              <a:buChar char="Ø"/>
            </a:pPr>
            <a:endParaRPr lang="en-IN" sz="1800" dirty="0">
              <a:solidFill>
                <a:srgbClr val="134F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23088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3E34-407D-D9FF-E0FF-3E0264023292}"/>
              </a:ext>
            </a:extLst>
          </p:cNvPr>
          <p:cNvSpPr>
            <a:spLocks noGrp="1"/>
          </p:cNvSpPr>
          <p:nvPr>
            <p:ph type="title"/>
          </p:nvPr>
        </p:nvSpPr>
        <p:spPr/>
        <p:txBody>
          <a:bodyPr/>
          <a:lstStyle/>
          <a:p>
            <a:r>
              <a:rPr lang="en-IN" b="1" dirty="0" err="1"/>
              <a:t>Tf-idf</a:t>
            </a:r>
            <a:r>
              <a:rPr lang="en-IN" b="1" dirty="0"/>
              <a:t> Vectorizer: </a:t>
            </a:r>
          </a:p>
        </p:txBody>
      </p:sp>
      <p:sp>
        <p:nvSpPr>
          <p:cNvPr id="3" name="Text Placeholder 2">
            <a:extLst>
              <a:ext uri="{FF2B5EF4-FFF2-40B4-BE49-F238E27FC236}">
                <a16:creationId xmlns:a16="http://schemas.microsoft.com/office/drawing/2014/main" id="{112D35B6-5546-3692-0A5D-C8B85DB1FD08}"/>
              </a:ext>
            </a:extLst>
          </p:cNvPr>
          <p:cNvSpPr>
            <a:spLocks noGrp="1"/>
          </p:cNvSpPr>
          <p:nvPr>
            <p:ph type="body" idx="1"/>
          </p:nvPr>
        </p:nvSpPr>
        <p:spPr>
          <a:xfrm>
            <a:off x="4901608" y="1331703"/>
            <a:ext cx="3930691" cy="3237171"/>
          </a:xfrm>
        </p:spPr>
        <p:txBody>
          <a:bodyPr/>
          <a:lstStyle/>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The process of transforming text into a vector is commonly referred to as text vectorization.</a:t>
            </a:r>
          </a:p>
          <a:p>
            <a:pPr>
              <a:buClr>
                <a:srgbClr val="134F5C"/>
              </a:buClr>
              <a:buFont typeface="Wingdings" panose="05000000000000000000" pitchFamily="2" charset="2"/>
              <a:buChar char="Ø"/>
            </a:pPr>
            <a:r>
              <a:rPr lang="en-US" dirty="0" err="1">
                <a:solidFill>
                  <a:srgbClr val="134F5C"/>
                </a:solidFill>
                <a:latin typeface="Times New Roman" panose="02020603050405020304" pitchFamily="18" charset="0"/>
                <a:cs typeface="Times New Roman" panose="02020603050405020304" pitchFamily="18" charset="0"/>
              </a:rPr>
              <a:t>Tf-idf</a:t>
            </a:r>
            <a:r>
              <a:rPr lang="en-US" dirty="0">
                <a:solidFill>
                  <a:srgbClr val="134F5C"/>
                </a:solidFill>
                <a:latin typeface="Times New Roman" panose="02020603050405020304" pitchFamily="18" charset="0"/>
                <a:cs typeface="Times New Roman" panose="02020603050405020304" pitchFamily="18" charset="0"/>
              </a:rPr>
              <a:t> is a commonly used text vectorization technique available in </a:t>
            </a:r>
            <a:r>
              <a:rPr lang="en-US" dirty="0" err="1">
                <a:solidFill>
                  <a:srgbClr val="134F5C"/>
                </a:solidFill>
                <a:latin typeface="Times New Roman" panose="02020603050405020304" pitchFamily="18" charset="0"/>
                <a:cs typeface="Times New Roman" panose="02020603050405020304" pitchFamily="18" charset="0"/>
              </a:rPr>
              <a:t>sklearn</a:t>
            </a:r>
            <a:r>
              <a:rPr lang="en-US" dirty="0">
                <a:solidFill>
                  <a:srgbClr val="134F5C"/>
                </a:solidFill>
                <a:latin typeface="Times New Roman" panose="02020603050405020304" pitchFamily="18" charset="0"/>
                <a:cs typeface="Times New Roman" panose="02020603050405020304" pitchFamily="18" charset="0"/>
              </a:rPr>
              <a:t> library. </a:t>
            </a:r>
          </a:p>
          <a:p>
            <a:pPr algn="l">
              <a:buClr>
                <a:srgbClr val="134F5C"/>
              </a:buClr>
              <a:buFont typeface="Wingdings" panose="05000000000000000000" pitchFamily="2" charset="2"/>
              <a:buChar char="Ø"/>
            </a:pPr>
            <a:r>
              <a:rPr lang="en-US" b="0" i="0" dirty="0">
                <a:solidFill>
                  <a:srgbClr val="134F5C"/>
                </a:solidFill>
                <a:effectLst/>
                <a:latin typeface="Times New Roman" panose="02020603050405020304" pitchFamily="18" charset="0"/>
                <a:cs typeface="Times New Roman" panose="02020603050405020304" pitchFamily="18" charset="0"/>
              </a:rPr>
              <a:t>It gives the rare term high weight and gives the common term low weight.</a:t>
            </a:r>
          </a:p>
          <a:p>
            <a:br>
              <a:rPr lang="en-US" b="0" i="0" dirty="0">
                <a:effectLst/>
                <a:latin typeface="medium-content-sans-serif-font"/>
              </a:rPr>
            </a:br>
            <a:r>
              <a:rPr lang="en-US" dirty="0">
                <a:solidFill>
                  <a:srgbClr val="134F5C"/>
                </a:solidFill>
              </a:rPr>
              <a:t> </a:t>
            </a:r>
            <a:endParaRPr lang="en-IN" dirty="0">
              <a:solidFill>
                <a:srgbClr val="134F5C"/>
              </a:solidFill>
            </a:endParaRPr>
          </a:p>
        </p:txBody>
      </p:sp>
      <p:pic>
        <p:nvPicPr>
          <p:cNvPr id="5" name="Picture 4">
            <a:extLst>
              <a:ext uri="{FF2B5EF4-FFF2-40B4-BE49-F238E27FC236}">
                <a16:creationId xmlns:a16="http://schemas.microsoft.com/office/drawing/2014/main" id="{257D03EC-5800-A8B7-D413-948C8FA316AD}"/>
              </a:ext>
            </a:extLst>
          </p:cNvPr>
          <p:cNvPicPr>
            <a:picLocks noChangeAspect="1"/>
          </p:cNvPicPr>
          <p:nvPr/>
        </p:nvPicPr>
        <p:blipFill>
          <a:blip r:embed="rId2"/>
          <a:stretch>
            <a:fillRect/>
          </a:stretch>
        </p:blipFill>
        <p:spPr>
          <a:xfrm>
            <a:off x="936551" y="1331703"/>
            <a:ext cx="3124200" cy="3238500"/>
          </a:xfrm>
          <a:prstGeom prst="rect">
            <a:avLst/>
          </a:prstGeom>
        </p:spPr>
      </p:pic>
    </p:spTree>
    <p:extLst>
      <p:ext uri="{BB962C8B-B14F-4D97-AF65-F5344CB8AC3E}">
        <p14:creationId xmlns:p14="http://schemas.microsoft.com/office/powerpoint/2010/main" val="355234908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DC1-FB9F-CF9A-AB58-FC22142A094A}"/>
              </a:ext>
            </a:extLst>
          </p:cNvPr>
          <p:cNvSpPr>
            <a:spLocks noGrp="1"/>
          </p:cNvSpPr>
          <p:nvPr>
            <p:ph type="title"/>
          </p:nvPr>
        </p:nvSpPr>
        <p:spPr/>
        <p:txBody>
          <a:bodyPr/>
          <a:lstStyle/>
          <a:p>
            <a:r>
              <a:rPr lang="en-US" b="1" dirty="0"/>
              <a:t>Model-1 : Nearest Neighbors- Unsupervised Using cosine similarity metric:</a:t>
            </a:r>
            <a:endParaRPr lang="en-IN" b="1" dirty="0"/>
          </a:p>
        </p:txBody>
      </p:sp>
      <p:sp>
        <p:nvSpPr>
          <p:cNvPr id="3" name="Text Placeholder 2">
            <a:extLst>
              <a:ext uri="{FF2B5EF4-FFF2-40B4-BE49-F238E27FC236}">
                <a16:creationId xmlns:a16="http://schemas.microsoft.com/office/drawing/2014/main" id="{A62D1255-D9A0-96A3-C74A-686C7A0F6642}"/>
              </a:ext>
            </a:extLst>
          </p:cNvPr>
          <p:cNvSpPr>
            <a:spLocks noGrp="1"/>
          </p:cNvSpPr>
          <p:nvPr>
            <p:ph type="body" idx="1"/>
          </p:nvPr>
        </p:nvSpPr>
        <p:spPr>
          <a:xfrm>
            <a:off x="311700" y="1658679"/>
            <a:ext cx="8520600" cy="2910196"/>
          </a:xfrm>
        </p:spPr>
        <p:txBody>
          <a:bodyPr/>
          <a:lstStyle/>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First Model chosen to cluster the data was Nearest Neighbours- Unsupervised.</a:t>
            </a:r>
          </a:p>
          <a:p>
            <a:pPr>
              <a:buClr>
                <a:srgbClr val="134F5C"/>
              </a:buClr>
              <a:buFont typeface="Wingdings" panose="05000000000000000000" pitchFamily="2" charset="2"/>
              <a:buChar char="Ø"/>
            </a:pPr>
            <a:endParaRPr lang="en-IN" dirty="0">
              <a:solidFill>
                <a:srgbClr val="134F5C"/>
              </a:solidFill>
              <a:latin typeface="Times New Roman" panose="02020603050405020304" pitchFamily="18" charset="0"/>
              <a:cs typeface="Times New Roman" panose="02020603050405020304" pitchFamily="18" charset="0"/>
            </a:endParaRP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We used cosine similarity as our metric. The problem with other metric is that the value will start increasing as the number of features was of nearly 40,000. This was the same reason to not to apply K-means for clustering so as to avoid curse of dimensionality. </a:t>
            </a:r>
          </a:p>
          <a:p>
            <a:pPr>
              <a:buClr>
                <a:srgbClr val="134F5C"/>
              </a:buClr>
              <a:buFont typeface="Wingdings" panose="05000000000000000000" pitchFamily="2" charset="2"/>
              <a:buChar char="Ø"/>
            </a:pPr>
            <a:endParaRPr lang="en-IN" dirty="0">
              <a:solidFill>
                <a:srgbClr val="134F5C"/>
              </a:solidFill>
              <a:latin typeface="Times New Roman" panose="02020603050405020304" pitchFamily="18" charset="0"/>
              <a:cs typeface="Times New Roman" panose="02020603050405020304" pitchFamily="18" charset="0"/>
            </a:endParaRP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Created a function to display the top n recommendations based on cosine similarity. </a:t>
            </a:r>
          </a:p>
        </p:txBody>
      </p:sp>
    </p:spTree>
    <p:extLst>
      <p:ext uri="{BB962C8B-B14F-4D97-AF65-F5344CB8AC3E}">
        <p14:creationId xmlns:p14="http://schemas.microsoft.com/office/powerpoint/2010/main" val="3160043254"/>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AEE5-E684-08AD-6109-1789854BDBD5}"/>
              </a:ext>
            </a:extLst>
          </p:cNvPr>
          <p:cNvSpPr>
            <a:spLocks noGrp="1"/>
          </p:cNvSpPr>
          <p:nvPr>
            <p:ph type="title"/>
          </p:nvPr>
        </p:nvSpPr>
        <p:spPr/>
        <p:txBody>
          <a:bodyPr/>
          <a:lstStyle/>
          <a:p>
            <a:r>
              <a:rPr lang="en-IN" b="1" dirty="0"/>
              <a:t>Model – 2: Spectral Clustering</a:t>
            </a:r>
          </a:p>
        </p:txBody>
      </p:sp>
      <p:sp>
        <p:nvSpPr>
          <p:cNvPr id="3" name="Text Placeholder 2">
            <a:extLst>
              <a:ext uri="{FF2B5EF4-FFF2-40B4-BE49-F238E27FC236}">
                <a16:creationId xmlns:a16="http://schemas.microsoft.com/office/drawing/2014/main" id="{CDC8827F-F17B-E64E-76B9-C03C511971FA}"/>
              </a:ext>
            </a:extLst>
          </p:cNvPr>
          <p:cNvSpPr>
            <a:spLocks noGrp="1"/>
          </p:cNvSpPr>
          <p:nvPr>
            <p:ph type="body" idx="1"/>
          </p:nvPr>
        </p:nvSpPr>
        <p:spPr>
          <a:xfrm>
            <a:off x="311700" y="1301330"/>
            <a:ext cx="8520600" cy="2941060"/>
          </a:xfrm>
        </p:spPr>
        <p:txBody>
          <a:bodyPr/>
          <a:lstStyle/>
          <a:p>
            <a:pPr>
              <a:buClr>
                <a:srgbClr val="134F5C"/>
              </a:buClr>
              <a:buFont typeface="Wingdings" panose="05000000000000000000" pitchFamily="2" charset="2"/>
              <a:buChar char="Ø"/>
            </a:pPr>
            <a:r>
              <a:rPr lang="en-IN" dirty="0">
                <a:solidFill>
                  <a:srgbClr val="134F5C"/>
                </a:solidFill>
              </a:rPr>
              <a:t>One problem with </a:t>
            </a:r>
            <a:r>
              <a:rPr lang="en-IN" dirty="0" err="1">
                <a:solidFill>
                  <a:srgbClr val="134F5C"/>
                </a:solidFill>
              </a:rPr>
              <a:t>Kmeans</a:t>
            </a:r>
            <a:r>
              <a:rPr lang="en-IN" dirty="0">
                <a:solidFill>
                  <a:srgbClr val="134F5C"/>
                </a:solidFill>
              </a:rPr>
              <a:t> is it is not able to understand the non-linear clusters. Thus, we used Spectral Clustering which is a kind of Kernelized k means. </a:t>
            </a:r>
          </a:p>
          <a:p>
            <a:pPr>
              <a:buClr>
                <a:srgbClr val="134F5C"/>
              </a:buClr>
              <a:buFont typeface="Wingdings" panose="05000000000000000000" pitchFamily="2" charset="2"/>
              <a:buChar char="Ø"/>
            </a:pPr>
            <a:endParaRPr lang="en-IN" dirty="0">
              <a:solidFill>
                <a:srgbClr val="134F5C"/>
              </a:solidFill>
            </a:endParaRPr>
          </a:p>
          <a:p>
            <a:pPr>
              <a:buClr>
                <a:srgbClr val="134F5C"/>
              </a:buClr>
              <a:buFont typeface="Wingdings" panose="05000000000000000000" pitchFamily="2" charset="2"/>
              <a:buChar char="Ø"/>
            </a:pPr>
            <a:r>
              <a:rPr lang="en-IN" dirty="0">
                <a:solidFill>
                  <a:srgbClr val="134F5C"/>
                </a:solidFill>
              </a:rPr>
              <a:t>Using Spectral clustering we cluster the groups into 10 clusters.</a:t>
            </a:r>
          </a:p>
          <a:p>
            <a:pPr>
              <a:buClr>
                <a:srgbClr val="134F5C"/>
              </a:buClr>
              <a:buFont typeface="Wingdings" panose="05000000000000000000" pitchFamily="2" charset="2"/>
              <a:buChar char="Ø"/>
            </a:pPr>
            <a:endParaRPr lang="en-IN" dirty="0">
              <a:solidFill>
                <a:srgbClr val="134F5C"/>
              </a:solidFill>
            </a:endParaRPr>
          </a:p>
          <a:p>
            <a:pPr>
              <a:buClr>
                <a:srgbClr val="134F5C"/>
              </a:buClr>
              <a:buFont typeface="Wingdings" panose="05000000000000000000" pitchFamily="2" charset="2"/>
              <a:buChar char="Ø"/>
            </a:pPr>
            <a:r>
              <a:rPr lang="en-IN" dirty="0">
                <a:solidFill>
                  <a:srgbClr val="134F5C"/>
                </a:solidFill>
              </a:rPr>
              <a:t>Using the labels we provide recommendations based on the contents belonging to same class. </a:t>
            </a:r>
          </a:p>
        </p:txBody>
      </p:sp>
    </p:spTree>
    <p:extLst>
      <p:ext uri="{BB962C8B-B14F-4D97-AF65-F5344CB8AC3E}">
        <p14:creationId xmlns:p14="http://schemas.microsoft.com/office/powerpoint/2010/main" val="2758733590"/>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2583-2BEE-6902-2410-8E014AC91A1F}"/>
              </a:ext>
            </a:extLst>
          </p:cNvPr>
          <p:cNvSpPr>
            <a:spLocks noGrp="1"/>
          </p:cNvSpPr>
          <p:nvPr>
            <p:ph type="title"/>
          </p:nvPr>
        </p:nvSpPr>
        <p:spPr/>
        <p:txBody>
          <a:bodyPr/>
          <a:lstStyle/>
          <a:p>
            <a:r>
              <a:rPr lang="en-IN" b="1" dirty="0"/>
              <a:t>Conclusion:</a:t>
            </a:r>
            <a:br>
              <a:rPr lang="en-IN" b="1" dirty="0"/>
            </a:br>
            <a:endParaRPr lang="en-IN" b="1" dirty="0"/>
          </a:p>
        </p:txBody>
      </p:sp>
      <p:sp>
        <p:nvSpPr>
          <p:cNvPr id="3" name="Text Placeholder 2">
            <a:extLst>
              <a:ext uri="{FF2B5EF4-FFF2-40B4-BE49-F238E27FC236}">
                <a16:creationId xmlns:a16="http://schemas.microsoft.com/office/drawing/2014/main" id="{1DB68AEA-D0D3-3D35-D42E-E81B07AF4F52}"/>
              </a:ext>
            </a:extLst>
          </p:cNvPr>
          <p:cNvSpPr>
            <a:spLocks noGrp="1"/>
          </p:cNvSpPr>
          <p:nvPr>
            <p:ph type="body" idx="1"/>
          </p:nvPr>
        </p:nvSpPr>
        <p:spPr>
          <a:xfrm>
            <a:off x="311700" y="1482084"/>
            <a:ext cx="8520600" cy="2855999"/>
          </a:xfrm>
        </p:spPr>
        <p:txBody>
          <a:bodyPr/>
          <a:lstStyle/>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The platform’s interest on TV shows has increased but the growth of movies has not been affected.</a:t>
            </a:r>
          </a:p>
          <a:p>
            <a:pPr>
              <a:buClr>
                <a:srgbClr val="134F5C"/>
              </a:buClr>
              <a:buFont typeface="Wingdings" panose="05000000000000000000" pitchFamily="2" charset="2"/>
              <a:buChar char="Ø"/>
            </a:pPr>
            <a:endParaRPr lang="en-IN" dirty="0">
              <a:solidFill>
                <a:srgbClr val="134F5C"/>
              </a:solidFill>
              <a:latin typeface="Times New Roman" panose="02020603050405020304" pitchFamily="18" charset="0"/>
              <a:cs typeface="Times New Roman" panose="02020603050405020304" pitchFamily="18" charset="0"/>
            </a:endParaRP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The content is very less for the younger generations. The platform should try to incorporate content for all age groups to increase the customer count.</a:t>
            </a:r>
          </a:p>
          <a:p>
            <a:pPr>
              <a:buClr>
                <a:srgbClr val="134F5C"/>
              </a:buClr>
              <a:buFont typeface="Wingdings" panose="05000000000000000000" pitchFamily="2" charset="2"/>
              <a:buChar char="Ø"/>
            </a:pPr>
            <a:endParaRPr lang="en-IN" dirty="0">
              <a:solidFill>
                <a:srgbClr val="134F5C"/>
              </a:solidFill>
              <a:latin typeface="Times New Roman" panose="02020603050405020304" pitchFamily="18" charset="0"/>
              <a:cs typeface="Times New Roman" panose="02020603050405020304" pitchFamily="18" charset="0"/>
            </a:endParaRP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Also, the data should be further analysed with user preferences. </a:t>
            </a:r>
          </a:p>
          <a:p>
            <a:pPr>
              <a:buClr>
                <a:srgbClr val="134F5C"/>
              </a:buClr>
              <a:buFont typeface="Wingdings" panose="05000000000000000000" pitchFamily="2" charset="2"/>
              <a:buChar char="Ø"/>
            </a:pPr>
            <a:endParaRPr lang="en-IN" dirty="0">
              <a:solidFill>
                <a:srgbClr val="134F5C"/>
              </a:solidFill>
              <a:latin typeface="Times New Roman" panose="02020603050405020304" pitchFamily="18" charset="0"/>
              <a:cs typeface="Times New Roman" panose="02020603050405020304" pitchFamily="18" charset="0"/>
            </a:endParaRP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The recommendations can be done better using Content based and Collaborative Recommendations Engine. </a:t>
            </a:r>
          </a:p>
        </p:txBody>
      </p:sp>
    </p:spTree>
    <p:extLst>
      <p:ext uri="{BB962C8B-B14F-4D97-AF65-F5344CB8AC3E}">
        <p14:creationId xmlns:p14="http://schemas.microsoft.com/office/powerpoint/2010/main" val="87237737"/>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B49-1D1B-5FEA-0335-6D7FA799DE46}"/>
              </a:ext>
            </a:extLst>
          </p:cNvPr>
          <p:cNvSpPr>
            <a:spLocks noGrp="1"/>
          </p:cNvSpPr>
          <p:nvPr>
            <p:ph type="title"/>
          </p:nvPr>
        </p:nvSpPr>
        <p:spPr>
          <a:xfrm>
            <a:off x="311700" y="2114337"/>
            <a:ext cx="8520600" cy="572700"/>
          </a:xfrm>
        </p:spPr>
        <p:txBody>
          <a:bodyPr/>
          <a:lstStyle/>
          <a:p>
            <a:pPr algn="ctr"/>
            <a:r>
              <a:rPr lang="en-IN" sz="4400" dirty="0"/>
              <a:t>Thank you</a:t>
            </a:r>
          </a:p>
        </p:txBody>
      </p:sp>
    </p:spTree>
    <p:extLst>
      <p:ext uri="{BB962C8B-B14F-4D97-AF65-F5344CB8AC3E}">
        <p14:creationId xmlns:p14="http://schemas.microsoft.com/office/powerpoint/2010/main" val="97677078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14B9-CAAB-F767-0378-DC811E2D0765}"/>
              </a:ext>
            </a:extLst>
          </p:cNvPr>
          <p:cNvSpPr>
            <a:spLocks noGrp="1"/>
          </p:cNvSpPr>
          <p:nvPr>
            <p:ph type="title"/>
          </p:nvPr>
        </p:nvSpPr>
        <p:spPr/>
        <p:txBody>
          <a:bodyPr/>
          <a:lstStyle/>
          <a:p>
            <a:r>
              <a:rPr lang="en-IN" sz="2800" b="1" dirty="0">
                <a:solidFill>
                  <a:srgbClr val="CC0000"/>
                </a:solidFill>
                <a:latin typeface="Arial" panose="020B0604020202020204" pitchFamily="34" charset="0"/>
                <a:cs typeface="Arial" panose="020B0604020202020204" pitchFamily="34" charset="0"/>
              </a:rPr>
              <a:t>What to expect in next few slides:</a:t>
            </a:r>
            <a:endParaRPr lang="en-IN" dirty="0"/>
          </a:p>
        </p:txBody>
      </p:sp>
      <p:sp>
        <p:nvSpPr>
          <p:cNvPr id="3" name="Text Placeholder 2">
            <a:extLst>
              <a:ext uri="{FF2B5EF4-FFF2-40B4-BE49-F238E27FC236}">
                <a16:creationId xmlns:a16="http://schemas.microsoft.com/office/drawing/2014/main" id="{CB36BC0F-7BAB-298B-3239-519D43F2ECF6}"/>
              </a:ext>
            </a:extLst>
          </p:cNvPr>
          <p:cNvSpPr>
            <a:spLocks noGrp="1"/>
          </p:cNvSpPr>
          <p:nvPr>
            <p:ph type="body" idx="1"/>
          </p:nvPr>
        </p:nvSpPr>
        <p:spPr/>
        <p:txBody>
          <a:bodyPr/>
          <a:lstStyle/>
          <a:p>
            <a:pPr>
              <a:buClrTx/>
              <a:buFont typeface="Wingdings" panose="05000000000000000000" pitchFamily="2" charset="2"/>
              <a:buChar char="Ø"/>
            </a:pPr>
            <a:r>
              <a:rPr lang="en-IN" sz="1800" dirty="0">
                <a:solidFill>
                  <a:srgbClr val="134F5C"/>
                </a:solidFill>
                <a:latin typeface="Times New Roman" panose="02020603050405020304" pitchFamily="18" charset="0"/>
                <a:cs typeface="Times New Roman" panose="02020603050405020304" pitchFamily="18" charset="0"/>
              </a:rPr>
              <a:t>Problem Statement</a:t>
            </a:r>
          </a:p>
          <a:p>
            <a:pPr>
              <a:buClrTx/>
              <a:buFont typeface="Wingdings" panose="05000000000000000000" pitchFamily="2" charset="2"/>
              <a:buChar char="Ø"/>
            </a:pPr>
            <a:r>
              <a:rPr lang="en-IN" sz="1800" dirty="0">
                <a:solidFill>
                  <a:srgbClr val="134F5C"/>
                </a:solidFill>
                <a:latin typeface="Times New Roman" panose="02020603050405020304" pitchFamily="18" charset="0"/>
                <a:cs typeface="Times New Roman" panose="02020603050405020304" pitchFamily="18" charset="0"/>
              </a:rPr>
              <a:t>Data overview</a:t>
            </a:r>
          </a:p>
          <a:p>
            <a:pPr>
              <a:buClrTx/>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Data Cleaning &amp; Feature engineering</a:t>
            </a:r>
            <a:endParaRPr lang="en-IN" sz="1800" dirty="0">
              <a:solidFill>
                <a:srgbClr val="134F5C"/>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Exploratory Data Analysis </a:t>
            </a:r>
          </a:p>
          <a:p>
            <a:pPr>
              <a:buClrTx/>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 Feature Selection</a:t>
            </a:r>
          </a:p>
          <a:p>
            <a:pPr>
              <a:buClrTx/>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Text pre-processing</a:t>
            </a:r>
          </a:p>
          <a:p>
            <a:pPr>
              <a:buClrTx/>
              <a:buFont typeface="Wingdings" panose="05000000000000000000" pitchFamily="2" charset="2"/>
              <a:buChar char="Ø"/>
            </a:pPr>
            <a:r>
              <a:rPr lang="en-IN" dirty="0" err="1">
                <a:solidFill>
                  <a:srgbClr val="134F5C"/>
                </a:solidFill>
                <a:latin typeface="Times New Roman" panose="02020603050405020304" pitchFamily="18" charset="0"/>
                <a:cs typeface="Times New Roman" panose="02020603050405020304" pitchFamily="18" charset="0"/>
              </a:rPr>
              <a:t>Tf-idf</a:t>
            </a:r>
            <a:r>
              <a:rPr lang="en-IN" dirty="0">
                <a:solidFill>
                  <a:srgbClr val="134F5C"/>
                </a:solidFill>
                <a:latin typeface="Times New Roman" panose="02020603050405020304" pitchFamily="18" charset="0"/>
                <a:cs typeface="Times New Roman" panose="02020603050405020304" pitchFamily="18" charset="0"/>
              </a:rPr>
              <a:t> Vectorizer</a:t>
            </a:r>
          </a:p>
          <a:p>
            <a:pPr>
              <a:buClrTx/>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Nearest </a:t>
            </a:r>
            <a:r>
              <a:rPr lang="en-IN" dirty="0" err="1">
                <a:solidFill>
                  <a:srgbClr val="134F5C"/>
                </a:solidFill>
                <a:latin typeface="Times New Roman" panose="02020603050405020304" pitchFamily="18" charset="0"/>
                <a:cs typeface="Times New Roman" panose="02020603050405020304" pitchFamily="18" charset="0"/>
              </a:rPr>
              <a:t>Neighbors</a:t>
            </a:r>
            <a:r>
              <a:rPr lang="en-IN" dirty="0">
                <a:solidFill>
                  <a:srgbClr val="134F5C"/>
                </a:solidFill>
                <a:latin typeface="Times New Roman" panose="02020603050405020304" pitchFamily="18" charset="0"/>
                <a:cs typeface="Times New Roman" panose="02020603050405020304" pitchFamily="18" charset="0"/>
              </a:rPr>
              <a:t> model</a:t>
            </a:r>
          </a:p>
          <a:p>
            <a:pPr>
              <a:buClrTx/>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Spectral Clustering </a:t>
            </a:r>
          </a:p>
          <a:p>
            <a:pPr>
              <a:buClrTx/>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98982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9A66-27EF-C16C-DEA4-88C0D0E20D97}"/>
              </a:ext>
            </a:extLst>
          </p:cNvPr>
          <p:cNvSpPr>
            <a:spLocks noGrp="1"/>
          </p:cNvSpPr>
          <p:nvPr>
            <p:ph type="title"/>
          </p:nvPr>
        </p:nvSpPr>
        <p:spPr/>
        <p:txBody>
          <a:bodyPr/>
          <a:lstStyle/>
          <a:p>
            <a:r>
              <a:rPr lang="en-IN" b="1" dirty="0"/>
              <a:t>Problem Statement:</a:t>
            </a:r>
          </a:p>
        </p:txBody>
      </p:sp>
      <p:sp>
        <p:nvSpPr>
          <p:cNvPr id="3" name="Text Placeholder 2">
            <a:extLst>
              <a:ext uri="{FF2B5EF4-FFF2-40B4-BE49-F238E27FC236}">
                <a16:creationId xmlns:a16="http://schemas.microsoft.com/office/drawing/2014/main" id="{D0635F70-4620-9CFB-8D0E-38965A0CB3EE}"/>
              </a:ext>
            </a:extLst>
          </p:cNvPr>
          <p:cNvSpPr>
            <a:spLocks noGrp="1"/>
          </p:cNvSpPr>
          <p:nvPr>
            <p:ph type="body" idx="1"/>
          </p:nvPr>
        </p:nvSpPr>
        <p:spPr>
          <a:xfrm>
            <a:off x="311700" y="1152475"/>
            <a:ext cx="5132170" cy="3416400"/>
          </a:xfrm>
        </p:spPr>
        <p:txBody>
          <a:bodyPr/>
          <a:lstStyle/>
          <a:p>
            <a:pPr algn="l">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The</a:t>
            </a:r>
            <a:r>
              <a:rPr lang="en-US" b="0" i="0" dirty="0">
                <a:solidFill>
                  <a:srgbClr val="134F5C"/>
                </a:solidFill>
                <a:effectLst/>
                <a:latin typeface="Times New Roman" panose="02020603050405020304" pitchFamily="18" charset="0"/>
                <a:cs typeface="Times New Roman" panose="02020603050405020304" pitchFamily="18" charset="0"/>
              </a:rPr>
              <a:t> dataset consists of tv shows and movies available on Netflix as of 2019. The dataset is collected from Flixable which is a third-party Netflix search engine. 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endParaRPr lang="en-IN" dirty="0">
              <a:solidFill>
                <a:srgbClr val="6D929A"/>
              </a:solidFill>
            </a:endParaRPr>
          </a:p>
        </p:txBody>
      </p:sp>
      <p:pic>
        <p:nvPicPr>
          <p:cNvPr id="1026" name="Picture 2" descr="Bringing AV1 Streaming to Netflix Members' TVs | by Netflix Technology Blog  | Netflix TechBlog">
            <a:extLst>
              <a:ext uri="{FF2B5EF4-FFF2-40B4-BE49-F238E27FC236}">
                <a16:creationId xmlns:a16="http://schemas.microsoft.com/office/drawing/2014/main" id="{F567D67A-832D-538B-3A84-4FB9D3E7F8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45" t="14470" r="15306" b="15246"/>
          <a:stretch/>
        </p:blipFill>
        <p:spPr bwMode="auto">
          <a:xfrm>
            <a:off x="5986130" y="764214"/>
            <a:ext cx="2626242" cy="3615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9902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D9DF-65C6-1BB0-6929-8EBCEA63FF51}"/>
              </a:ext>
            </a:extLst>
          </p:cNvPr>
          <p:cNvSpPr>
            <a:spLocks noGrp="1"/>
          </p:cNvSpPr>
          <p:nvPr>
            <p:ph type="title"/>
          </p:nvPr>
        </p:nvSpPr>
        <p:spPr/>
        <p:txBody>
          <a:bodyPr/>
          <a:lstStyle/>
          <a:p>
            <a:r>
              <a:rPr lang="en-IN" b="1" dirty="0"/>
              <a:t>Data Overview:</a:t>
            </a:r>
          </a:p>
        </p:txBody>
      </p:sp>
      <p:sp>
        <p:nvSpPr>
          <p:cNvPr id="3" name="Text Placeholder 2">
            <a:extLst>
              <a:ext uri="{FF2B5EF4-FFF2-40B4-BE49-F238E27FC236}">
                <a16:creationId xmlns:a16="http://schemas.microsoft.com/office/drawing/2014/main" id="{B197FD4E-32DB-A918-470D-A7E98697A0E7}"/>
              </a:ext>
            </a:extLst>
          </p:cNvPr>
          <p:cNvSpPr>
            <a:spLocks noGrp="1"/>
          </p:cNvSpPr>
          <p:nvPr>
            <p:ph type="body" idx="1"/>
          </p:nvPr>
        </p:nvSpPr>
        <p:spPr>
          <a:xfrm>
            <a:off x="202019" y="1017726"/>
            <a:ext cx="8630281" cy="3905148"/>
          </a:xfrm>
        </p:spPr>
        <p:txBody>
          <a:bodyPr/>
          <a:lstStyle/>
          <a:p>
            <a:pPr marL="114300" indent="0">
              <a:buNone/>
            </a:pPr>
            <a:r>
              <a:rPr lang="en-US" dirty="0">
                <a:solidFill>
                  <a:srgbClr val="134F5C"/>
                </a:solidFill>
                <a:latin typeface="Times New Roman" panose="02020603050405020304" pitchFamily="18" charset="0"/>
                <a:cs typeface="Times New Roman" panose="02020603050405020304" pitchFamily="18" charset="0"/>
              </a:rPr>
              <a:t>1. show_id : Unique ID for every Movie / Tv Show</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2. type : Identifier - A Movie or TV Show</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3. title : Title of the Movie / Tv Show</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4. director : Director of the Movie</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5. cast : Actors involved in the movie / show</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6. country : Country where the movie / show was produced</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7. date_added : Date it was added on Netflix</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8. release_year : Actual Release year of the movie / show</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9. rating : TV Rating of the movie / show</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10. duration : Total Duration - in minutes or number of seasons</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11. </a:t>
            </a:r>
            <a:r>
              <a:rPr lang="en-US" dirty="0" err="1">
                <a:solidFill>
                  <a:srgbClr val="134F5C"/>
                </a:solidFill>
                <a:latin typeface="Times New Roman" panose="02020603050405020304" pitchFamily="18" charset="0"/>
                <a:cs typeface="Times New Roman" panose="02020603050405020304" pitchFamily="18" charset="0"/>
              </a:rPr>
              <a:t>listed_in</a:t>
            </a:r>
            <a:r>
              <a:rPr lang="en-US" dirty="0">
                <a:solidFill>
                  <a:srgbClr val="134F5C"/>
                </a:solidFill>
                <a:latin typeface="Times New Roman" panose="02020603050405020304" pitchFamily="18" charset="0"/>
                <a:cs typeface="Times New Roman" panose="02020603050405020304" pitchFamily="18" charset="0"/>
              </a:rPr>
              <a:t> : Genere</a:t>
            </a:r>
          </a:p>
          <a:p>
            <a:pPr marL="114300" indent="0">
              <a:buNone/>
            </a:pPr>
            <a:r>
              <a:rPr lang="en-US" dirty="0">
                <a:solidFill>
                  <a:srgbClr val="134F5C"/>
                </a:solidFill>
                <a:latin typeface="Times New Roman" panose="02020603050405020304" pitchFamily="18" charset="0"/>
                <a:cs typeface="Times New Roman" panose="02020603050405020304" pitchFamily="18" charset="0"/>
              </a:rPr>
              <a:t>12. description: The Summary description</a:t>
            </a:r>
            <a:endParaRPr lang="en-IN" dirty="0">
              <a:solidFill>
                <a:srgbClr val="134F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15047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3029-9BC5-0980-C067-C0C90F45A437}"/>
              </a:ext>
            </a:extLst>
          </p:cNvPr>
          <p:cNvSpPr>
            <a:spLocks noGrp="1"/>
          </p:cNvSpPr>
          <p:nvPr>
            <p:ph type="title"/>
          </p:nvPr>
        </p:nvSpPr>
        <p:spPr/>
        <p:txBody>
          <a:bodyPr/>
          <a:lstStyle/>
          <a:p>
            <a:r>
              <a:rPr lang="en-IN" b="1" dirty="0"/>
              <a:t>Data Cleaning &amp; Feature Engineering:</a:t>
            </a:r>
          </a:p>
        </p:txBody>
      </p:sp>
      <p:sp>
        <p:nvSpPr>
          <p:cNvPr id="3" name="Text Placeholder 2">
            <a:extLst>
              <a:ext uri="{FF2B5EF4-FFF2-40B4-BE49-F238E27FC236}">
                <a16:creationId xmlns:a16="http://schemas.microsoft.com/office/drawing/2014/main" id="{C20DE30E-981E-6EC9-A8F2-4806C4EEF36B}"/>
              </a:ext>
            </a:extLst>
          </p:cNvPr>
          <p:cNvSpPr>
            <a:spLocks noGrp="1"/>
          </p:cNvSpPr>
          <p:nvPr>
            <p:ph type="body" idx="1"/>
          </p:nvPr>
        </p:nvSpPr>
        <p:spPr/>
        <p:txBody>
          <a:bodyPr/>
          <a:lstStyle/>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Handled null values: Most of the null values were in the text based features which cannot be imputed thus replace those  with ‘Unavailable’ and deleted those rows where date added was not given.</a:t>
            </a: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No Duplicates were found.</a:t>
            </a: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There was some discrepancy in data, for some records date added was earlier than  date released. Drop those data values.</a:t>
            </a:r>
          </a:p>
          <a:p>
            <a:pPr>
              <a:buClr>
                <a:srgbClr val="134F5C"/>
              </a:buClr>
              <a:buFont typeface="Wingdings" panose="05000000000000000000" pitchFamily="2" charset="2"/>
              <a:buChar char="Ø"/>
            </a:pPr>
            <a:r>
              <a:rPr lang="en-IN" dirty="0">
                <a:solidFill>
                  <a:srgbClr val="134F5C"/>
                </a:solidFill>
                <a:latin typeface="Times New Roman" panose="02020603050405020304" pitchFamily="18" charset="0"/>
                <a:cs typeface="Times New Roman" panose="02020603050405020304" pitchFamily="18" charset="0"/>
              </a:rPr>
              <a:t>Later pre-process the data. There were multiple countries, cast, genre for a given row. Convert them into list so that we can use them later for further insights.</a:t>
            </a:r>
          </a:p>
          <a:p>
            <a:pPr>
              <a:buClr>
                <a:srgbClr val="134F5C"/>
              </a:buClr>
              <a:buFont typeface="Wingdings" panose="05000000000000000000" pitchFamily="2" charset="2"/>
              <a:buChar char="Ø"/>
            </a:pPr>
            <a:endParaRPr lang="en-IN" dirty="0">
              <a:solidFill>
                <a:srgbClr val="134F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8311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55BB-5814-3520-E4E0-5214B050FD5B}"/>
              </a:ext>
            </a:extLst>
          </p:cNvPr>
          <p:cNvSpPr>
            <a:spLocks noGrp="1"/>
          </p:cNvSpPr>
          <p:nvPr>
            <p:ph type="title"/>
          </p:nvPr>
        </p:nvSpPr>
        <p:spPr/>
        <p:txBody>
          <a:bodyPr/>
          <a:lstStyle/>
          <a:p>
            <a:r>
              <a:rPr lang="en-IN" b="1" dirty="0"/>
              <a:t>Analysing the content w.r.t TV Ratings:</a:t>
            </a:r>
          </a:p>
        </p:txBody>
      </p:sp>
      <p:sp>
        <p:nvSpPr>
          <p:cNvPr id="3" name="Text Placeholder 2">
            <a:extLst>
              <a:ext uri="{FF2B5EF4-FFF2-40B4-BE49-F238E27FC236}">
                <a16:creationId xmlns:a16="http://schemas.microsoft.com/office/drawing/2014/main" id="{69A395F8-1B31-EE54-DE80-2BAC88A847F7}"/>
              </a:ext>
            </a:extLst>
          </p:cNvPr>
          <p:cNvSpPr>
            <a:spLocks noGrp="1"/>
          </p:cNvSpPr>
          <p:nvPr>
            <p:ph type="body" idx="1"/>
          </p:nvPr>
        </p:nvSpPr>
        <p:spPr>
          <a:xfrm>
            <a:off x="311700" y="3508743"/>
            <a:ext cx="8520600" cy="1060131"/>
          </a:xfrm>
        </p:spPr>
        <p:txBody>
          <a:bodyPr/>
          <a:lstStyle/>
          <a:p>
            <a:pPr>
              <a:buClr>
                <a:srgbClr val="134F5C"/>
              </a:buClr>
              <a:buFont typeface="Wingdings" panose="05000000000000000000" pitchFamily="2" charset="2"/>
              <a:buChar char="Ø"/>
            </a:pPr>
            <a:r>
              <a:rPr lang="en-US" dirty="0">
                <a:solidFill>
                  <a:srgbClr val="134F5C"/>
                </a:solidFill>
                <a:latin typeface="Times New Roman" panose="02020603050405020304" pitchFamily="18" charset="0"/>
                <a:cs typeface="Times New Roman" panose="02020603050405020304" pitchFamily="18" charset="0"/>
              </a:rPr>
              <a:t>To analyze the type of content available on Netflix to know if it caters to the entertainment need of all beyond the age factor or this is specific to some age group. It seems very less content is available for the kids. Most of them are meant for adult audience or required parent's presence.</a:t>
            </a:r>
            <a:endParaRPr lang="en-IN" dirty="0">
              <a:solidFill>
                <a:srgbClr val="134F5C"/>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CDDDA6F-B7C0-C997-2DD7-AFF9B2946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00" y="1017725"/>
            <a:ext cx="8915400" cy="2203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08941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877A-8DF6-80C5-0702-AB0682C83F47}"/>
              </a:ext>
            </a:extLst>
          </p:cNvPr>
          <p:cNvSpPr>
            <a:spLocks noGrp="1"/>
          </p:cNvSpPr>
          <p:nvPr>
            <p:ph type="title"/>
          </p:nvPr>
        </p:nvSpPr>
        <p:spPr>
          <a:xfrm>
            <a:off x="311700" y="445025"/>
            <a:ext cx="8375100" cy="1192388"/>
          </a:xfrm>
        </p:spPr>
        <p:txBody>
          <a:bodyPr/>
          <a:lstStyle/>
          <a:p>
            <a:r>
              <a:rPr lang="en-US" b="1" dirty="0"/>
              <a:t>Is Netflix has increasingly focusing on TV rather than movies in recent years?</a:t>
            </a:r>
            <a:endParaRPr lang="en-IN" b="1" dirty="0"/>
          </a:p>
        </p:txBody>
      </p:sp>
      <p:sp>
        <p:nvSpPr>
          <p:cNvPr id="3" name="Text Placeholder 2">
            <a:extLst>
              <a:ext uri="{FF2B5EF4-FFF2-40B4-BE49-F238E27FC236}">
                <a16:creationId xmlns:a16="http://schemas.microsoft.com/office/drawing/2014/main" id="{D46A3F73-1C59-F754-2B87-5A1FB28AB4B4}"/>
              </a:ext>
            </a:extLst>
          </p:cNvPr>
          <p:cNvSpPr>
            <a:spLocks noGrp="1"/>
          </p:cNvSpPr>
          <p:nvPr>
            <p:ph type="body" idx="1"/>
          </p:nvPr>
        </p:nvSpPr>
        <p:spPr>
          <a:xfrm>
            <a:off x="5741581" y="1807535"/>
            <a:ext cx="3090719" cy="2761340"/>
          </a:xfrm>
        </p:spPr>
        <p:txBody>
          <a:bodyPr/>
          <a:lstStyle/>
          <a:p>
            <a:pPr>
              <a:buClr>
                <a:srgbClr val="134F5C"/>
              </a:buClr>
              <a:buFont typeface="Wingdings" panose="05000000000000000000" pitchFamily="2" charset="2"/>
              <a:buChar char="Ø"/>
            </a:pPr>
            <a:r>
              <a:rPr lang="en-IN" dirty="0">
                <a:solidFill>
                  <a:srgbClr val="134F5C"/>
                </a:solidFill>
              </a:rPr>
              <a:t>Movies are doubled the amount of Tv shows on the platform.</a:t>
            </a:r>
          </a:p>
        </p:txBody>
      </p:sp>
      <p:pic>
        <p:nvPicPr>
          <p:cNvPr id="2050" name="Picture 2">
            <a:extLst>
              <a:ext uri="{FF2B5EF4-FFF2-40B4-BE49-F238E27FC236}">
                <a16:creationId xmlns:a16="http://schemas.microsoft.com/office/drawing/2014/main" id="{E255D8DA-3F0D-6267-52A4-6819A3ABC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495105"/>
            <a:ext cx="4175271" cy="343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87826"/>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77CC-DF48-9516-2909-BCD798733FE9}"/>
              </a:ext>
            </a:extLst>
          </p:cNvPr>
          <p:cNvSpPr>
            <a:spLocks noGrp="1"/>
          </p:cNvSpPr>
          <p:nvPr>
            <p:ph type="title"/>
          </p:nvPr>
        </p:nvSpPr>
        <p:spPr/>
        <p:txBody>
          <a:bodyPr/>
          <a:lstStyle/>
          <a:p>
            <a:r>
              <a:rPr lang="en-US" b="1" dirty="0"/>
              <a:t>Tv/movie proportion over the years:</a:t>
            </a:r>
            <a:endParaRPr lang="en-IN" b="1" dirty="0"/>
          </a:p>
        </p:txBody>
      </p:sp>
      <p:pic>
        <p:nvPicPr>
          <p:cNvPr id="3074" name="Picture 2">
            <a:extLst>
              <a:ext uri="{FF2B5EF4-FFF2-40B4-BE49-F238E27FC236}">
                <a16:creationId xmlns:a16="http://schemas.microsoft.com/office/drawing/2014/main" id="{25FABEE3-A91A-27B9-6A3C-7197A9123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190319"/>
            <a:ext cx="7634177" cy="373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4439"/>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7E39B5D-60AC-BB11-CFA7-7538FB0F2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52" y="442913"/>
            <a:ext cx="7474689" cy="434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197751"/>
      </p:ext>
    </p:extLst>
  </p:cSld>
  <p:clrMapOvr>
    <a:masterClrMapping/>
  </p:clrMapOvr>
  <p:transition spd="slow">
    <p:wipe dir="r"/>
  </p:transition>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1018</Words>
  <Application>Microsoft Office PowerPoint</Application>
  <PresentationFormat>On-screen Show (16:9)</PresentationFormat>
  <Paragraphs>80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Arial</vt:lpstr>
      <vt:lpstr>medium-content-sans-serif-font</vt:lpstr>
      <vt:lpstr>Montserrat</vt:lpstr>
      <vt:lpstr>Wingdings</vt:lpstr>
      <vt:lpstr>Simple Light</vt:lpstr>
      <vt:lpstr>           Capstone Project Netflix movies &amp; TV shows clustering  by: Manisha Dhanuka  </vt:lpstr>
      <vt:lpstr>What to expect in next few slides:</vt:lpstr>
      <vt:lpstr>Problem Statement:</vt:lpstr>
      <vt:lpstr>Data Overview:</vt:lpstr>
      <vt:lpstr>Data Cleaning &amp; Feature Engineering:</vt:lpstr>
      <vt:lpstr>Analysing the content w.r.t TV Ratings:</vt:lpstr>
      <vt:lpstr>Is Netflix has increasingly focusing on TV rather than movies in recent years?</vt:lpstr>
      <vt:lpstr>Tv/movie proportion over the years:</vt:lpstr>
      <vt:lpstr>PowerPoint Presentation</vt:lpstr>
      <vt:lpstr>PowerPoint Presentation</vt:lpstr>
      <vt:lpstr>Insights:</vt:lpstr>
      <vt:lpstr>Understanding what type content is available in different countries</vt:lpstr>
      <vt:lpstr>Clustering on the basis of text features:</vt:lpstr>
      <vt:lpstr>Tf-idf Vectorizer: </vt:lpstr>
      <vt:lpstr>Model-1 : Nearest Neighbors- Unsupervised Using cosine similarity metric:</vt:lpstr>
      <vt:lpstr>Model – 2: Spectral Clustering</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lenovo</dc:creator>
  <cp:lastModifiedBy>Gagan Dhanuka</cp:lastModifiedBy>
  <cp:revision>8</cp:revision>
  <dcterms:modified xsi:type="dcterms:W3CDTF">2023-02-12T16:04:05Z</dcterms:modified>
</cp:coreProperties>
</file>