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88" r:id="rId19"/>
    <p:sldId id="290" r:id="rId20"/>
    <p:sldId id="291" r:id="rId21"/>
    <p:sldId id="285" r:id="rId22"/>
    <p:sldId id="273" r:id="rId23"/>
    <p:sldId id="292"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7"/>
    <p:restoredTop sz="94662"/>
  </p:normalViewPr>
  <p:slideViewPr>
    <p:cSldViewPr snapToGrid="0" snapToObjects="1">
      <p:cViewPr varScale="1">
        <p:scale>
          <a:sx n="50" d="100"/>
          <a:sy n="5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77C337-3DCF-6DC8-6BFC-B6F8819698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116E9FE6-BA91-677C-D37C-323478DB52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791835-3BF5-4F3F-B2DF-728FA94523AB}" type="datetimeFigureOut">
              <a:rPr lang="en-CA" smtClean="0"/>
              <a:t>2023-03-23</a:t>
            </a:fld>
            <a:endParaRPr lang="en-CA"/>
          </a:p>
        </p:txBody>
      </p:sp>
      <p:sp>
        <p:nvSpPr>
          <p:cNvPr id="4" name="Footer Placeholder 3">
            <a:extLst>
              <a:ext uri="{FF2B5EF4-FFF2-40B4-BE49-F238E27FC236}">
                <a16:creationId xmlns:a16="http://schemas.microsoft.com/office/drawing/2014/main" id="{ACFB4C24-C8C2-797F-B1AC-778E8E2261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DFCBAFB5-ED23-529F-BA04-015A24DF14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6F3C56-6D8E-42F5-9C12-D5FA08A27D5B}" type="slidenum">
              <a:rPr lang="en-CA" smtClean="0"/>
              <a:t>‹#›</a:t>
            </a:fld>
            <a:endParaRPr lang="en-CA"/>
          </a:p>
        </p:txBody>
      </p:sp>
    </p:spTree>
    <p:extLst>
      <p:ext uri="{BB962C8B-B14F-4D97-AF65-F5344CB8AC3E}">
        <p14:creationId xmlns:p14="http://schemas.microsoft.com/office/powerpoint/2010/main" val="2351138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F2781B35-8B6E-41D1-85C2-90B00F410BC1}" type="datetime3">
              <a:rPr lang="en-US" smtClean="0"/>
              <a:t>23 March 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102604"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551D88A6-3CBC-41A7-AEFB-C7F6BC4DECF1}" type="datetime3">
              <a:rPr lang="en-US" smtClean="0"/>
              <a:t>23 March 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074897"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7E3693DB-5E06-43CA-803B-E743E536D85F}" type="datetime3">
              <a:rPr lang="en-US" smtClean="0"/>
              <a:t>23 March 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084135"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6BFFB4C2-504F-488B-BAF6-D06F8E4C11AC}" type="datetime3">
              <a:rPr lang="en-US" smtClean="0"/>
              <a:t>23 March 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111835"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50EE0319-95EE-4B18-AD63-D3B4CABD3AAE}" type="datetime3">
              <a:rPr lang="en-US" smtClean="0"/>
              <a:t>23 March 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093368"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CFB36E3B-42BB-43E0-B446-8F1D57147F33}" type="datetime3">
              <a:rPr lang="en-US" smtClean="0"/>
              <a:t>23 March 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09337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ECA71625-18AB-470C-9354-2BEA7A3E609B}" type="datetime3">
              <a:rPr lang="en-US" smtClean="0"/>
              <a:t>23 March 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084134"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E6CAA81D-6277-4B15-96D0-5D0D3E7B65E7}" type="datetime3">
              <a:rPr lang="en-US" smtClean="0"/>
              <a:t>23 March 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084136"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26155A4-2BE6-4580-A250-70CF61E9211D}" type="datetime3">
              <a:rPr lang="en-US" smtClean="0"/>
              <a:t>23 March 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093367"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D3AC5C66-87DE-4C27-8C69-220F4984DB52}" type="datetime3">
              <a:rPr lang="en-US" smtClean="0"/>
              <a:t>23 March 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074898"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F02ACD84-8E8E-4090-B3B9-6D28EFB768BE}" type="datetime3">
              <a:rPr lang="en-US" smtClean="0"/>
              <a:t>23 March 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0749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p:txBody>
          <a:bodyPr/>
          <a:lstStyle/>
          <a:p>
            <a:r>
              <a:rPr lang="en-US" dirty="0"/>
              <a:t>Quantile Regression</a:t>
            </a:r>
          </a:p>
        </p:txBody>
      </p:sp>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p:txBody>
          <a:bodyPr/>
          <a:lstStyle/>
          <a:p>
            <a:r>
              <a:rPr lang="en-US" dirty="0"/>
              <a:t>Mayank Kumar MSc AI Specialization</a:t>
            </a:r>
          </a:p>
        </p:txBody>
      </p:sp>
    </p:spTree>
    <p:extLst>
      <p:ext uri="{BB962C8B-B14F-4D97-AF65-F5344CB8AC3E}">
        <p14:creationId xmlns:p14="http://schemas.microsoft.com/office/powerpoint/2010/main" val="31998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7488-D6E0-5F61-D132-D1C8143F3814}"/>
              </a:ext>
            </a:extLst>
          </p:cNvPr>
          <p:cNvSpPr>
            <a:spLocks noGrp="1"/>
          </p:cNvSpPr>
          <p:nvPr>
            <p:ph type="title"/>
          </p:nvPr>
        </p:nvSpPr>
        <p:spPr/>
        <p:txBody>
          <a:bodyPr/>
          <a:lstStyle/>
          <a:p>
            <a:r>
              <a:rPr lang="en-CA" dirty="0"/>
              <a:t>Models	</a:t>
            </a:r>
          </a:p>
        </p:txBody>
      </p:sp>
      <p:sp>
        <p:nvSpPr>
          <p:cNvPr id="3" name="Content Placeholder 2">
            <a:extLst>
              <a:ext uri="{FF2B5EF4-FFF2-40B4-BE49-F238E27FC236}">
                <a16:creationId xmlns:a16="http://schemas.microsoft.com/office/drawing/2014/main" id="{FCCBEAED-22FF-EA45-150F-4BDF882C6E82}"/>
              </a:ext>
            </a:extLst>
          </p:cNvPr>
          <p:cNvSpPr>
            <a:spLocks noGrp="1"/>
          </p:cNvSpPr>
          <p:nvPr>
            <p:ph idx="1"/>
          </p:nvPr>
        </p:nvSpPr>
        <p:spPr/>
        <p:txBody>
          <a:bodyPr/>
          <a:lstStyle/>
          <a:p>
            <a:r>
              <a:rPr lang="en-CA" dirty="0"/>
              <a:t>Linear Regression Quantile Model</a:t>
            </a:r>
          </a:p>
        </p:txBody>
      </p:sp>
      <p:sp>
        <p:nvSpPr>
          <p:cNvPr id="4" name="Date Placeholder 3">
            <a:extLst>
              <a:ext uri="{FF2B5EF4-FFF2-40B4-BE49-F238E27FC236}">
                <a16:creationId xmlns:a16="http://schemas.microsoft.com/office/drawing/2014/main" id="{241E16D1-A8E7-9633-43B3-A46FECAA9842}"/>
              </a:ext>
            </a:extLst>
          </p:cNvPr>
          <p:cNvSpPr>
            <a:spLocks noGrp="1"/>
          </p:cNvSpPr>
          <p:nvPr>
            <p:ph type="dt" sz="half" idx="10"/>
          </p:nvPr>
        </p:nvSpPr>
        <p:spPr/>
        <p:txBody>
          <a:bodyPr/>
          <a:lstStyle/>
          <a:p>
            <a:fld id="{BA3FBBB9-8592-412F-87FB-CC5FB4174080}" type="datetime3">
              <a:rPr lang="en-US" smtClean="0"/>
              <a:t>23 March 2023</a:t>
            </a:fld>
            <a:endParaRPr lang="en-US"/>
          </a:p>
        </p:txBody>
      </p:sp>
      <p:sp>
        <p:nvSpPr>
          <p:cNvPr id="5" name="Footer Placeholder 4">
            <a:extLst>
              <a:ext uri="{FF2B5EF4-FFF2-40B4-BE49-F238E27FC236}">
                <a16:creationId xmlns:a16="http://schemas.microsoft.com/office/drawing/2014/main" id="{853F4CC4-81EC-6B4D-A7F3-EE8B90B2EC5E}"/>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4F259C7C-ED23-0FD8-6362-C7257EE8771B}"/>
              </a:ext>
            </a:extLst>
          </p:cNvPr>
          <p:cNvSpPr>
            <a:spLocks noGrp="1"/>
          </p:cNvSpPr>
          <p:nvPr>
            <p:ph type="sldNum" sz="quarter" idx="12"/>
          </p:nvPr>
        </p:nvSpPr>
        <p:spPr/>
        <p:txBody>
          <a:bodyPr/>
          <a:lstStyle/>
          <a:p>
            <a:fld id="{2DEBF6B5-A8B6-5742-91AE-8DC29EBB8E42}" type="slidenum">
              <a:rPr lang="en-US" smtClean="0"/>
              <a:t>10</a:t>
            </a:fld>
            <a:endParaRPr lang="en-US"/>
          </a:p>
        </p:txBody>
      </p:sp>
    </p:spTree>
    <p:extLst>
      <p:ext uri="{BB962C8B-B14F-4D97-AF65-F5344CB8AC3E}">
        <p14:creationId xmlns:p14="http://schemas.microsoft.com/office/powerpoint/2010/main" val="313778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6BB5-9688-D706-B7D7-C10C88C166AB}"/>
              </a:ext>
            </a:extLst>
          </p:cNvPr>
          <p:cNvSpPr>
            <a:spLocks noGrp="1"/>
          </p:cNvSpPr>
          <p:nvPr>
            <p:ph type="title"/>
          </p:nvPr>
        </p:nvSpPr>
        <p:spPr/>
        <p:txBody>
          <a:bodyPr/>
          <a:lstStyle/>
          <a:p>
            <a:r>
              <a:rPr lang="en-CA" dirty="0"/>
              <a:t>Condition and Assumption</a:t>
            </a:r>
          </a:p>
        </p:txBody>
      </p:sp>
      <p:sp>
        <p:nvSpPr>
          <p:cNvPr id="3" name="Content Placeholder 2">
            <a:extLst>
              <a:ext uri="{FF2B5EF4-FFF2-40B4-BE49-F238E27FC236}">
                <a16:creationId xmlns:a16="http://schemas.microsoft.com/office/drawing/2014/main" id="{B4A60339-2A9E-CD53-234A-640C71737E71}"/>
              </a:ext>
            </a:extLst>
          </p:cNvPr>
          <p:cNvSpPr>
            <a:spLocks noGrp="1"/>
          </p:cNvSpPr>
          <p:nvPr>
            <p:ph idx="1"/>
          </p:nvPr>
        </p:nvSpPr>
        <p:spPr/>
        <p:txBody>
          <a:bodyPr/>
          <a:lstStyle/>
          <a:p>
            <a:r>
              <a:rPr lang="en-CA" dirty="0"/>
              <a:t>The data should hold similar pattern and have slightly vary trends with respect to target variable</a:t>
            </a:r>
          </a:p>
        </p:txBody>
      </p:sp>
      <p:sp>
        <p:nvSpPr>
          <p:cNvPr id="4" name="Date Placeholder 3">
            <a:extLst>
              <a:ext uri="{FF2B5EF4-FFF2-40B4-BE49-F238E27FC236}">
                <a16:creationId xmlns:a16="http://schemas.microsoft.com/office/drawing/2014/main" id="{30D74C86-E252-ED01-2E6A-C47620A857D6}"/>
              </a:ext>
            </a:extLst>
          </p:cNvPr>
          <p:cNvSpPr>
            <a:spLocks noGrp="1"/>
          </p:cNvSpPr>
          <p:nvPr>
            <p:ph type="dt" sz="half" idx="10"/>
          </p:nvPr>
        </p:nvSpPr>
        <p:spPr/>
        <p:txBody>
          <a:bodyPr/>
          <a:lstStyle/>
          <a:p>
            <a:fld id="{ECCD7123-7E6B-4429-8A4F-6F6350449DC6}" type="datetime3">
              <a:rPr lang="en-US" smtClean="0"/>
              <a:t>23 March 2023</a:t>
            </a:fld>
            <a:endParaRPr lang="en-US"/>
          </a:p>
        </p:txBody>
      </p:sp>
      <p:sp>
        <p:nvSpPr>
          <p:cNvPr id="5" name="Footer Placeholder 4">
            <a:extLst>
              <a:ext uri="{FF2B5EF4-FFF2-40B4-BE49-F238E27FC236}">
                <a16:creationId xmlns:a16="http://schemas.microsoft.com/office/drawing/2014/main" id="{B6311354-6BB4-93AB-2F7E-178E5B27DD8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67B82BD-398B-1344-9F65-36816543827B}"/>
              </a:ext>
            </a:extLst>
          </p:cNvPr>
          <p:cNvSpPr>
            <a:spLocks noGrp="1"/>
          </p:cNvSpPr>
          <p:nvPr>
            <p:ph type="sldNum" sz="quarter" idx="12"/>
          </p:nvPr>
        </p:nvSpPr>
        <p:spPr/>
        <p:txBody>
          <a:bodyPr/>
          <a:lstStyle/>
          <a:p>
            <a:fld id="{2DEBF6B5-A8B6-5742-91AE-8DC29EBB8E42}" type="slidenum">
              <a:rPr lang="en-US" smtClean="0"/>
              <a:t>11</a:t>
            </a:fld>
            <a:endParaRPr lang="en-US"/>
          </a:p>
        </p:txBody>
      </p:sp>
    </p:spTree>
    <p:extLst>
      <p:ext uri="{BB962C8B-B14F-4D97-AF65-F5344CB8AC3E}">
        <p14:creationId xmlns:p14="http://schemas.microsoft.com/office/powerpoint/2010/main" val="328718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48BA-7059-EA87-5296-1B7E1165E469}"/>
              </a:ext>
            </a:extLst>
          </p:cNvPr>
          <p:cNvSpPr>
            <a:spLocks noGrp="1"/>
          </p:cNvSpPr>
          <p:nvPr>
            <p:ph type="title"/>
          </p:nvPr>
        </p:nvSpPr>
        <p:spPr/>
        <p:txBody>
          <a:bodyPr/>
          <a:lstStyle/>
          <a:p>
            <a:r>
              <a:rPr lang="en-CA" dirty="0"/>
              <a:t>Formal Complexity</a:t>
            </a:r>
          </a:p>
        </p:txBody>
      </p:sp>
      <p:sp>
        <p:nvSpPr>
          <p:cNvPr id="3" name="Content Placeholder 2">
            <a:extLst>
              <a:ext uri="{FF2B5EF4-FFF2-40B4-BE49-F238E27FC236}">
                <a16:creationId xmlns:a16="http://schemas.microsoft.com/office/drawing/2014/main" id="{D4BBDF36-F272-6425-7086-808800378521}"/>
              </a:ext>
            </a:extLst>
          </p:cNvPr>
          <p:cNvSpPr>
            <a:spLocks noGrp="1"/>
          </p:cNvSpPr>
          <p:nvPr>
            <p:ph idx="1"/>
          </p:nvPr>
        </p:nvSpPr>
        <p:spPr/>
        <p:txBody>
          <a:bodyPr/>
          <a:lstStyle/>
          <a:p>
            <a:r>
              <a:rPr lang="en-CA" dirty="0"/>
              <a:t># of quantile * LR complexity</a:t>
            </a:r>
          </a:p>
        </p:txBody>
      </p:sp>
      <p:sp>
        <p:nvSpPr>
          <p:cNvPr id="4" name="Date Placeholder 3">
            <a:extLst>
              <a:ext uri="{FF2B5EF4-FFF2-40B4-BE49-F238E27FC236}">
                <a16:creationId xmlns:a16="http://schemas.microsoft.com/office/drawing/2014/main" id="{34E66CDD-6E9F-EFF6-E2B5-8FAF4962A8CF}"/>
              </a:ext>
            </a:extLst>
          </p:cNvPr>
          <p:cNvSpPr>
            <a:spLocks noGrp="1"/>
          </p:cNvSpPr>
          <p:nvPr>
            <p:ph type="dt" sz="half" idx="10"/>
          </p:nvPr>
        </p:nvSpPr>
        <p:spPr/>
        <p:txBody>
          <a:bodyPr/>
          <a:lstStyle/>
          <a:p>
            <a:fld id="{EFE70321-450D-4202-8C46-B14CB67BB6DF}" type="datetime3">
              <a:rPr lang="en-US" smtClean="0"/>
              <a:t>23 March 2023</a:t>
            </a:fld>
            <a:endParaRPr lang="en-US"/>
          </a:p>
        </p:txBody>
      </p:sp>
      <p:sp>
        <p:nvSpPr>
          <p:cNvPr id="5" name="Footer Placeholder 4">
            <a:extLst>
              <a:ext uri="{FF2B5EF4-FFF2-40B4-BE49-F238E27FC236}">
                <a16:creationId xmlns:a16="http://schemas.microsoft.com/office/drawing/2014/main" id="{64E37D3E-98F3-1781-7E95-D5B2C159308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9A6335BD-DC49-76CF-65BF-6AC90FAFFE69}"/>
              </a:ext>
            </a:extLst>
          </p:cNvPr>
          <p:cNvSpPr>
            <a:spLocks noGrp="1"/>
          </p:cNvSpPr>
          <p:nvPr>
            <p:ph type="sldNum" sz="quarter" idx="12"/>
          </p:nvPr>
        </p:nvSpPr>
        <p:spPr/>
        <p:txBody>
          <a:bodyPr/>
          <a:lstStyle/>
          <a:p>
            <a:fld id="{2DEBF6B5-A8B6-5742-91AE-8DC29EBB8E42}" type="slidenum">
              <a:rPr lang="en-US" smtClean="0"/>
              <a:t>12</a:t>
            </a:fld>
            <a:endParaRPr lang="en-US"/>
          </a:p>
        </p:txBody>
      </p:sp>
    </p:spTree>
    <p:extLst>
      <p:ext uri="{BB962C8B-B14F-4D97-AF65-F5344CB8AC3E}">
        <p14:creationId xmlns:p14="http://schemas.microsoft.com/office/powerpoint/2010/main" val="3989927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E02-7F67-E54D-EE7F-D6F408736505}"/>
              </a:ext>
            </a:extLst>
          </p:cNvPr>
          <p:cNvSpPr>
            <a:spLocks noGrp="1"/>
          </p:cNvSpPr>
          <p:nvPr>
            <p:ph type="title"/>
          </p:nvPr>
        </p:nvSpPr>
        <p:spPr/>
        <p:txBody>
          <a:bodyPr/>
          <a:lstStyle/>
          <a:p>
            <a:r>
              <a:rPr lang="en-CA" dirty="0"/>
              <a:t>Computational Experiments</a:t>
            </a:r>
          </a:p>
        </p:txBody>
      </p:sp>
      <p:sp>
        <p:nvSpPr>
          <p:cNvPr id="3" name="Content Placeholder 2">
            <a:extLst>
              <a:ext uri="{FF2B5EF4-FFF2-40B4-BE49-F238E27FC236}">
                <a16:creationId xmlns:a16="http://schemas.microsoft.com/office/drawing/2014/main" id="{406922F5-E94F-957F-6BD0-B90FAD72A22B}"/>
              </a:ext>
            </a:extLst>
          </p:cNvPr>
          <p:cNvSpPr>
            <a:spLocks noGrp="1"/>
          </p:cNvSpPr>
          <p:nvPr>
            <p:ph idx="1"/>
          </p:nvPr>
        </p:nvSpPr>
        <p:spPr/>
        <p:txBody>
          <a:bodyPr/>
          <a:lstStyle/>
          <a:p>
            <a:r>
              <a:rPr lang="en-CA" dirty="0"/>
              <a:t>Experiments</a:t>
            </a:r>
          </a:p>
          <a:p>
            <a:r>
              <a:rPr lang="en-CA" dirty="0"/>
              <a:t>Setup</a:t>
            </a:r>
          </a:p>
        </p:txBody>
      </p:sp>
      <p:sp>
        <p:nvSpPr>
          <p:cNvPr id="4" name="Date Placeholder 3">
            <a:extLst>
              <a:ext uri="{FF2B5EF4-FFF2-40B4-BE49-F238E27FC236}">
                <a16:creationId xmlns:a16="http://schemas.microsoft.com/office/drawing/2014/main" id="{63C37A71-1567-3F49-4A7E-21B73D7D04D9}"/>
              </a:ext>
            </a:extLst>
          </p:cNvPr>
          <p:cNvSpPr>
            <a:spLocks noGrp="1"/>
          </p:cNvSpPr>
          <p:nvPr>
            <p:ph type="dt" sz="half" idx="10"/>
          </p:nvPr>
        </p:nvSpPr>
        <p:spPr/>
        <p:txBody>
          <a:bodyPr/>
          <a:lstStyle/>
          <a:p>
            <a:fld id="{6B02C54F-F361-463F-A9E2-9A9128A42DBD}" type="datetime3">
              <a:rPr lang="en-US" smtClean="0"/>
              <a:t>23 March 2023</a:t>
            </a:fld>
            <a:endParaRPr lang="en-US"/>
          </a:p>
        </p:txBody>
      </p:sp>
      <p:sp>
        <p:nvSpPr>
          <p:cNvPr id="5" name="Footer Placeholder 4">
            <a:extLst>
              <a:ext uri="{FF2B5EF4-FFF2-40B4-BE49-F238E27FC236}">
                <a16:creationId xmlns:a16="http://schemas.microsoft.com/office/drawing/2014/main" id="{62BA4CFE-D7F1-1212-BFE0-94FAB4873AF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CD911A6-9F74-0543-29B8-213ECA7F9550}"/>
              </a:ext>
            </a:extLst>
          </p:cNvPr>
          <p:cNvSpPr>
            <a:spLocks noGrp="1"/>
          </p:cNvSpPr>
          <p:nvPr>
            <p:ph type="sldNum" sz="quarter" idx="12"/>
          </p:nvPr>
        </p:nvSpPr>
        <p:spPr/>
        <p:txBody>
          <a:bodyPr/>
          <a:lstStyle/>
          <a:p>
            <a:fld id="{2DEBF6B5-A8B6-5742-91AE-8DC29EBB8E42}" type="slidenum">
              <a:rPr lang="en-US" smtClean="0"/>
              <a:t>13</a:t>
            </a:fld>
            <a:endParaRPr lang="en-US"/>
          </a:p>
        </p:txBody>
      </p:sp>
    </p:spTree>
    <p:extLst>
      <p:ext uri="{BB962C8B-B14F-4D97-AF65-F5344CB8AC3E}">
        <p14:creationId xmlns:p14="http://schemas.microsoft.com/office/powerpoint/2010/main" val="159172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ACBA-A8DE-D2B6-6C08-F2A6E24A7EA5}"/>
              </a:ext>
            </a:extLst>
          </p:cNvPr>
          <p:cNvSpPr>
            <a:spLocks noGrp="1"/>
          </p:cNvSpPr>
          <p:nvPr>
            <p:ph type="title"/>
          </p:nvPr>
        </p:nvSpPr>
        <p:spPr/>
        <p:txBody>
          <a:bodyPr/>
          <a:lstStyle/>
          <a:p>
            <a:r>
              <a:rPr lang="en-CA" dirty="0"/>
              <a:t>Evaluation Metrics</a:t>
            </a:r>
          </a:p>
        </p:txBody>
      </p:sp>
      <p:sp>
        <p:nvSpPr>
          <p:cNvPr id="3" name="Content Placeholder 2">
            <a:extLst>
              <a:ext uri="{FF2B5EF4-FFF2-40B4-BE49-F238E27FC236}">
                <a16:creationId xmlns:a16="http://schemas.microsoft.com/office/drawing/2014/main" id="{6B770655-C075-5BC9-2785-41DBA8705A83}"/>
              </a:ext>
            </a:extLst>
          </p:cNvPr>
          <p:cNvSpPr>
            <a:spLocks noGrp="1"/>
          </p:cNvSpPr>
          <p:nvPr>
            <p:ph idx="1"/>
          </p:nvPr>
        </p:nvSpPr>
        <p:spPr/>
        <p:txBody>
          <a:bodyPr/>
          <a:lstStyle/>
          <a:p>
            <a:r>
              <a:rPr lang="en-CA" dirty="0"/>
              <a:t>Plot with range and training &lt;90 and &lt; 10 </a:t>
            </a:r>
          </a:p>
          <a:p>
            <a:pPr lvl="1"/>
            <a:r>
              <a:rPr lang="en-CA" dirty="0"/>
              <a:t>## if create Kaggle solution to show </a:t>
            </a:r>
            <a:r>
              <a:rPr lang="en-CA" dirty="0" err="1"/>
              <a:t>supremancy</a:t>
            </a:r>
            <a:endParaRPr lang="en-CA" dirty="0"/>
          </a:p>
        </p:txBody>
      </p:sp>
      <p:sp>
        <p:nvSpPr>
          <p:cNvPr id="4" name="Date Placeholder 3">
            <a:extLst>
              <a:ext uri="{FF2B5EF4-FFF2-40B4-BE49-F238E27FC236}">
                <a16:creationId xmlns:a16="http://schemas.microsoft.com/office/drawing/2014/main" id="{F30245A8-513D-99A5-BFC0-1AA74E92A3E1}"/>
              </a:ext>
            </a:extLst>
          </p:cNvPr>
          <p:cNvSpPr>
            <a:spLocks noGrp="1"/>
          </p:cNvSpPr>
          <p:nvPr>
            <p:ph type="dt" sz="half" idx="10"/>
          </p:nvPr>
        </p:nvSpPr>
        <p:spPr/>
        <p:txBody>
          <a:bodyPr/>
          <a:lstStyle/>
          <a:p>
            <a:fld id="{695A3830-AB4A-4820-B1DE-46F24F063FE7}" type="datetime3">
              <a:rPr lang="en-US" smtClean="0"/>
              <a:t>23 March 2023</a:t>
            </a:fld>
            <a:endParaRPr lang="en-US"/>
          </a:p>
        </p:txBody>
      </p:sp>
      <p:sp>
        <p:nvSpPr>
          <p:cNvPr id="5" name="Footer Placeholder 4">
            <a:extLst>
              <a:ext uri="{FF2B5EF4-FFF2-40B4-BE49-F238E27FC236}">
                <a16:creationId xmlns:a16="http://schemas.microsoft.com/office/drawing/2014/main" id="{851591D1-46EF-C1CC-028A-C9568B07E2E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2648B26-D957-2DC4-5673-DA838F4AD078}"/>
              </a:ext>
            </a:extLst>
          </p:cNvPr>
          <p:cNvSpPr>
            <a:spLocks noGrp="1"/>
          </p:cNvSpPr>
          <p:nvPr>
            <p:ph type="sldNum" sz="quarter" idx="12"/>
          </p:nvPr>
        </p:nvSpPr>
        <p:spPr/>
        <p:txBody>
          <a:bodyPr/>
          <a:lstStyle/>
          <a:p>
            <a:fld id="{2DEBF6B5-A8B6-5742-91AE-8DC29EBB8E42}" type="slidenum">
              <a:rPr lang="en-US" smtClean="0"/>
              <a:t>14</a:t>
            </a:fld>
            <a:endParaRPr lang="en-US"/>
          </a:p>
        </p:txBody>
      </p:sp>
    </p:spTree>
    <p:extLst>
      <p:ext uri="{BB962C8B-B14F-4D97-AF65-F5344CB8AC3E}">
        <p14:creationId xmlns:p14="http://schemas.microsoft.com/office/powerpoint/2010/main" val="318207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E9EC-25F0-EFAB-BDD2-12E490801B37}"/>
              </a:ext>
            </a:extLst>
          </p:cNvPr>
          <p:cNvSpPr>
            <a:spLocks noGrp="1"/>
          </p:cNvSpPr>
          <p:nvPr>
            <p:ph type="title"/>
          </p:nvPr>
        </p:nvSpPr>
        <p:spPr/>
        <p:txBody>
          <a:bodyPr/>
          <a:lstStyle/>
          <a:p>
            <a:r>
              <a:rPr lang="en-CA" dirty="0"/>
              <a:t>Implementation Details</a:t>
            </a:r>
          </a:p>
        </p:txBody>
      </p:sp>
      <p:sp>
        <p:nvSpPr>
          <p:cNvPr id="3" name="Content Placeholder 2">
            <a:extLst>
              <a:ext uri="{FF2B5EF4-FFF2-40B4-BE49-F238E27FC236}">
                <a16:creationId xmlns:a16="http://schemas.microsoft.com/office/drawing/2014/main" id="{F7C3E1EF-A1AD-83D1-F70A-539608604BC5}"/>
              </a:ext>
            </a:extLst>
          </p:cNvPr>
          <p:cNvSpPr>
            <a:spLocks noGrp="1"/>
          </p:cNvSpPr>
          <p:nvPr>
            <p:ph idx="1"/>
          </p:nvPr>
        </p:nvSpPr>
        <p:spPr/>
        <p:txBody>
          <a:bodyPr/>
          <a:lstStyle/>
          <a:p>
            <a:r>
              <a:rPr lang="en-CA" dirty="0"/>
              <a:t>Compute, language and versions</a:t>
            </a:r>
          </a:p>
          <a:p>
            <a:r>
              <a:rPr lang="en-CA" dirty="0" err="1"/>
              <a:t>Tensorboard</a:t>
            </a:r>
            <a:r>
              <a:rPr lang="en-CA" dirty="0"/>
              <a:t>, </a:t>
            </a:r>
            <a:r>
              <a:rPr lang="en-CA" dirty="0" err="1"/>
              <a:t>wandb</a:t>
            </a:r>
            <a:endParaRPr lang="en-CA" dirty="0"/>
          </a:p>
          <a:p>
            <a:r>
              <a:rPr lang="en-CA" dirty="0"/>
              <a:t>Git code</a:t>
            </a:r>
          </a:p>
          <a:p>
            <a:endParaRPr lang="en-CA" dirty="0"/>
          </a:p>
        </p:txBody>
      </p:sp>
      <p:sp>
        <p:nvSpPr>
          <p:cNvPr id="4" name="Date Placeholder 3">
            <a:extLst>
              <a:ext uri="{FF2B5EF4-FFF2-40B4-BE49-F238E27FC236}">
                <a16:creationId xmlns:a16="http://schemas.microsoft.com/office/drawing/2014/main" id="{7E1DCD19-89B0-6511-2905-99DB0322069C}"/>
              </a:ext>
            </a:extLst>
          </p:cNvPr>
          <p:cNvSpPr>
            <a:spLocks noGrp="1"/>
          </p:cNvSpPr>
          <p:nvPr>
            <p:ph type="dt" sz="half" idx="10"/>
          </p:nvPr>
        </p:nvSpPr>
        <p:spPr/>
        <p:txBody>
          <a:bodyPr/>
          <a:lstStyle/>
          <a:p>
            <a:fld id="{8C246DBD-8F2C-4B57-88D0-95E94BA96741}" type="datetime3">
              <a:rPr lang="en-US" smtClean="0"/>
              <a:t>23 March 2023</a:t>
            </a:fld>
            <a:endParaRPr lang="en-US"/>
          </a:p>
        </p:txBody>
      </p:sp>
      <p:sp>
        <p:nvSpPr>
          <p:cNvPr id="5" name="Footer Placeholder 4">
            <a:extLst>
              <a:ext uri="{FF2B5EF4-FFF2-40B4-BE49-F238E27FC236}">
                <a16:creationId xmlns:a16="http://schemas.microsoft.com/office/drawing/2014/main" id="{5C097FC3-9583-E4D3-684D-281F95F423C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D82EDBB-BD41-43CD-5045-6E644B6C3D43}"/>
              </a:ext>
            </a:extLst>
          </p:cNvPr>
          <p:cNvSpPr>
            <a:spLocks noGrp="1"/>
          </p:cNvSpPr>
          <p:nvPr>
            <p:ph type="sldNum" sz="quarter" idx="12"/>
          </p:nvPr>
        </p:nvSpPr>
        <p:spPr/>
        <p:txBody>
          <a:bodyPr/>
          <a:lstStyle/>
          <a:p>
            <a:fld id="{2DEBF6B5-A8B6-5742-91AE-8DC29EBB8E42}" type="slidenum">
              <a:rPr lang="en-US" smtClean="0"/>
              <a:t>15</a:t>
            </a:fld>
            <a:endParaRPr lang="en-US"/>
          </a:p>
        </p:txBody>
      </p:sp>
    </p:spTree>
    <p:extLst>
      <p:ext uri="{BB962C8B-B14F-4D97-AF65-F5344CB8AC3E}">
        <p14:creationId xmlns:p14="http://schemas.microsoft.com/office/powerpoint/2010/main" val="286076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E9EC-25F0-EFAB-BDD2-12E490801B37}"/>
              </a:ext>
            </a:extLst>
          </p:cNvPr>
          <p:cNvSpPr>
            <a:spLocks noGrp="1"/>
          </p:cNvSpPr>
          <p:nvPr>
            <p:ph type="title"/>
          </p:nvPr>
        </p:nvSpPr>
        <p:spPr>
          <a:xfrm>
            <a:off x="838200" y="379639"/>
            <a:ext cx="10515600" cy="1325563"/>
          </a:xfrm>
        </p:spPr>
        <p:txBody>
          <a:bodyPr/>
          <a:lstStyle/>
          <a:p>
            <a:r>
              <a:rPr lang="en-CA" dirty="0"/>
              <a:t>Implementation Details</a:t>
            </a:r>
          </a:p>
        </p:txBody>
      </p:sp>
      <p:sp>
        <p:nvSpPr>
          <p:cNvPr id="3" name="Content Placeholder 2">
            <a:extLst>
              <a:ext uri="{FF2B5EF4-FFF2-40B4-BE49-F238E27FC236}">
                <a16:creationId xmlns:a16="http://schemas.microsoft.com/office/drawing/2014/main" id="{F7C3E1EF-A1AD-83D1-F70A-539608604BC5}"/>
              </a:ext>
            </a:extLst>
          </p:cNvPr>
          <p:cNvSpPr>
            <a:spLocks noGrp="1"/>
          </p:cNvSpPr>
          <p:nvPr>
            <p:ph idx="1"/>
          </p:nvPr>
        </p:nvSpPr>
        <p:spPr/>
        <p:txBody>
          <a:bodyPr/>
          <a:lstStyle/>
          <a:p>
            <a:r>
              <a:rPr lang="en-CA" dirty="0"/>
              <a:t>Feature Engineering – EDA, Handle Missing Value</a:t>
            </a:r>
          </a:p>
          <a:p>
            <a:endParaRPr lang="en-CA" dirty="0"/>
          </a:p>
        </p:txBody>
      </p:sp>
      <p:sp>
        <p:nvSpPr>
          <p:cNvPr id="4" name="Date Placeholder 3">
            <a:extLst>
              <a:ext uri="{FF2B5EF4-FFF2-40B4-BE49-F238E27FC236}">
                <a16:creationId xmlns:a16="http://schemas.microsoft.com/office/drawing/2014/main" id="{F578AD18-908E-7DB7-181E-1650BFB660B4}"/>
              </a:ext>
            </a:extLst>
          </p:cNvPr>
          <p:cNvSpPr>
            <a:spLocks noGrp="1"/>
          </p:cNvSpPr>
          <p:nvPr>
            <p:ph type="dt" sz="half" idx="10"/>
          </p:nvPr>
        </p:nvSpPr>
        <p:spPr/>
        <p:txBody>
          <a:bodyPr/>
          <a:lstStyle/>
          <a:p>
            <a:fld id="{87D754F1-1211-4F7F-BB6A-B47EB5DABBF0}" type="datetime3">
              <a:rPr lang="en-US" smtClean="0"/>
              <a:t>23 March 2023</a:t>
            </a:fld>
            <a:endParaRPr lang="en-US"/>
          </a:p>
        </p:txBody>
      </p:sp>
      <p:sp>
        <p:nvSpPr>
          <p:cNvPr id="5" name="Footer Placeholder 4">
            <a:extLst>
              <a:ext uri="{FF2B5EF4-FFF2-40B4-BE49-F238E27FC236}">
                <a16:creationId xmlns:a16="http://schemas.microsoft.com/office/drawing/2014/main" id="{20EB4A2A-FCCD-B982-47C3-4D978DCCB9F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D5413D7-B026-F5B0-D3C7-8026362E1511}"/>
              </a:ext>
            </a:extLst>
          </p:cNvPr>
          <p:cNvSpPr>
            <a:spLocks noGrp="1"/>
          </p:cNvSpPr>
          <p:nvPr>
            <p:ph type="sldNum" sz="quarter" idx="12"/>
          </p:nvPr>
        </p:nvSpPr>
        <p:spPr/>
        <p:txBody>
          <a:bodyPr/>
          <a:lstStyle/>
          <a:p>
            <a:fld id="{2DEBF6B5-A8B6-5742-91AE-8DC29EBB8E42}" type="slidenum">
              <a:rPr lang="en-US" smtClean="0"/>
              <a:t>16</a:t>
            </a:fld>
            <a:endParaRPr lang="en-US"/>
          </a:p>
        </p:txBody>
      </p:sp>
    </p:spTree>
    <p:extLst>
      <p:ext uri="{BB962C8B-B14F-4D97-AF65-F5344CB8AC3E}">
        <p14:creationId xmlns:p14="http://schemas.microsoft.com/office/powerpoint/2010/main" val="293660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E4CFD79-FC15-1F50-2C13-FA05D1D8B383}"/>
              </a:ext>
            </a:extLst>
          </p:cNvPr>
          <p:cNvPicPr>
            <a:picLocks noChangeAspect="1"/>
          </p:cNvPicPr>
          <p:nvPr/>
        </p:nvPicPr>
        <p:blipFill>
          <a:blip r:embed="rId2"/>
          <a:stretch>
            <a:fillRect/>
          </a:stretch>
        </p:blipFill>
        <p:spPr>
          <a:xfrm>
            <a:off x="4961621" y="2828482"/>
            <a:ext cx="7029450" cy="2362200"/>
          </a:xfrm>
          <a:prstGeom prst="rect">
            <a:avLst/>
          </a:prstGeom>
        </p:spPr>
      </p:pic>
      <p:pic>
        <p:nvPicPr>
          <p:cNvPr id="16" name="Picture 15">
            <a:extLst>
              <a:ext uri="{FF2B5EF4-FFF2-40B4-BE49-F238E27FC236}">
                <a16:creationId xmlns:a16="http://schemas.microsoft.com/office/drawing/2014/main" id="{3F77C82B-EB98-A39F-36D3-DACF399931DC}"/>
              </a:ext>
            </a:extLst>
          </p:cNvPr>
          <p:cNvPicPr>
            <a:picLocks noChangeAspect="1"/>
          </p:cNvPicPr>
          <p:nvPr/>
        </p:nvPicPr>
        <p:blipFill>
          <a:blip r:embed="rId3"/>
          <a:stretch>
            <a:fillRect/>
          </a:stretch>
        </p:blipFill>
        <p:spPr>
          <a:xfrm>
            <a:off x="5117592" y="477987"/>
            <a:ext cx="7029450" cy="2362200"/>
          </a:xfrm>
          <a:prstGeom prst="rect">
            <a:avLst/>
          </a:prstGeom>
        </p:spPr>
      </p:pic>
      <p:sp>
        <p:nvSpPr>
          <p:cNvPr id="2" name="Title 1">
            <a:extLst>
              <a:ext uri="{FF2B5EF4-FFF2-40B4-BE49-F238E27FC236}">
                <a16:creationId xmlns:a16="http://schemas.microsoft.com/office/drawing/2014/main" id="{C8EBF9A9-42C7-C958-38BB-DE62005008CB}"/>
              </a:ext>
            </a:extLst>
          </p:cNvPr>
          <p:cNvSpPr>
            <a:spLocks noGrp="1"/>
          </p:cNvSpPr>
          <p:nvPr>
            <p:ph type="title"/>
          </p:nvPr>
        </p:nvSpPr>
        <p:spPr>
          <a:xfrm>
            <a:off x="6411688" y="-254307"/>
            <a:ext cx="5780312" cy="1325563"/>
          </a:xfrm>
        </p:spPr>
        <p:txBody>
          <a:bodyPr/>
          <a:lstStyle/>
          <a:p>
            <a:r>
              <a:rPr lang="en-CA" dirty="0"/>
              <a:t>Feature Set - Continuous</a:t>
            </a:r>
          </a:p>
        </p:txBody>
      </p:sp>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23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17</a:t>
            </a:fld>
            <a:endParaRPr lang="en-US"/>
          </a:p>
        </p:txBody>
      </p:sp>
      <p:sp>
        <p:nvSpPr>
          <p:cNvPr id="23" name="TextBox 22">
            <a:extLst>
              <a:ext uri="{FF2B5EF4-FFF2-40B4-BE49-F238E27FC236}">
                <a16:creationId xmlns:a16="http://schemas.microsoft.com/office/drawing/2014/main" id="{2DDDF849-3774-597A-BE6A-D362B752F7B7}"/>
              </a:ext>
            </a:extLst>
          </p:cNvPr>
          <p:cNvSpPr txBox="1"/>
          <p:nvPr/>
        </p:nvSpPr>
        <p:spPr>
          <a:xfrm flipH="1">
            <a:off x="5309960" y="5797106"/>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pic>
        <p:nvPicPr>
          <p:cNvPr id="27" name="Picture 26">
            <a:extLst>
              <a:ext uri="{FF2B5EF4-FFF2-40B4-BE49-F238E27FC236}">
                <a16:creationId xmlns:a16="http://schemas.microsoft.com/office/drawing/2014/main" id="{946200B9-436A-A4D7-EBB7-1AF9539C7379}"/>
              </a:ext>
            </a:extLst>
          </p:cNvPr>
          <p:cNvPicPr>
            <a:picLocks noChangeAspect="1"/>
          </p:cNvPicPr>
          <p:nvPr/>
        </p:nvPicPr>
        <p:blipFill>
          <a:blip r:embed="rId4"/>
          <a:stretch>
            <a:fillRect/>
          </a:stretch>
        </p:blipFill>
        <p:spPr>
          <a:xfrm>
            <a:off x="44959" y="495453"/>
            <a:ext cx="4744492" cy="5626211"/>
          </a:xfrm>
          <a:prstGeom prst="rect">
            <a:avLst/>
          </a:prstGeom>
        </p:spPr>
      </p:pic>
      <p:pic>
        <p:nvPicPr>
          <p:cNvPr id="29" name="Picture 28">
            <a:extLst>
              <a:ext uri="{FF2B5EF4-FFF2-40B4-BE49-F238E27FC236}">
                <a16:creationId xmlns:a16="http://schemas.microsoft.com/office/drawing/2014/main" id="{3E6131D2-D4BD-EE55-1E30-AF417AC78BDE}"/>
              </a:ext>
            </a:extLst>
          </p:cNvPr>
          <p:cNvPicPr>
            <a:picLocks noChangeAspect="1"/>
          </p:cNvPicPr>
          <p:nvPr/>
        </p:nvPicPr>
        <p:blipFill>
          <a:blip r:embed="rId5"/>
          <a:stretch>
            <a:fillRect/>
          </a:stretch>
        </p:blipFill>
        <p:spPr>
          <a:xfrm>
            <a:off x="5233760" y="5101954"/>
            <a:ext cx="6939829" cy="782759"/>
          </a:xfrm>
          <a:prstGeom prst="rect">
            <a:avLst/>
          </a:prstGeom>
        </p:spPr>
      </p:pic>
    </p:spTree>
    <p:extLst>
      <p:ext uri="{BB962C8B-B14F-4D97-AF65-F5344CB8AC3E}">
        <p14:creationId xmlns:p14="http://schemas.microsoft.com/office/powerpoint/2010/main" val="337714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26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18</a:t>
            </a:fld>
            <a:endParaRPr lang="en-US"/>
          </a:p>
        </p:txBody>
      </p:sp>
      <p:sp>
        <p:nvSpPr>
          <p:cNvPr id="10" name="Title 1">
            <a:extLst>
              <a:ext uri="{FF2B5EF4-FFF2-40B4-BE49-F238E27FC236}">
                <a16:creationId xmlns:a16="http://schemas.microsoft.com/office/drawing/2014/main" id="{BF059A5F-DDDB-5BAE-27F4-18C973C349B6}"/>
              </a:ext>
            </a:extLst>
          </p:cNvPr>
          <p:cNvSpPr txBox="1">
            <a:spLocks/>
          </p:cNvSpPr>
          <p:nvPr/>
        </p:nvSpPr>
        <p:spPr>
          <a:xfrm>
            <a:off x="25403"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Feature Set - Discrete</a:t>
            </a:r>
          </a:p>
        </p:txBody>
      </p:sp>
      <p:pic>
        <p:nvPicPr>
          <p:cNvPr id="17" name="Picture 16">
            <a:extLst>
              <a:ext uri="{FF2B5EF4-FFF2-40B4-BE49-F238E27FC236}">
                <a16:creationId xmlns:a16="http://schemas.microsoft.com/office/drawing/2014/main" id="{2A71B91D-96C7-395F-6FBC-FB85D2AEE6C8}"/>
              </a:ext>
            </a:extLst>
          </p:cNvPr>
          <p:cNvPicPr>
            <a:picLocks noChangeAspect="1"/>
          </p:cNvPicPr>
          <p:nvPr/>
        </p:nvPicPr>
        <p:blipFill>
          <a:blip r:embed="rId2"/>
          <a:stretch>
            <a:fillRect/>
          </a:stretch>
        </p:blipFill>
        <p:spPr>
          <a:xfrm>
            <a:off x="68396" y="1876953"/>
            <a:ext cx="4744800" cy="2738040"/>
          </a:xfrm>
          <a:prstGeom prst="rect">
            <a:avLst/>
          </a:prstGeom>
        </p:spPr>
      </p:pic>
      <p:pic>
        <p:nvPicPr>
          <p:cNvPr id="27" name="Picture 26">
            <a:extLst>
              <a:ext uri="{FF2B5EF4-FFF2-40B4-BE49-F238E27FC236}">
                <a16:creationId xmlns:a16="http://schemas.microsoft.com/office/drawing/2014/main" id="{A1F2AD19-E6F6-90E6-5A33-60E161064D75}"/>
              </a:ext>
            </a:extLst>
          </p:cNvPr>
          <p:cNvPicPr>
            <a:picLocks noChangeAspect="1"/>
          </p:cNvPicPr>
          <p:nvPr/>
        </p:nvPicPr>
        <p:blipFill>
          <a:blip r:embed="rId3"/>
          <a:stretch>
            <a:fillRect/>
          </a:stretch>
        </p:blipFill>
        <p:spPr>
          <a:xfrm>
            <a:off x="5399312" y="3894358"/>
            <a:ext cx="6751413" cy="2268768"/>
          </a:xfrm>
          <a:prstGeom prst="rect">
            <a:avLst/>
          </a:prstGeom>
        </p:spPr>
      </p:pic>
      <p:pic>
        <p:nvPicPr>
          <p:cNvPr id="24" name="Picture 23">
            <a:extLst>
              <a:ext uri="{FF2B5EF4-FFF2-40B4-BE49-F238E27FC236}">
                <a16:creationId xmlns:a16="http://schemas.microsoft.com/office/drawing/2014/main" id="{14A3EDCF-D0A7-3DEB-2D9C-489B13120465}"/>
              </a:ext>
            </a:extLst>
          </p:cNvPr>
          <p:cNvPicPr>
            <a:picLocks noChangeAspect="1"/>
          </p:cNvPicPr>
          <p:nvPr/>
        </p:nvPicPr>
        <p:blipFill>
          <a:blip r:embed="rId4"/>
          <a:stretch>
            <a:fillRect/>
          </a:stretch>
        </p:blipFill>
        <p:spPr>
          <a:xfrm>
            <a:off x="5399313" y="1736622"/>
            <a:ext cx="6736898" cy="2263890"/>
          </a:xfrm>
          <a:prstGeom prst="rect">
            <a:avLst/>
          </a:prstGeom>
        </p:spPr>
      </p:pic>
      <p:pic>
        <p:nvPicPr>
          <p:cNvPr id="21" name="Picture 20">
            <a:extLst>
              <a:ext uri="{FF2B5EF4-FFF2-40B4-BE49-F238E27FC236}">
                <a16:creationId xmlns:a16="http://schemas.microsoft.com/office/drawing/2014/main" id="{E0D7F761-B467-5678-3973-5FDA1440128C}"/>
              </a:ext>
            </a:extLst>
          </p:cNvPr>
          <p:cNvPicPr>
            <a:picLocks noChangeAspect="1"/>
          </p:cNvPicPr>
          <p:nvPr/>
        </p:nvPicPr>
        <p:blipFill>
          <a:blip r:embed="rId5"/>
          <a:stretch>
            <a:fillRect/>
          </a:stretch>
        </p:blipFill>
        <p:spPr>
          <a:xfrm>
            <a:off x="5399313" y="-169515"/>
            <a:ext cx="6707867" cy="2254134"/>
          </a:xfrm>
          <a:prstGeom prst="rect">
            <a:avLst/>
          </a:prstGeom>
        </p:spPr>
      </p:pic>
    </p:spTree>
    <p:extLst>
      <p:ext uri="{BB962C8B-B14F-4D97-AF65-F5344CB8AC3E}">
        <p14:creationId xmlns:p14="http://schemas.microsoft.com/office/powerpoint/2010/main" val="270938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26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19</a:t>
            </a:fld>
            <a:endParaRPr lang="en-US"/>
          </a:p>
        </p:txBody>
      </p:sp>
      <p:sp>
        <p:nvSpPr>
          <p:cNvPr id="10" name="Title 1">
            <a:extLst>
              <a:ext uri="{FF2B5EF4-FFF2-40B4-BE49-F238E27FC236}">
                <a16:creationId xmlns:a16="http://schemas.microsoft.com/office/drawing/2014/main" id="{BF059A5F-DDDB-5BAE-27F4-18C973C349B6}"/>
              </a:ext>
            </a:extLst>
          </p:cNvPr>
          <p:cNvSpPr txBox="1">
            <a:spLocks/>
          </p:cNvSpPr>
          <p:nvPr/>
        </p:nvSpPr>
        <p:spPr>
          <a:xfrm>
            <a:off x="25403"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Feature Set - Year</a:t>
            </a:r>
          </a:p>
        </p:txBody>
      </p:sp>
      <p:pic>
        <p:nvPicPr>
          <p:cNvPr id="15" name="Picture 14">
            <a:extLst>
              <a:ext uri="{FF2B5EF4-FFF2-40B4-BE49-F238E27FC236}">
                <a16:creationId xmlns:a16="http://schemas.microsoft.com/office/drawing/2014/main" id="{86226685-7182-202A-43C4-BFD753743C84}"/>
              </a:ext>
            </a:extLst>
          </p:cNvPr>
          <p:cNvPicPr>
            <a:picLocks noChangeAspect="1"/>
          </p:cNvPicPr>
          <p:nvPr/>
        </p:nvPicPr>
        <p:blipFill>
          <a:blip r:embed="rId2"/>
          <a:stretch>
            <a:fillRect/>
          </a:stretch>
        </p:blipFill>
        <p:spPr>
          <a:xfrm>
            <a:off x="84820" y="2003211"/>
            <a:ext cx="4442782" cy="2143356"/>
          </a:xfrm>
          <a:prstGeom prst="rect">
            <a:avLst/>
          </a:prstGeom>
        </p:spPr>
      </p:pic>
      <p:pic>
        <p:nvPicPr>
          <p:cNvPr id="18" name="Picture 17">
            <a:extLst>
              <a:ext uri="{FF2B5EF4-FFF2-40B4-BE49-F238E27FC236}">
                <a16:creationId xmlns:a16="http://schemas.microsoft.com/office/drawing/2014/main" id="{EE13B3B8-2158-C3AD-631F-D9BEA93487B4}"/>
              </a:ext>
            </a:extLst>
          </p:cNvPr>
          <p:cNvPicPr>
            <a:picLocks noChangeAspect="1"/>
          </p:cNvPicPr>
          <p:nvPr/>
        </p:nvPicPr>
        <p:blipFill>
          <a:blip r:embed="rId3"/>
          <a:stretch>
            <a:fillRect/>
          </a:stretch>
        </p:blipFill>
        <p:spPr>
          <a:xfrm>
            <a:off x="5034190" y="148900"/>
            <a:ext cx="7029450" cy="2362200"/>
          </a:xfrm>
          <a:prstGeom prst="rect">
            <a:avLst/>
          </a:prstGeom>
        </p:spPr>
      </p:pic>
      <p:pic>
        <p:nvPicPr>
          <p:cNvPr id="20" name="Picture 19">
            <a:extLst>
              <a:ext uri="{FF2B5EF4-FFF2-40B4-BE49-F238E27FC236}">
                <a16:creationId xmlns:a16="http://schemas.microsoft.com/office/drawing/2014/main" id="{8B3E14A5-09F0-54CE-AF0D-1C7F9EBC459A}"/>
              </a:ext>
            </a:extLst>
          </p:cNvPr>
          <p:cNvPicPr>
            <a:picLocks noChangeAspect="1"/>
          </p:cNvPicPr>
          <p:nvPr/>
        </p:nvPicPr>
        <p:blipFill>
          <a:blip r:embed="rId4"/>
          <a:stretch>
            <a:fillRect/>
          </a:stretch>
        </p:blipFill>
        <p:spPr>
          <a:xfrm>
            <a:off x="5034190" y="2425439"/>
            <a:ext cx="4695825" cy="2362200"/>
          </a:xfrm>
          <a:prstGeom prst="rect">
            <a:avLst/>
          </a:prstGeom>
        </p:spPr>
      </p:pic>
      <p:pic>
        <p:nvPicPr>
          <p:cNvPr id="23" name="Picture 22">
            <a:extLst>
              <a:ext uri="{FF2B5EF4-FFF2-40B4-BE49-F238E27FC236}">
                <a16:creationId xmlns:a16="http://schemas.microsoft.com/office/drawing/2014/main" id="{6068802E-60A0-7218-F502-849DD2533E69}"/>
              </a:ext>
            </a:extLst>
          </p:cNvPr>
          <p:cNvPicPr>
            <a:picLocks noChangeAspect="1"/>
          </p:cNvPicPr>
          <p:nvPr/>
        </p:nvPicPr>
        <p:blipFill>
          <a:blip r:embed="rId5"/>
          <a:stretch>
            <a:fillRect/>
          </a:stretch>
        </p:blipFill>
        <p:spPr>
          <a:xfrm>
            <a:off x="84820" y="5511723"/>
            <a:ext cx="8492514" cy="407110"/>
          </a:xfrm>
          <a:prstGeom prst="rect">
            <a:avLst/>
          </a:prstGeom>
        </p:spPr>
      </p:pic>
      <p:sp>
        <p:nvSpPr>
          <p:cNvPr id="25" name="TextBox 24">
            <a:extLst>
              <a:ext uri="{FF2B5EF4-FFF2-40B4-BE49-F238E27FC236}">
                <a16:creationId xmlns:a16="http://schemas.microsoft.com/office/drawing/2014/main" id="{4D26B8F2-F505-A4B6-4EED-99FC084EF3D3}"/>
              </a:ext>
            </a:extLst>
          </p:cNvPr>
          <p:cNvSpPr txBox="1"/>
          <p:nvPr/>
        </p:nvSpPr>
        <p:spPr>
          <a:xfrm flipH="1">
            <a:off x="-495757" y="5143963"/>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spTree>
    <p:extLst>
      <p:ext uri="{BB962C8B-B14F-4D97-AF65-F5344CB8AC3E}">
        <p14:creationId xmlns:p14="http://schemas.microsoft.com/office/powerpoint/2010/main" val="210653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FC94C4-A3D9-7C6F-8D31-3D49B4AA48D8}"/>
              </a:ext>
            </a:extLst>
          </p:cNvPr>
          <p:cNvSpPr>
            <a:spLocks noGrp="1"/>
          </p:cNvSpPr>
          <p:nvPr>
            <p:ph type="title"/>
          </p:nvPr>
        </p:nvSpPr>
        <p:spPr/>
        <p:txBody>
          <a:bodyPr/>
          <a:lstStyle/>
          <a:p>
            <a:r>
              <a:rPr lang="en-CA" b="1" dirty="0"/>
              <a:t>OVERVIEW</a:t>
            </a:r>
          </a:p>
        </p:txBody>
      </p:sp>
      <p:sp>
        <p:nvSpPr>
          <p:cNvPr id="3" name="Content Placeholder 2">
            <a:extLst>
              <a:ext uri="{FF2B5EF4-FFF2-40B4-BE49-F238E27FC236}">
                <a16:creationId xmlns:a16="http://schemas.microsoft.com/office/drawing/2014/main" id="{531ECAFE-AADB-B87C-5659-48EC04E295E7}"/>
              </a:ext>
            </a:extLst>
          </p:cNvPr>
          <p:cNvSpPr>
            <a:spLocks noGrp="1"/>
          </p:cNvSpPr>
          <p:nvPr>
            <p:ph idx="1"/>
          </p:nvPr>
        </p:nvSpPr>
        <p:spPr/>
        <p:txBody>
          <a:bodyPr>
            <a:normAutofit fontScale="62500" lnSpcReduction="20000"/>
          </a:bodyPr>
          <a:lstStyle/>
          <a:p>
            <a:pPr marL="457200" lvl="0" indent="-309562" algn="l" rtl="0">
              <a:spcBef>
                <a:spcPts val="0"/>
              </a:spcBef>
              <a:spcAft>
                <a:spcPts val="0"/>
              </a:spcAft>
              <a:buSzPct val="115384"/>
              <a:buChar char="●"/>
            </a:pPr>
            <a:r>
              <a:rPr lang="en-CA" b="1" dirty="0"/>
              <a:t>Abstract</a:t>
            </a:r>
          </a:p>
          <a:p>
            <a:pPr marL="457200" lvl="0" indent="-298767" algn="l" rtl="0">
              <a:spcBef>
                <a:spcPts val="0"/>
              </a:spcBef>
              <a:spcAft>
                <a:spcPts val="0"/>
              </a:spcAft>
              <a:buSzPct val="100000"/>
              <a:buChar char="●"/>
            </a:pPr>
            <a:r>
              <a:rPr lang="en-CA" b="1" dirty="0"/>
              <a:t>Introduction</a:t>
            </a:r>
          </a:p>
          <a:p>
            <a:pPr marL="457200" lvl="0" indent="-298767" algn="l" rtl="0">
              <a:spcBef>
                <a:spcPts val="0"/>
              </a:spcBef>
              <a:spcAft>
                <a:spcPts val="0"/>
              </a:spcAft>
              <a:buSzPct val="100000"/>
              <a:buChar char="●"/>
            </a:pPr>
            <a:r>
              <a:rPr lang="en-CA" b="1" dirty="0"/>
              <a:t>Problem Statement</a:t>
            </a:r>
          </a:p>
          <a:p>
            <a:pPr marL="914400" lvl="1" indent="-287972" algn="l" rtl="0">
              <a:spcBef>
                <a:spcPts val="0"/>
              </a:spcBef>
              <a:spcAft>
                <a:spcPts val="0"/>
              </a:spcAft>
              <a:buSzPct val="100000"/>
              <a:buChar char="○"/>
            </a:pPr>
            <a:r>
              <a:rPr lang="en-CA" b="1" dirty="0"/>
              <a:t>Problem Definition</a:t>
            </a:r>
          </a:p>
          <a:p>
            <a:pPr marL="914400" lvl="1" indent="-287972" algn="l" rtl="0">
              <a:spcBef>
                <a:spcPts val="0"/>
              </a:spcBef>
              <a:spcAft>
                <a:spcPts val="0"/>
              </a:spcAft>
              <a:buSzPct val="100000"/>
              <a:buChar char="○"/>
            </a:pPr>
            <a:r>
              <a:rPr lang="en-CA" b="1" dirty="0"/>
              <a:t>Motivation</a:t>
            </a:r>
          </a:p>
          <a:p>
            <a:pPr marL="914400" lvl="1" indent="-287972" algn="l" rtl="0">
              <a:spcBef>
                <a:spcPts val="0"/>
              </a:spcBef>
              <a:spcAft>
                <a:spcPts val="0"/>
              </a:spcAft>
              <a:buSzPct val="100000"/>
              <a:buChar char="○"/>
            </a:pPr>
            <a:r>
              <a:rPr lang="en-CA" b="1" dirty="0"/>
              <a:t>Justification</a:t>
            </a:r>
          </a:p>
          <a:p>
            <a:pPr marL="457200" lvl="0" indent="-298767" algn="l" rtl="0">
              <a:spcBef>
                <a:spcPts val="0"/>
              </a:spcBef>
              <a:spcAft>
                <a:spcPts val="0"/>
              </a:spcAft>
              <a:buSzPct val="100000"/>
              <a:buChar char="●"/>
            </a:pPr>
            <a:r>
              <a:rPr lang="en-CA" b="1" dirty="0"/>
              <a:t>Related Works</a:t>
            </a:r>
          </a:p>
          <a:p>
            <a:pPr marL="457200" lvl="0" indent="-298767" algn="l" rtl="0">
              <a:spcBef>
                <a:spcPts val="0"/>
              </a:spcBef>
              <a:spcAft>
                <a:spcPts val="0"/>
              </a:spcAft>
              <a:buSzPct val="100000"/>
              <a:buChar char="●"/>
            </a:pPr>
            <a:r>
              <a:rPr lang="en-CA" b="1" dirty="0"/>
              <a:t>Methodology</a:t>
            </a:r>
          </a:p>
          <a:p>
            <a:pPr marL="914400" lvl="1" indent="-287972" algn="l" rtl="0">
              <a:spcBef>
                <a:spcPts val="0"/>
              </a:spcBef>
              <a:spcAft>
                <a:spcPts val="0"/>
              </a:spcAft>
              <a:buSzPct val="100000"/>
              <a:buChar char="○"/>
            </a:pPr>
            <a:r>
              <a:rPr lang="en-CA" b="1" dirty="0"/>
              <a:t>Material and Data</a:t>
            </a:r>
          </a:p>
          <a:p>
            <a:pPr marL="914400" lvl="1" indent="-287972" algn="l" rtl="0">
              <a:spcBef>
                <a:spcPts val="0"/>
              </a:spcBef>
              <a:spcAft>
                <a:spcPts val="0"/>
              </a:spcAft>
              <a:buSzPct val="100000"/>
              <a:buChar char="○"/>
            </a:pPr>
            <a:r>
              <a:rPr lang="en-CA" b="1" dirty="0"/>
              <a:t>Models</a:t>
            </a:r>
          </a:p>
          <a:p>
            <a:pPr marL="914400" lvl="1" indent="-287972" algn="l" rtl="0">
              <a:spcBef>
                <a:spcPts val="0"/>
              </a:spcBef>
              <a:spcAft>
                <a:spcPts val="0"/>
              </a:spcAft>
              <a:buSzPct val="100000"/>
              <a:buChar char="○"/>
            </a:pPr>
            <a:r>
              <a:rPr lang="en-CA" b="1" dirty="0"/>
              <a:t>Condition and Assumption</a:t>
            </a:r>
          </a:p>
          <a:p>
            <a:pPr marL="914400" lvl="1" indent="-287972" algn="l" rtl="0">
              <a:spcBef>
                <a:spcPts val="0"/>
              </a:spcBef>
              <a:spcAft>
                <a:spcPts val="0"/>
              </a:spcAft>
              <a:buSzPct val="100000"/>
              <a:buChar char="○"/>
            </a:pPr>
            <a:r>
              <a:rPr lang="en-CA" b="1" dirty="0"/>
              <a:t>Formal Complexity/ Simulation Analysis</a:t>
            </a:r>
          </a:p>
          <a:p>
            <a:pPr marL="457200" lvl="0" indent="-298767" algn="l" rtl="0">
              <a:spcBef>
                <a:spcPts val="0"/>
              </a:spcBef>
              <a:spcAft>
                <a:spcPts val="0"/>
              </a:spcAft>
              <a:buSzPct val="100000"/>
              <a:buChar char="●"/>
            </a:pPr>
            <a:r>
              <a:rPr lang="en-CA" b="1" dirty="0"/>
              <a:t>Computational Experiments</a:t>
            </a:r>
          </a:p>
          <a:p>
            <a:pPr marL="914400" lvl="1" indent="-287972" algn="l" rtl="0">
              <a:spcBef>
                <a:spcPts val="0"/>
              </a:spcBef>
              <a:spcAft>
                <a:spcPts val="0"/>
              </a:spcAft>
              <a:buSzPct val="100000"/>
              <a:buChar char="○"/>
            </a:pPr>
            <a:r>
              <a:rPr lang="en-CA" b="1" dirty="0"/>
              <a:t>Experiments</a:t>
            </a:r>
          </a:p>
          <a:p>
            <a:pPr marL="914400" lvl="1" indent="-287972" algn="l" rtl="0">
              <a:spcBef>
                <a:spcPts val="0"/>
              </a:spcBef>
              <a:spcAft>
                <a:spcPts val="0"/>
              </a:spcAft>
              <a:buSzPct val="100000"/>
              <a:buChar char="○"/>
            </a:pPr>
            <a:r>
              <a:rPr lang="en-CA" b="1" dirty="0"/>
              <a:t>Evaluation Metrics</a:t>
            </a:r>
          </a:p>
          <a:p>
            <a:pPr marL="914400" lvl="1" indent="-287972" algn="l" rtl="0">
              <a:spcBef>
                <a:spcPts val="0"/>
              </a:spcBef>
              <a:spcAft>
                <a:spcPts val="0"/>
              </a:spcAft>
              <a:buSzPct val="100000"/>
              <a:buChar char="○"/>
            </a:pPr>
            <a:r>
              <a:rPr lang="en-CA" b="1" dirty="0"/>
              <a:t>Implementation Details</a:t>
            </a:r>
          </a:p>
          <a:p>
            <a:pPr marL="914400" lvl="1" indent="-287972" algn="l" rtl="0">
              <a:spcBef>
                <a:spcPts val="0"/>
              </a:spcBef>
              <a:spcAft>
                <a:spcPts val="0"/>
              </a:spcAft>
              <a:buSzPct val="100000"/>
              <a:buChar char="○"/>
            </a:pPr>
            <a:r>
              <a:rPr lang="en-CA" b="1" dirty="0"/>
              <a:t>Results</a:t>
            </a:r>
          </a:p>
          <a:p>
            <a:pPr marL="914400" lvl="1" indent="-287972" algn="l" rtl="0">
              <a:spcBef>
                <a:spcPts val="0"/>
              </a:spcBef>
              <a:spcAft>
                <a:spcPts val="0"/>
              </a:spcAft>
              <a:buSzPct val="100000"/>
              <a:buChar char="○"/>
            </a:pPr>
            <a:r>
              <a:rPr lang="en-CA" b="1" dirty="0"/>
              <a:t>Discussion</a:t>
            </a:r>
          </a:p>
          <a:p>
            <a:pPr marL="457200" lvl="0" indent="-298767" algn="l" rtl="0">
              <a:spcBef>
                <a:spcPts val="0"/>
              </a:spcBef>
              <a:spcAft>
                <a:spcPts val="0"/>
              </a:spcAft>
              <a:buSzPct val="100000"/>
              <a:buChar char="●"/>
            </a:pPr>
            <a:r>
              <a:rPr lang="en-CA" b="1" dirty="0"/>
              <a:t>Conclusion</a:t>
            </a:r>
          </a:p>
          <a:p>
            <a:pPr marL="914400" lvl="1" indent="-287972" algn="l" rtl="0">
              <a:spcBef>
                <a:spcPts val="0"/>
              </a:spcBef>
              <a:spcAft>
                <a:spcPts val="0"/>
              </a:spcAft>
              <a:buSzPct val="100000"/>
              <a:buChar char="○"/>
            </a:pPr>
            <a:r>
              <a:rPr lang="en-CA" b="1" dirty="0"/>
              <a:t>Summary</a:t>
            </a:r>
          </a:p>
          <a:p>
            <a:pPr marL="914400" lvl="1" indent="-287972" algn="l" rtl="0">
              <a:spcBef>
                <a:spcPts val="0"/>
              </a:spcBef>
              <a:spcAft>
                <a:spcPts val="0"/>
              </a:spcAft>
              <a:buSzPct val="100000"/>
              <a:buChar char="○"/>
            </a:pPr>
            <a:r>
              <a:rPr lang="en-CA" b="1" dirty="0"/>
              <a:t>Future Research</a:t>
            </a:r>
          </a:p>
          <a:p>
            <a:pPr marL="914400" lvl="1" indent="-287972" algn="l" rtl="0">
              <a:spcBef>
                <a:spcPts val="0"/>
              </a:spcBef>
              <a:spcAft>
                <a:spcPts val="0"/>
              </a:spcAft>
              <a:buSzPct val="100000"/>
              <a:buChar char="○"/>
            </a:pPr>
            <a:r>
              <a:rPr lang="en-CA" b="1" dirty="0"/>
              <a:t>Open Problem</a:t>
            </a:r>
          </a:p>
          <a:p>
            <a:pPr marL="457200" lvl="0" indent="-298767" algn="l" rtl="0">
              <a:spcBef>
                <a:spcPts val="0"/>
              </a:spcBef>
              <a:spcAft>
                <a:spcPts val="0"/>
              </a:spcAft>
              <a:buSzPct val="100000"/>
              <a:buChar char="●"/>
            </a:pPr>
            <a:r>
              <a:rPr lang="en-CA" b="1" dirty="0"/>
              <a:t>References</a:t>
            </a:r>
          </a:p>
          <a:p>
            <a:pPr marL="0" lvl="0" indent="0" algn="l" rtl="0">
              <a:spcBef>
                <a:spcPts val="1200"/>
              </a:spcBef>
              <a:spcAft>
                <a:spcPts val="1200"/>
              </a:spcAft>
              <a:buNone/>
            </a:pPr>
            <a:endParaRPr lang="en-CA" sz="1500" dirty="0"/>
          </a:p>
          <a:p>
            <a:endParaRPr lang="en-CA" dirty="0"/>
          </a:p>
        </p:txBody>
      </p:sp>
      <p:sp>
        <p:nvSpPr>
          <p:cNvPr id="6" name="Date Placeholder 5">
            <a:extLst>
              <a:ext uri="{FF2B5EF4-FFF2-40B4-BE49-F238E27FC236}">
                <a16:creationId xmlns:a16="http://schemas.microsoft.com/office/drawing/2014/main" id="{076F5B93-253C-0F37-03F8-4904A59C9F89}"/>
              </a:ext>
            </a:extLst>
          </p:cNvPr>
          <p:cNvSpPr>
            <a:spLocks noGrp="1"/>
          </p:cNvSpPr>
          <p:nvPr>
            <p:ph type="dt" sz="half" idx="10"/>
          </p:nvPr>
        </p:nvSpPr>
        <p:spPr/>
        <p:txBody>
          <a:bodyPr/>
          <a:lstStyle/>
          <a:p>
            <a:fld id="{0C5EB0F1-8363-49BF-92F7-37D2F57C3E69}" type="datetime3">
              <a:rPr lang="en-US" smtClean="0"/>
              <a:t>23 March 2023</a:t>
            </a:fld>
            <a:endParaRPr lang="en-US"/>
          </a:p>
        </p:txBody>
      </p:sp>
      <p:sp>
        <p:nvSpPr>
          <p:cNvPr id="7" name="Footer Placeholder 6">
            <a:extLst>
              <a:ext uri="{FF2B5EF4-FFF2-40B4-BE49-F238E27FC236}">
                <a16:creationId xmlns:a16="http://schemas.microsoft.com/office/drawing/2014/main" id="{61099F20-1651-DF8E-11D6-30AADB0A8929}"/>
              </a:ext>
            </a:extLst>
          </p:cNvPr>
          <p:cNvSpPr>
            <a:spLocks noGrp="1"/>
          </p:cNvSpPr>
          <p:nvPr>
            <p:ph type="ftr" sz="quarter" idx="11"/>
          </p:nvPr>
        </p:nvSpPr>
        <p:spPr/>
        <p:txBody>
          <a:bodyPr/>
          <a:lstStyle/>
          <a:p>
            <a:r>
              <a:rPr lang="en-US"/>
              <a:t>COMP 8590 | Ins - Dr. Alioune Ngom</a:t>
            </a:r>
          </a:p>
        </p:txBody>
      </p:sp>
      <p:sp>
        <p:nvSpPr>
          <p:cNvPr id="8" name="Slide Number Placeholder 7">
            <a:extLst>
              <a:ext uri="{FF2B5EF4-FFF2-40B4-BE49-F238E27FC236}">
                <a16:creationId xmlns:a16="http://schemas.microsoft.com/office/drawing/2014/main" id="{29A82CF7-629E-88B9-AD11-3762A22A6A96}"/>
              </a:ext>
            </a:extLst>
          </p:cNvPr>
          <p:cNvSpPr>
            <a:spLocks noGrp="1"/>
          </p:cNvSpPr>
          <p:nvPr>
            <p:ph type="sldNum" sz="quarter" idx="12"/>
          </p:nvPr>
        </p:nvSpPr>
        <p:spPr>
          <a:xfrm>
            <a:off x="8197644" y="6356350"/>
            <a:ext cx="2743200" cy="365125"/>
          </a:xfrm>
        </p:spPr>
        <p:txBody>
          <a:bodyPr/>
          <a:lstStyle/>
          <a:p>
            <a:fld id="{2DEBF6B5-A8B6-5742-91AE-8DC29EBB8E42}" type="slidenum">
              <a:rPr lang="en-US" smtClean="0"/>
              <a:t>2</a:t>
            </a:fld>
            <a:endParaRPr lang="en-US" dirty="0"/>
          </a:p>
        </p:txBody>
      </p:sp>
    </p:spTree>
    <p:extLst>
      <p:ext uri="{BB962C8B-B14F-4D97-AF65-F5344CB8AC3E}">
        <p14:creationId xmlns:p14="http://schemas.microsoft.com/office/powerpoint/2010/main" val="3758957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7E71FC-545C-E116-6AC7-1C841E5D2266}"/>
              </a:ext>
            </a:extLst>
          </p:cNvPr>
          <p:cNvPicPr>
            <a:picLocks noChangeAspect="1"/>
          </p:cNvPicPr>
          <p:nvPr/>
        </p:nvPicPr>
        <p:blipFill>
          <a:blip r:embed="rId2"/>
          <a:stretch>
            <a:fillRect/>
          </a:stretch>
        </p:blipFill>
        <p:spPr>
          <a:xfrm>
            <a:off x="4932586" y="2890914"/>
            <a:ext cx="7029450" cy="2362200"/>
          </a:xfrm>
          <a:prstGeom prst="rect">
            <a:avLst/>
          </a:prstGeom>
        </p:spPr>
      </p:pic>
      <p:pic>
        <p:nvPicPr>
          <p:cNvPr id="10" name="Picture 9">
            <a:extLst>
              <a:ext uri="{FF2B5EF4-FFF2-40B4-BE49-F238E27FC236}">
                <a16:creationId xmlns:a16="http://schemas.microsoft.com/office/drawing/2014/main" id="{F22E071F-BBDF-EBA3-118A-5581E2F89301}"/>
              </a:ext>
            </a:extLst>
          </p:cNvPr>
          <p:cNvPicPr>
            <a:picLocks noChangeAspect="1"/>
          </p:cNvPicPr>
          <p:nvPr/>
        </p:nvPicPr>
        <p:blipFill>
          <a:blip r:embed="rId3"/>
          <a:stretch>
            <a:fillRect/>
          </a:stretch>
        </p:blipFill>
        <p:spPr>
          <a:xfrm>
            <a:off x="4932586" y="543966"/>
            <a:ext cx="7029450" cy="2362200"/>
          </a:xfrm>
          <a:prstGeom prst="rect">
            <a:avLst/>
          </a:prstGeom>
        </p:spPr>
      </p:pic>
      <p:sp>
        <p:nvSpPr>
          <p:cNvPr id="2" name="Title 1">
            <a:extLst>
              <a:ext uri="{FF2B5EF4-FFF2-40B4-BE49-F238E27FC236}">
                <a16:creationId xmlns:a16="http://schemas.microsoft.com/office/drawing/2014/main" id="{C8EBF9A9-42C7-C958-38BB-DE62005008CB}"/>
              </a:ext>
            </a:extLst>
          </p:cNvPr>
          <p:cNvSpPr>
            <a:spLocks noGrp="1"/>
          </p:cNvSpPr>
          <p:nvPr>
            <p:ph type="title"/>
          </p:nvPr>
        </p:nvSpPr>
        <p:spPr>
          <a:xfrm>
            <a:off x="6411688" y="-254307"/>
            <a:ext cx="5780312" cy="1325563"/>
          </a:xfrm>
        </p:spPr>
        <p:txBody>
          <a:bodyPr/>
          <a:lstStyle/>
          <a:p>
            <a:r>
              <a:rPr lang="en-CA" dirty="0"/>
              <a:t>Feature Set - Categorical</a:t>
            </a:r>
          </a:p>
        </p:txBody>
      </p:sp>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26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20</a:t>
            </a:fld>
            <a:endParaRPr lang="en-US"/>
          </a:p>
        </p:txBody>
      </p:sp>
      <p:sp>
        <p:nvSpPr>
          <p:cNvPr id="23" name="TextBox 22">
            <a:extLst>
              <a:ext uri="{FF2B5EF4-FFF2-40B4-BE49-F238E27FC236}">
                <a16:creationId xmlns:a16="http://schemas.microsoft.com/office/drawing/2014/main" id="{2DDDF849-3774-597A-BE6A-D362B752F7B7}"/>
              </a:ext>
            </a:extLst>
          </p:cNvPr>
          <p:cNvSpPr txBox="1"/>
          <p:nvPr/>
        </p:nvSpPr>
        <p:spPr>
          <a:xfrm flipH="1">
            <a:off x="5309960" y="5797106"/>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pic>
        <p:nvPicPr>
          <p:cNvPr id="3" name="Picture 2">
            <a:extLst>
              <a:ext uri="{FF2B5EF4-FFF2-40B4-BE49-F238E27FC236}">
                <a16:creationId xmlns:a16="http://schemas.microsoft.com/office/drawing/2014/main" id="{73C13250-46C6-E228-6F65-0868FB624253}"/>
              </a:ext>
            </a:extLst>
          </p:cNvPr>
          <p:cNvPicPr>
            <a:picLocks noChangeAspect="1"/>
          </p:cNvPicPr>
          <p:nvPr/>
        </p:nvPicPr>
        <p:blipFill>
          <a:blip r:embed="rId4"/>
          <a:stretch>
            <a:fillRect/>
          </a:stretch>
        </p:blipFill>
        <p:spPr>
          <a:xfrm>
            <a:off x="86815" y="455001"/>
            <a:ext cx="4729326" cy="5472732"/>
          </a:xfrm>
          <a:prstGeom prst="rect">
            <a:avLst/>
          </a:prstGeom>
        </p:spPr>
      </p:pic>
      <p:pic>
        <p:nvPicPr>
          <p:cNvPr id="8" name="Picture 7">
            <a:extLst>
              <a:ext uri="{FF2B5EF4-FFF2-40B4-BE49-F238E27FC236}">
                <a16:creationId xmlns:a16="http://schemas.microsoft.com/office/drawing/2014/main" id="{86DDB4F1-D2E5-3C63-8B97-020EA138E29F}"/>
              </a:ext>
            </a:extLst>
          </p:cNvPr>
          <p:cNvPicPr>
            <a:picLocks noChangeAspect="1"/>
          </p:cNvPicPr>
          <p:nvPr/>
        </p:nvPicPr>
        <p:blipFill>
          <a:blip r:embed="rId5"/>
          <a:stretch>
            <a:fillRect/>
          </a:stretch>
        </p:blipFill>
        <p:spPr>
          <a:xfrm>
            <a:off x="5117592" y="5159639"/>
            <a:ext cx="6396373" cy="636289"/>
          </a:xfrm>
          <a:prstGeom prst="rect">
            <a:avLst/>
          </a:prstGeom>
        </p:spPr>
      </p:pic>
    </p:spTree>
    <p:extLst>
      <p:ext uri="{BB962C8B-B14F-4D97-AF65-F5344CB8AC3E}">
        <p14:creationId xmlns:p14="http://schemas.microsoft.com/office/powerpoint/2010/main" val="351165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5A69-D59A-7C09-925C-BD1410B7E698}"/>
              </a:ext>
            </a:extLst>
          </p:cNvPr>
          <p:cNvSpPr>
            <a:spLocks noGrp="1"/>
          </p:cNvSpPr>
          <p:nvPr>
            <p:ph type="title"/>
          </p:nvPr>
        </p:nvSpPr>
        <p:spPr/>
        <p:txBody>
          <a:bodyPr/>
          <a:lstStyle/>
          <a:p>
            <a:r>
              <a:rPr lang="en-CA" dirty="0"/>
              <a:t>Target – SalePrice Distribution</a:t>
            </a:r>
          </a:p>
        </p:txBody>
      </p:sp>
      <p:sp>
        <p:nvSpPr>
          <p:cNvPr id="14" name="Text Placeholder 13">
            <a:extLst>
              <a:ext uri="{FF2B5EF4-FFF2-40B4-BE49-F238E27FC236}">
                <a16:creationId xmlns:a16="http://schemas.microsoft.com/office/drawing/2014/main" id="{453FB5AA-28C6-248B-DD01-6C8C548EAC56}"/>
              </a:ext>
            </a:extLst>
          </p:cNvPr>
          <p:cNvSpPr>
            <a:spLocks noGrp="1"/>
          </p:cNvSpPr>
          <p:nvPr>
            <p:ph type="body" sz="half" idx="2"/>
          </p:nvPr>
        </p:nvSpPr>
        <p:spPr/>
        <p:txBody>
          <a:bodyPr/>
          <a:lstStyle/>
          <a:p>
            <a:endParaRPr lang="en-CA" dirty="0"/>
          </a:p>
        </p:txBody>
      </p:sp>
      <p:sp>
        <p:nvSpPr>
          <p:cNvPr id="4" name="Date Placeholder 3">
            <a:extLst>
              <a:ext uri="{FF2B5EF4-FFF2-40B4-BE49-F238E27FC236}">
                <a16:creationId xmlns:a16="http://schemas.microsoft.com/office/drawing/2014/main" id="{D5C65BDB-05F5-89CB-644A-C7418175B6BA}"/>
              </a:ext>
            </a:extLst>
          </p:cNvPr>
          <p:cNvSpPr>
            <a:spLocks noGrp="1"/>
          </p:cNvSpPr>
          <p:nvPr>
            <p:ph type="dt" sz="half" idx="10"/>
          </p:nvPr>
        </p:nvSpPr>
        <p:spPr/>
        <p:txBody>
          <a:bodyPr/>
          <a:lstStyle/>
          <a:p>
            <a:fld id="{6BFFB4C2-504F-488B-BAF6-D06F8E4C11AC}" type="datetime3">
              <a:rPr lang="en-US" smtClean="0"/>
              <a:t>25 March 2023</a:t>
            </a:fld>
            <a:endParaRPr lang="en-US"/>
          </a:p>
        </p:txBody>
      </p:sp>
      <p:sp>
        <p:nvSpPr>
          <p:cNvPr id="5" name="Footer Placeholder 4">
            <a:extLst>
              <a:ext uri="{FF2B5EF4-FFF2-40B4-BE49-F238E27FC236}">
                <a16:creationId xmlns:a16="http://schemas.microsoft.com/office/drawing/2014/main" id="{3E57B8AA-B921-E340-60B0-2C0E3F62FE7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5057330-086C-9B13-A9E7-E5D20B4C2E85}"/>
              </a:ext>
            </a:extLst>
          </p:cNvPr>
          <p:cNvSpPr>
            <a:spLocks noGrp="1"/>
          </p:cNvSpPr>
          <p:nvPr>
            <p:ph type="sldNum" sz="quarter" idx="12"/>
          </p:nvPr>
        </p:nvSpPr>
        <p:spPr/>
        <p:txBody>
          <a:bodyPr/>
          <a:lstStyle/>
          <a:p>
            <a:fld id="{2DEBF6B5-A8B6-5742-91AE-8DC29EBB8E42}" type="slidenum">
              <a:rPr lang="en-US" smtClean="0"/>
              <a:t>21</a:t>
            </a:fld>
            <a:endParaRPr lang="en-US"/>
          </a:p>
        </p:txBody>
      </p:sp>
      <p:pic>
        <p:nvPicPr>
          <p:cNvPr id="16" name="Picture 15">
            <a:extLst>
              <a:ext uri="{FF2B5EF4-FFF2-40B4-BE49-F238E27FC236}">
                <a16:creationId xmlns:a16="http://schemas.microsoft.com/office/drawing/2014/main" id="{B24FC072-4809-EE73-254A-25DA368EA7C1}"/>
              </a:ext>
            </a:extLst>
          </p:cNvPr>
          <p:cNvPicPr>
            <a:picLocks noChangeAspect="1"/>
          </p:cNvPicPr>
          <p:nvPr/>
        </p:nvPicPr>
        <p:blipFill>
          <a:blip r:embed="rId2"/>
          <a:stretch>
            <a:fillRect/>
          </a:stretch>
        </p:blipFill>
        <p:spPr>
          <a:xfrm>
            <a:off x="5595650" y="720726"/>
            <a:ext cx="6477573" cy="5148262"/>
          </a:xfrm>
          <a:prstGeom prst="rect">
            <a:avLst/>
          </a:prstGeom>
        </p:spPr>
      </p:pic>
    </p:spTree>
    <p:extLst>
      <p:ext uri="{BB962C8B-B14F-4D97-AF65-F5344CB8AC3E}">
        <p14:creationId xmlns:p14="http://schemas.microsoft.com/office/powerpoint/2010/main" val="219998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Data split</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5FEE4FFA-C72F-6A35-B08D-F7E5D9D00682}"/>
              </a:ext>
            </a:extLst>
          </p:cNvPr>
          <p:cNvSpPr>
            <a:spLocks noGrp="1"/>
          </p:cNvSpPr>
          <p:nvPr>
            <p:ph type="dt" sz="half" idx="10"/>
          </p:nvPr>
        </p:nvSpPr>
        <p:spPr/>
        <p:txBody>
          <a:bodyPr/>
          <a:lstStyle/>
          <a:p>
            <a:fld id="{5691879C-FCC7-4585-9215-28F8CFD5888C}" type="datetime3">
              <a:rPr lang="en-US" smtClean="0"/>
              <a:t>23 March 2023</a:t>
            </a:fld>
            <a:endParaRPr lang="en-US"/>
          </a:p>
        </p:txBody>
      </p:sp>
      <p:sp>
        <p:nvSpPr>
          <p:cNvPr id="5" name="Footer Placeholder 4">
            <a:extLst>
              <a:ext uri="{FF2B5EF4-FFF2-40B4-BE49-F238E27FC236}">
                <a16:creationId xmlns:a16="http://schemas.microsoft.com/office/drawing/2014/main" id="{2C2987EC-1CE4-51D6-18BD-419F3573CCC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8864204-1DE6-CB06-2AF5-26288B7E13C2}"/>
              </a:ext>
            </a:extLst>
          </p:cNvPr>
          <p:cNvSpPr>
            <a:spLocks noGrp="1"/>
          </p:cNvSpPr>
          <p:nvPr>
            <p:ph type="sldNum" sz="quarter" idx="12"/>
          </p:nvPr>
        </p:nvSpPr>
        <p:spPr/>
        <p:txBody>
          <a:bodyPr/>
          <a:lstStyle/>
          <a:p>
            <a:fld id="{2DEBF6B5-A8B6-5742-91AE-8DC29EBB8E42}" type="slidenum">
              <a:rPr lang="en-US" smtClean="0"/>
              <a:t>22</a:t>
            </a:fld>
            <a:endParaRPr lang="en-US"/>
          </a:p>
        </p:txBody>
      </p:sp>
    </p:spTree>
    <p:extLst>
      <p:ext uri="{BB962C8B-B14F-4D97-AF65-F5344CB8AC3E}">
        <p14:creationId xmlns:p14="http://schemas.microsoft.com/office/powerpoint/2010/main" val="66968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CFFA-029F-D81C-48D5-5DB85EF75440}"/>
              </a:ext>
            </a:extLst>
          </p:cNvPr>
          <p:cNvSpPr>
            <a:spLocks noGrp="1"/>
          </p:cNvSpPr>
          <p:nvPr>
            <p:ph type="title"/>
          </p:nvPr>
        </p:nvSpPr>
        <p:spPr/>
        <p:txBody>
          <a:bodyPr/>
          <a:lstStyle/>
          <a:p>
            <a:r>
              <a:rPr lang="en-CA" dirty="0"/>
              <a:t>Feature Selection</a:t>
            </a:r>
          </a:p>
        </p:txBody>
      </p:sp>
      <p:sp>
        <p:nvSpPr>
          <p:cNvPr id="3" name="Content Placeholder 2">
            <a:extLst>
              <a:ext uri="{FF2B5EF4-FFF2-40B4-BE49-F238E27FC236}">
                <a16:creationId xmlns:a16="http://schemas.microsoft.com/office/drawing/2014/main" id="{D3EB14F6-7F8C-C463-DBC9-ECBCF7C03B64}"/>
              </a:ext>
            </a:extLst>
          </p:cNvPr>
          <p:cNvSpPr>
            <a:spLocks noGrp="1"/>
          </p:cNvSpPr>
          <p:nvPr>
            <p:ph idx="1"/>
          </p:nvPr>
        </p:nvSpPr>
        <p:spPr>
          <a:xfrm>
            <a:off x="838200" y="1825625"/>
            <a:ext cx="7867650" cy="4351338"/>
          </a:xfrm>
        </p:spPr>
        <p:txBody>
          <a:bodyPr>
            <a:normAutofit lnSpcReduction="10000"/>
          </a:bodyPr>
          <a:lstStyle/>
          <a:p>
            <a:r>
              <a:rPr lang="en-CA" dirty="0"/>
              <a:t>Filter Methods	</a:t>
            </a:r>
          </a:p>
          <a:p>
            <a:pPr lvl="1"/>
            <a:r>
              <a:rPr lang="en-CA" dirty="0"/>
              <a:t>Basic methods - </a:t>
            </a:r>
            <a:r>
              <a:rPr lang="en-US" b="0" i="0" dirty="0">
                <a:effectLst/>
                <a:latin typeface="Inter"/>
              </a:rPr>
              <a:t>remove constant and quasi-constant features.</a:t>
            </a:r>
          </a:p>
          <a:p>
            <a:pPr lvl="2"/>
            <a:r>
              <a:rPr lang="en-US" b="0" i="0" dirty="0">
                <a:effectLst/>
                <a:latin typeface="Inter"/>
              </a:rPr>
              <a:t>Constant features are those that show the same value, just one value, for all the observations of the dataset</a:t>
            </a:r>
            <a:endParaRPr lang="en-US" dirty="0">
              <a:latin typeface="Inter"/>
            </a:endParaRPr>
          </a:p>
          <a:p>
            <a:pPr lvl="2"/>
            <a:r>
              <a:rPr lang="en-US" b="0" i="0" dirty="0">
                <a:effectLst/>
                <a:latin typeface="Inter"/>
              </a:rPr>
              <a:t>Quasi-constant features are those that show the same value for the great majority of the observations of the dataset.</a:t>
            </a:r>
            <a:endParaRPr lang="en-CA" dirty="0"/>
          </a:p>
          <a:p>
            <a:pPr lvl="1"/>
            <a:r>
              <a:rPr lang="en-CA" dirty="0"/>
              <a:t>Univariate methods</a:t>
            </a:r>
          </a:p>
          <a:p>
            <a:pPr lvl="1"/>
            <a:r>
              <a:rPr lang="en-CA" dirty="0"/>
              <a:t>Correlation Matrix with Heatmap</a:t>
            </a:r>
          </a:p>
          <a:p>
            <a:pPr lvl="2"/>
            <a:r>
              <a:rPr lang="en-US" dirty="0"/>
              <a:t>Correlation is a measure of the linear relationship of 2 or more variables.</a:t>
            </a:r>
          </a:p>
          <a:p>
            <a:pPr lvl="2"/>
            <a:r>
              <a:rPr lang="en-US" dirty="0"/>
              <a:t>Variables should be correlated with the target but uncorrelated among themselves</a:t>
            </a:r>
          </a:p>
          <a:p>
            <a:pPr lvl="2"/>
            <a:endParaRPr lang="en-CA" dirty="0"/>
          </a:p>
        </p:txBody>
      </p:sp>
      <p:sp>
        <p:nvSpPr>
          <p:cNvPr id="4" name="Date Placeholder 3">
            <a:extLst>
              <a:ext uri="{FF2B5EF4-FFF2-40B4-BE49-F238E27FC236}">
                <a16:creationId xmlns:a16="http://schemas.microsoft.com/office/drawing/2014/main" id="{91FD5E6C-B3BF-761A-7B57-E99BC133F1A8}"/>
              </a:ext>
            </a:extLst>
          </p:cNvPr>
          <p:cNvSpPr>
            <a:spLocks noGrp="1"/>
          </p:cNvSpPr>
          <p:nvPr>
            <p:ph type="dt" sz="half" idx="10"/>
          </p:nvPr>
        </p:nvSpPr>
        <p:spPr/>
        <p:txBody>
          <a:bodyPr/>
          <a:lstStyle/>
          <a:p>
            <a:fld id="{6BFFB4C2-504F-488B-BAF6-D06F8E4C11AC}" type="datetime3">
              <a:rPr lang="en-US" smtClean="0"/>
              <a:t>27 March 2023</a:t>
            </a:fld>
            <a:endParaRPr lang="en-US"/>
          </a:p>
        </p:txBody>
      </p:sp>
      <p:sp>
        <p:nvSpPr>
          <p:cNvPr id="5" name="Footer Placeholder 4">
            <a:extLst>
              <a:ext uri="{FF2B5EF4-FFF2-40B4-BE49-F238E27FC236}">
                <a16:creationId xmlns:a16="http://schemas.microsoft.com/office/drawing/2014/main" id="{BA5053AB-75E2-4A8F-10D1-2C7393CF82D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7631E2E-0128-84EE-BB72-3E47DEC457E0}"/>
              </a:ext>
            </a:extLst>
          </p:cNvPr>
          <p:cNvSpPr>
            <a:spLocks noGrp="1"/>
          </p:cNvSpPr>
          <p:nvPr>
            <p:ph type="sldNum" sz="quarter" idx="12"/>
          </p:nvPr>
        </p:nvSpPr>
        <p:spPr/>
        <p:txBody>
          <a:bodyPr/>
          <a:lstStyle/>
          <a:p>
            <a:fld id="{2DEBF6B5-A8B6-5742-91AE-8DC29EBB8E42}" type="slidenum">
              <a:rPr lang="en-US" smtClean="0"/>
              <a:t>23</a:t>
            </a:fld>
            <a:endParaRPr lang="en-US"/>
          </a:p>
        </p:txBody>
      </p:sp>
      <p:sp>
        <p:nvSpPr>
          <p:cNvPr id="7" name="Rectangle 6">
            <a:extLst>
              <a:ext uri="{FF2B5EF4-FFF2-40B4-BE49-F238E27FC236}">
                <a16:creationId xmlns:a16="http://schemas.microsoft.com/office/drawing/2014/main" id="{35EDA40E-CF1A-DC72-6802-9E790AD479C5}"/>
              </a:ext>
            </a:extLst>
          </p:cNvPr>
          <p:cNvSpPr/>
          <p:nvPr/>
        </p:nvSpPr>
        <p:spPr>
          <a:xfrm>
            <a:off x="9525000" y="1690688"/>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81</a:t>
            </a:r>
          </a:p>
        </p:txBody>
      </p:sp>
      <p:sp>
        <p:nvSpPr>
          <p:cNvPr id="8" name="Rectangle 7">
            <a:extLst>
              <a:ext uri="{FF2B5EF4-FFF2-40B4-BE49-F238E27FC236}">
                <a16:creationId xmlns:a16="http://schemas.microsoft.com/office/drawing/2014/main" id="{92C17B1F-F5E3-115E-6185-301DB3C64591}"/>
              </a:ext>
            </a:extLst>
          </p:cNvPr>
          <p:cNvSpPr/>
          <p:nvPr/>
        </p:nvSpPr>
        <p:spPr>
          <a:xfrm>
            <a:off x="9483435" y="2597151"/>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373</a:t>
            </a:r>
          </a:p>
        </p:txBody>
      </p:sp>
      <p:sp>
        <p:nvSpPr>
          <p:cNvPr id="9" name="Rectangle 8">
            <a:extLst>
              <a:ext uri="{FF2B5EF4-FFF2-40B4-BE49-F238E27FC236}">
                <a16:creationId xmlns:a16="http://schemas.microsoft.com/office/drawing/2014/main" id="{533C5776-2D8D-6F24-4787-00F058880313}"/>
              </a:ext>
            </a:extLst>
          </p:cNvPr>
          <p:cNvSpPr/>
          <p:nvPr/>
        </p:nvSpPr>
        <p:spPr>
          <a:xfrm>
            <a:off x="9483435" y="3570287"/>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261</a:t>
            </a:r>
          </a:p>
        </p:txBody>
      </p:sp>
      <p:sp>
        <p:nvSpPr>
          <p:cNvPr id="10" name="Rectangle 9">
            <a:extLst>
              <a:ext uri="{FF2B5EF4-FFF2-40B4-BE49-F238E27FC236}">
                <a16:creationId xmlns:a16="http://schemas.microsoft.com/office/drawing/2014/main" id="{1365A358-2BA4-417C-C333-2DCA17A80961}"/>
              </a:ext>
            </a:extLst>
          </p:cNvPr>
          <p:cNvSpPr/>
          <p:nvPr/>
        </p:nvSpPr>
        <p:spPr>
          <a:xfrm>
            <a:off x="9483435" y="4178298"/>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261</a:t>
            </a:r>
          </a:p>
        </p:txBody>
      </p:sp>
    </p:spTree>
    <p:extLst>
      <p:ext uri="{BB962C8B-B14F-4D97-AF65-F5344CB8AC3E}">
        <p14:creationId xmlns:p14="http://schemas.microsoft.com/office/powerpoint/2010/main" val="3616661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Model Train</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Loss graph</a:t>
            </a:r>
          </a:p>
        </p:txBody>
      </p:sp>
      <p:sp>
        <p:nvSpPr>
          <p:cNvPr id="4" name="Date Placeholder 3">
            <a:extLst>
              <a:ext uri="{FF2B5EF4-FFF2-40B4-BE49-F238E27FC236}">
                <a16:creationId xmlns:a16="http://schemas.microsoft.com/office/drawing/2014/main" id="{B8ED332E-BFB9-CCF8-34C7-59C881131160}"/>
              </a:ext>
            </a:extLst>
          </p:cNvPr>
          <p:cNvSpPr>
            <a:spLocks noGrp="1"/>
          </p:cNvSpPr>
          <p:nvPr>
            <p:ph type="dt" sz="half" idx="10"/>
          </p:nvPr>
        </p:nvSpPr>
        <p:spPr/>
        <p:txBody>
          <a:bodyPr/>
          <a:lstStyle/>
          <a:p>
            <a:fld id="{76CC6BB9-7228-42D9-8C7A-328F92CFB5AC}" type="datetime3">
              <a:rPr lang="en-US" smtClean="0"/>
              <a:t>23 March 2023</a:t>
            </a:fld>
            <a:endParaRPr lang="en-US"/>
          </a:p>
        </p:txBody>
      </p:sp>
      <p:sp>
        <p:nvSpPr>
          <p:cNvPr id="5" name="Footer Placeholder 4">
            <a:extLst>
              <a:ext uri="{FF2B5EF4-FFF2-40B4-BE49-F238E27FC236}">
                <a16:creationId xmlns:a16="http://schemas.microsoft.com/office/drawing/2014/main" id="{C3926585-E28F-2807-5EC8-FB303024521C}"/>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D89EDC5-83A1-1961-DD55-51B361FD8145}"/>
              </a:ext>
            </a:extLst>
          </p:cNvPr>
          <p:cNvSpPr>
            <a:spLocks noGrp="1"/>
          </p:cNvSpPr>
          <p:nvPr>
            <p:ph type="sldNum" sz="quarter" idx="12"/>
          </p:nvPr>
        </p:nvSpPr>
        <p:spPr/>
        <p:txBody>
          <a:bodyPr/>
          <a:lstStyle/>
          <a:p>
            <a:fld id="{2DEBF6B5-A8B6-5742-91AE-8DC29EBB8E42}" type="slidenum">
              <a:rPr lang="en-US" smtClean="0"/>
              <a:t>24</a:t>
            </a:fld>
            <a:endParaRPr lang="en-US"/>
          </a:p>
        </p:txBody>
      </p:sp>
    </p:spTree>
    <p:extLst>
      <p:ext uri="{BB962C8B-B14F-4D97-AF65-F5344CB8AC3E}">
        <p14:creationId xmlns:p14="http://schemas.microsoft.com/office/powerpoint/2010/main" val="43027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Model Test</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Self % count within range and actual </a:t>
            </a:r>
          </a:p>
        </p:txBody>
      </p:sp>
      <p:sp>
        <p:nvSpPr>
          <p:cNvPr id="4" name="Date Placeholder 3">
            <a:extLst>
              <a:ext uri="{FF2B5EF4-FFF2-40B4-BE49-F238E27FC236}">
                <a16:creationId xmlns:a16="http://schemas.microsoft.com/office/drawing/2014/main" id="{0F1D5B34-81B2-5FEB-6FA6-8F1DCDBC7FD8}"/>
              </a:ext>
            </a:extLst>
          </p:cNvPr>
          <p:cNvSpPr>
            <a:spLocks noGrp="1"/>
          </p:cNvSpPr>
          <p:nvPr>
            <p:ph type="dt" sz="half" idx="10"/>
          </p:nvPr>
        </p:nvSpPr>
        <p:spPr/>
        <p:txBody>
          <a:bodyPr/>
          <a:lstStyle/>
          <a:p>
            <a:fld id="{BB51712F-D9D1-44F1-955D-6897287CF011}" type="datetime3">
              <a:rPr lang="en-US" smtClean="0"/>
              <a:t>23 March 2023</a:t>
            </a:fld>
            <a:endParaRPr lang="en-US"/>
          </a:p>
        </p:txBody>
      </p:sp>
      <p:sp>
        <p:nvSpPr>
          <p:cNvPr id="5" name="Footer Placeholder 4">
            <a:extLst>
              <a:ext uri="{FF2B5EF4-FFF2-40B4-BE49-F238E27FC236}">
                <a16:creationId xmlns:a16="http://schemas.microsoft.com/office/drawing/2014/main" id="{EDF6D773-C927-F523-F568-28335F0605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E076B6D-8A12-873B-C0F6-304B73E7C881}"/>
              </a:ext>
            </a:extLst>
          </p:cNvPr>
          <p:cNvSpPr>
            <a:spLocks noGrp="1"/>
          </p:cNvSpPr>
          <p:nvPr>
            <p:ph type="sldNum" sz="quarter" idx="12"/>
          </p:nvPr>
        </p:nvSpPr>
        <p:spPr/>
        <p:txBody>
          <a:bodyPr/>
          <a:lstStyle/>
          <a:p>
            <a:fld id="{2DEBF6B5-A8B6-5742-91AE-8DC29EBB8E42}" type="slidenum">
              <a:rPr lang="en-US" smtClean="0"/>
              <a:t>25</a:t>
            </a:fld>
            <a:endParaRPr lang="en-US"/>
          </a:p>
        </p:txBody>
      </p:sp>
    </p:spTree>
    <p:extLst>
      <p:ext uri="{BB962C8B-B14F-4D97-AF65-F5344CB8AC3E}">
        <p14:creationId xmlns:p14="http://schemas.microsoft.com/office/powerpoint/2010/main" val="137230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P value for some feature from different quantile model</a:t>
            </a:r>
          </a:p>
        </p:txBody>
      </p:sp>
      <p:sp>
        <p:nvSpPr>
          <p:cNvPr id="4" name="Date Placeholder 3">
            <a:extLst>
              <a:ext uri="{FF2B5EF4-FFF2-40B4-BE49-F238E27FC236}">
                <a16:creationId xmlns:a16="http://schemas.microsoft.com/office/drawing/2014/main" id="{446EAD31-CD3B-E24F-E6AD-4264197951D4}"/>
              </a:ext>
            </a:extLst>
          </p:cNvPr>
          <p:cNvSpPr>
            <a:spLocks noGrp="1"/>
          </p:cNvSpPr>
          <p:nvPr>
            <p:ph type="dt" sz="half" idx="10"/>
          </p:nvPr>
        </p:nvSpPr>
        <p:spPr/>
        <p:txBody>
          <a:bodyPr/>
          <a:lstStyle/>
          <a:p>
            <a:fld id="{A8D12EA7-96A2-4BCB-93CD-E4E4C0F56741}" type="datetime3">
              <a:rPr lang="en-US" smtClean="0"/>
              <a:t>23 March 2023</a:t>
            </a:fld>
            <a:endParaRPr lang="en-US"/>
          </a:p>
        </p:txBody>
      </p:sp>
      <p:sp>
        <p:nvSpPr>
          <p:cNvPr id="5" name="Footer Placeholder 4">
            <a:extLst>
              <a:ext uri="{FF2B5EF4-FFF2-40B4-BE49-F238E27FC236}">
                <a16:creationId xmlns:a16="http://schemas.microsoft.com/office/drawing/2014/main" id="{834B1072-FA92-988D-9E49-810B350800A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DE532B7-D53F-6078-F256-A24D3E1796A5}"/>
              </a:ext>
            </a:extLst>
          </p:cNvPr>
          <p:cNvSpPr>
            <a:spLocks noGrp="1"/>
          </p:cNvSpPr>
          <p:nvPr>
            <p:ph type="sldNum" sz="quarter" idx="12"/>
          </p:nvPr>
        </p:nvSpPr>
        <p:spPr/>
        <p:txBody>
          <a:bodyPr/>
          <a:lstStyle/>
          <a:p>
            <a:fld id="{2DEBF6B5-A8B6-5742-91AE-8DC29EBB8E42}" type="slidenum">
              <a:rPr lang="en-US" smtClean="0"/>
              <a:t>26</a:t>
            </a:fld>
            <a:endParaRPr lang="en-US"/>
          </a:p>
        </p:txBody>
      </p:sp>
    </p:spTree>
    <p:extLst>
      <p:ext uri="{BB962C8B-B14F-4D97-AF65-F5344CB8AC3E}">
        <p14:creationId xmlns:p14="http://schemas.microsoft.com/office/powerpoint/2010/main" val="107818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err="1"/>
              <a:t>LigtgbmRessor</a:t>
            </a:r>
            <a:r>
              <a:rPr lang="en-CA" dirty="0"/>
              <a:t> possible</a:t>
            </a:r>
          </a:p>
        </p:txBody>
      </p:sp>
      <p:sp>
        <p:nvSpPr>
          <p:cNvPr id="4" name="Date Placeholder 3">
            <a:extLst>
              <a:ext uri="{FF2B5EF4-FFF2-40B4-BE49-F238E27FC236}">
                <a16:creationId xmlns:a16="http://schemas.microsoft.com/office/drawing/2014/main" id="{CC49C8D6-346F-ED9E-AAA6-69D8863B59A8}"/>
              </a:ext>
            </a:extLst>
          </p:cNvPr>
          <p:cNvSpPr>
            <a:spLocks noGrp="1"/>
          </p:cNvSpPr>
          <p:nvPr>
            <p:ph type="dt" sz="half" idx="10"/>
          </p:nvPr>
        </p:nvSpPr>
        <p:spPr/>
        <p:txBody>
          <a:bodyPr/>
          <a:lstStyle/>
          <a:p>
            <a:fld id="{C7DE0802-4352-4CB6-B303-402952FD1535}" type="datetime3">
              <a:rPr lang="en-US" smtClean="0"/>
              <a:t>23 March 2023</a:t>
            </a:fld>
            <a:endParaRPr lang="en-US"/>
          </a:p>
        </p:txBody>
      </p:sp>
      <p:sp>
        <p:nvSpPr>
          <p:cNvPr id="5" name="Footer Placeholder 4">
            <a:extLst>
              <a:ext uri="{FF2B5EF4-FFF2-40B4-BE49-F238E27FC236}">
                <a16:creationId xmlns:a16="http://schemas.microsoft.com/office/drawing/2014/main" id="{86D2E5DD-834B-4886-89D9-D8A92A255BE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B0E144D6-DD44-94EF-269E-D22B94216C90}"/>
              </a:ext>
            </a:extLst>
          </p:cNvPr>
          <p:cNvSpPr>
            <a:spLocks noGrp="1"/>
          </p:cNvSpPr>
          <p:nvPr>
            <p:ph type="sldNum" sz="quarter" idx="12"/>
          </p:nvPr>
        </p:nvSpPr>
        <p:spPr/>
        <p:txBody>
          <a:bodyPr/>
          <a:lstStyle/>
          <a:p>
            <a:fld id="{2DEBF6B5-A8B6-5742-91AE-8DC29EBB8E42}" type="slidenum">
              <a:rPr lang="en-US" smtClean="0"/>
              <a:t>27</a:t>
            </a:fld>
            <a:endParaRPr lang="en-US"/>
          </a:p>
        </p:txBody>
      </p:sp>
    </p:spTree>
    <p:extLst>
      <p:ext uri="{BB962C8B-B14F-4D97-AF65-F5344CB8AC3E}">
        <p14:creationId xmlns:p14="http://schemas.microsoft.com/office/powerpoint/2010/main" val="2266419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Study establish factual link with the behaviour of feature characteristic and suggest models which are trained on quantile</a:t>
            </a:r>
          </a:p>
          <a:p>
            <a:endParaRPr lang="en-CA" dirty="0"/>
          </a:p>
        </p:txBody>
      </p:sp>
      <p:sp>
        <p:nvSpPr>
          <p:cNvPr id="4" name="Date Placeholder 3">
            <a:extLst>
              <a:ext uri="{FF2B5EF4-FFF2-40B4-BE49-F238E27FC236}">
                <a16:creationId xmlns:a16="http://schemas.microsoft.com/office/drawing/2014/main" id="{35142672-7A06-00F4-06B0-9184169A6407}"/>
              </a:ext>
            </a:extLst>
          </p:cNvPr>
          <p:cNvSpPr>
            <a:spLocks noGrp="1"/>
          </p:cNvSpPr>
          <p:nvPr>
            <p:ph type="dt" sz="half" idx="10"/>
          </p:nvPr>
        </p:nvSpPr>
        <p:spPr/>
        <p:txBody>
          <a:bodyPr/>
          <a:lstStyle/>
          <a:p>
            <a:fld id="{FCBFE520-1EFF-4008-B63D-B5670454E1C1}" type="datetime3">
              <a:rPr lang="en-US" smtClean="0"/>
              <a:t>23 March 2023</a:t>
            </a:fld>
            <a:endParaRPr lang="en-US"/>
          </a:p>
        </p:txBody>
      </p:sp>
      <p:sp>
        <p:nvSpPr>
          <p:cNvPr id="5" name="Footer Placeholder 4">
            <a:extLst>
              <a:ext uri="{FF2B5EF4-FFF2-40B4-BE49-F238E27FC236}">
                <a16:creationId xmlns:a16="http://schemas.microsoft.com/office/drawing/2014/main" id="{6BC01983-19C3-1C02-1D8C-DB4437EA19B6}"/>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EF8DF78C-EABC-C718-CF38-F1B30CEE0C04}"/>
              </a:ext>
            </a:extLst>
          </p:cNvPr>
          <p:cNvSpPr>
            <a:spLocks noGrp="1"/>
          </p:cNvSpPr>
          <p:nvPr>
            <p:ph type="sldNum" sz="quarter" idx="12"/>
          </p:nvPr>
        </p:nvSpPr>
        <p:spPr/>
        <p:txBody>
          <a:bodyPr/>
          <a:lstStyle/>
          <a:p>
            <a:fld id="{2DEBF6B5-A8B6-5742-91AE-8DC29EBB8E42}" type="slidenum">
              <a:rPr lang="en-US" smtClean="0"/>
              <a:t>28</a:t>
            </a:fld>
            <a:endParaRPr lang="en-US"/>
          </a:p>
        </p:txBody>
      </p:sp>
    </p:spTree>
    <p:extLst>
      <p:ext uri="{BB962C8B-B14F-4D97-AF65-F5344CB8AC3E}">
        <p14:creationId xmlns:p14="http://schemas.microsoft.com/office/powerpoint/2010/main" val="429052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Future Research</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Can try quantile using more advanced models such as </a:t>
            </a:r>
            <a:r>
              <a:rPr lang="en-CA" dirty="0" err="1"/>
              <a:t>lightgbm</a:t>
            </a:r>
            <a:r>
              <a:rPr lang="en-CA" dirty="0"/>
              <a:t> regressor </a:t>
            </a:r>
          </a:p>
        </p:txBody>
      </p:sp>
      <p:sp>
        <p:nvSpPr>
          <p:cNvPr id="4" name="Date Placeholder 3">
            <a:extLst>
              <a:ext uri="{FF2B5EF4-FFF2-40B4-BE49-F238E27FC236}">
                <a16:creationId xmlns:a16="http://schemas.microsoft.com/office/drawing/2014/main" id="{349D7B85-6768-815F-4E1B-8884DA384230}"/>
              </a:ext>
            </a:extLst>
          </p:cNvPr>
          <p:cNvSpPr>
            <a:spLocks noGrp="1"/>
          </p:cNvSpPr>
          <p:nvPr>
            <p:ph type="dt" sz="half" idx="10"/>
          </p:nvPr>
        </p:nvSpPr>
        <p:spPr/>
        <p:txBody>
          <a:bodyPr/>
          <a:lstStyle/>
          <a:p>
            <a:fld id="{C38E320A-1285-4FB1-8718-AE1A2ED6AD2C}" type="datetime3">
              <a:rPr lang="en-US" smtClean="0"/>
              <a:t>23 March 2023</a:t>
            </a:fld>
            <a:endParaRPr lang="en-US"/>
          </a:p>
        </p:txBody>
      </p:sp>
      <p:sp>
        <p:nvSpPr>
          <p:cNvPr id="5" name="Footer Placeholder 4">
            <a:extLst>
              <a:ext uri="{FF2B5EF4-FFF2-40B4-BE49-F238E27FC236}">
                <a16:creationId xmlns:a16="http://schemas.microsoft.com/office/drawing/2014/main" id="{7A0D4109-E5A7-8763-A646-E16FC75BFE8B}"/>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81A3B61-B47F-FDB6-DDDA-092A8F87C214}"/>
              </a:ext>
            </a:extLst>
          </p:cNvPr>
          <p:cNvSpPr>
            <a:spLocks noGrp="1"/>
          </p:cNvSpPr>
          <p:nvPr>
            <p:ph type="sldNum" sz="quarter" idx="12"/>
          </p:nvPr>
        </p:nvSpPr>
        <p:spPr/>
        <p:txBody>
          <a:bodyPr/>
          <a:lstStyle/>
          <a:p>
            <a:fld id="{2DEBF6B5-A8B6-5742-91AE-8DC29EBB8E42}" type="slidenum">
              <a:rPr lang="en-US" smtClean="0"/>
              <a:t>29</a:t>
            </a:fld>
            <a:endParaRPr lang="en-US"/>
          </a:p>
        </p:txBody>
      </p:sp>
    </p:spTree>
    <p:extLst>
      <p:ext uri="{BB962C8B-B14F-4D97-AF65-F5344CB8AC3E}">
        <p14:creationId xmlns:p14="http://schemas.microsoft.com/office/powerpoint/2010/main" val="11997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40FB87-B2EF-37F2-56EC-6FE041F7AD59}"/>
              </a:ext>
            </a:extLst>
          </p:cNvPr>
          <p:cNvSpPr>
            <a:spLocks noGrp="1"/>
          </p:cNvSpPr>
          <p:nvPr>
            <p:ph type="title"/>
          </p:nvPr>
        </p:nvSpPr>
        <p:spPr/>
        <p:txBody>
          <a:bodyPr/>
          <a:lstStyle/>
          <a:p>
            <a:r>
              <a:rPr lang="en-CA" dirty="0"/>
              <a:t>Abstract</a:t>
            </a:r>
          </a:p>
        </p:txBody>
      </p:sp>
      <p:sp>
        <p:nvSpPr>
          <p:cNvPr id="6" name="Content Placeholder 5">
            <a:extLst>
              <a:ext uri="{FF2B5EF4-FFF2-40B4-BE49-F238E27FC236}">
                <a16:creationId xmlns:a16="http://schemas.microsoft.com/office/drawing/2014/main" id="{3850FD99-796E-CB29-F2E3-FD607694EDB8}"/>
              </a:ext>
            </a:extLst>
          </p:cNvPr>
          <p:cNvSpPr>
            <a:spLocks noGrp="1"/>
          </p:cNvSpPr>
          <p:nvPr>
            <p:ph idx="1"/>
          </p:nvPr>
        </p:nvSpPr>
        <p:spPr/>
        <p:txBody>
          <a:bodyPr/>
          <a:lstStyle/>
          <a:p>
            <a:r>
              <a:rPr lang="en-CA" dirty="0"/>
              <a:t>Research shows feature and target price relation can vary based on target price. Try to investigate how the insight of quantile regression and feature importance change for different model and compare with existing study</a:t>
            </a:r>
          </a:p>
          <a:p>
            <a:endParaRPr lang="en-CA" dirty="0"/>
          </a:p>
        </p:txBody>
      </p:sp>
      <p:sp>
        <p:nvSpPr>
          <p:cNvPr id="7" name="Date Placeholder 6">
            <a:extLst>
              <a:ext uri="{FF2B5EF4-FFF2-40B4-BE49-F238E27FC236}">
                <a16:creationId xmlns:a16="http://schemas.microsoft.com/office/drawing/2014/main" id="{C4482F74-54E8-BC55-C963-3D820E86C4AD}"/>
              </a:ext>
            </a:extLst>
          </p:cNvPr>
          <p:cNvSpPr>
            <a:spLocks noGrp="1"/>
          </p:cNvSpPr>
          <p:nvPr>
            <p:ph type="dt" sz="half" idx="10"/>
          </p:nvPr>
        </p:nvSpPr>
        <p:spPr/>
        <p:txBody>
          <a:bodyPr/>
          <a:lstStyle/>
          <a:p>
            <a:fld id="{043B9510-8AA5-4878-8ECE-C1FCEBCE1349}" type="datetime3">
              <a:rPr lang="en-US" smtClean="0"/>
              <a:t>23 March 2023</a:t>
            </a:fld>
            <a:endParaRPr lang="en-US"/>
          </a:p>
        </p:txBody>
      </p:sp>
      <p:sp>
        <p:nvSpPr>
          <p:cNvPr id="8" name="Footer Placeholder 7">
            <a:extLst>
              <a:ext uri="{FF2B5EF4-FFF2-40B4-BE49-F238E27FC236}">
                <a16:creationId xmlns:a16="http://schemas.microsoft.com/office/drawing/2014/main" id="{45BE9C68-5DA1-F02E-4A32-E4F54DA4BA2A}"/>
              </a:ext>
            </a:extLst>
          </p:cNvPr>
          <p:cNvSpPr>
            <a:spLocks noGrp="1"/>
          </p:cNvSpPr>
          <p:nvPr>
            <p:ph type="ftr" sz="quarter" idx="11"/>
          </p:nvPr>
        </p:nvSpPr>
        <p:spPr/>
        <p:txBody>
          <a:bodyPr/>
          <a:lstStyle/>
          <a:p>
            <a:r>
              <a:rPr lang="en-US"/>
              <a:t>COMP 8590 | Ins - Dr. Alioune Ngom</a:t>
            </a:r>
          </a:p>
        </p:txBody>
      </p:sp>
      <p:sp>
        <p:nvSpPr>
          <p:cNvPr id="9" name="Slide Number Placeholder 8">
            <a:extLst>
              <a:ext uri="{FF2B5EF4-FFF2-40B4-BE49-F238E27FC236}">
                <a16:creationId xmlns:a16="http://schemas.microsoft.com/office/drawing/2014/main" id="{F4F1D30B-0576-E2CF-E88D-6F430C28A4B9}"/>
              </a:ext>
            </a:extLst>
          </p:cNvPr>
          <p:cNvSpPr>
            <a:spLocks noGrp="1"/>
          </p:cNvSpPr>
          <p:nvPr>
            <p:ph type="sldNum" sz="quarter" idx="12"/>
          </p:nvPr>
        </p:nvSpPr>
        <p:spPr>
          <a:xfrm>
            <a:off x="8187812" y="6356350"/>
            <a:ext cx="2743200" cy="365125"/>
          </a:xfrm>
        </p:spPr>
        <p:txBody>
          <a:bodyPr/>
          <a:lstStyle/>
          <a:p>
            <a:fld id="{2DEBF6B5-A8B6-5742-91AE-8DC29EBB8E42}" type="slidenum">
              <a:rPr lang="en-US" smtClean="0"/>
              <a:t>3</a:t>
            </a:fld>
            <a:endParaRPr lang="en-US"/>
          </a:p>
        </p:txBody>
      </p:sp>
    </p:spTree>
    <p:extLst>
      <p:ext uri="{BB962C8B-B14F-4D97-AF65-F5344CB8AC3E}">
        <p14:creationId xmlns:p14="http://schemas.microsoft.com/office/powerpoint/2010/main" val="299422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E651-39AE-330D-7149-3CC1A1CCD935}"/>
              </a:ext>
            </a:extLst>
          </p:cNvPr>
          <p:cNvSpPr>
            <a:spLocks noGrp="1"/>
          </p:cNvSpPr>
          <p:nvPr>
            <p:ph type="title"/>
          </p:nvPr>
        </p:nvSpPr>
        <p:spPr/>
        <p:txBody>
          <a:bodyPr/>
          <a:lstStyle/>
          <a:p>
            <a:r>
              <a:rPr lang="en-CA" dirty="0"/>
              <a:t>Open Problem</a:t>
            </a:r>
          </a:p>
        </p:txBody>
      </p:sp>
      <p:sp>
        <p:nvSpPr>
          <p:cNvPr id="3" name="Content Placeholder 2">
            <a:extLst>
              <a:ext uri="{FF2B5EF4-FFF2-40B4-BE49-F238E27FC236}">
                <a16:creationId xmlns:a16="http://schemas.microsoft.com/office/drawing/2014/main" id="{44450C81-8D7B-2702-0BDE-451AF93A726C}"/>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AD3281B4-1E06-7D1E-F245-F1FBCC4FB87D}"/>
              </a:ext>
            </a:extLst>
          </p:cNvPr>
          <p:cNvSpPr>
            <a:spLocks noGrp="1"/>
          </p:cNvSpPr>
          <p:nvPr>
            <p:ph type="dt" sz="half" idx="10"/>
          </p:nvPr>
        </p:nvSpPr>
        <p:spPr/>
        <p:txBody>
          <a:bodyPr/>
          <a:lstStyle/>
          <a:p>
            <a:fld id="{BC5C4C62-19EC-4914-B9FC-E87327561022}" type="datetime3">
              <a:rPr lang="en-US" smtClean="0"/>
              <a:t>23 March 2023</a:t>
            </a:fld>
            <a:endParaRPr lang="en-US"/>
          </a:p>
        </p:txBody>
      </p:sp>
      <p:sp>
        <p:nvSpPr>
          <p:cNvPr id="5" name="Footer Placeholder 4">
            <a:extLst>
              <a:ext uri="{FF2B5EF4-FFF2-40B4-BE49-F238E27FC236}">
                <a16:creationId xmlns:a16="http://schemas.microsoft.com/office/drawing/2014/main" id="{5FDE2060-D88D-8669-80B8-35E308A29C2E}"/>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CB56194-2E68-333B-4A78-BB4E6BCF1AC4}"/>
              </a:ext>
            </a:extLst>
          </p:cNvPr>
          <p:cNvSpPr>
            <a:spLocks noGrp="1"/>
          </p:cNvSpPr>
          <p:nvPr>
            <p:ph type="sldNum" sz="quarter" idx="12"/>
          </p:nvPr>
        </p:nvSpPr>
        <p:spPr/>
        <p:txBody>
          <a:bodyPr/>
          <a:lstStyle/>
          <a:p>
            <a:fld id="{2DEBF6B5-A8B6-5742-91AE-8DC29EBB8E42}" type="slidenum">
              <a:rPr lang="en-US" smtClean="0"/>
              <a:t>30</a:t>
            </a:fld>
            <a:endParaRPr lang="en-US"/>
          </a:p>
        </p:txBody>
      </p:sp>
    </p:spTree>
    <p:extLst>
      <p:ext uri="{BB962C8B-B14F-4D97-AF65-F5344CB8AC3E}">
        <p14:creationId xmlns:p14="http://schemas.microsoft.com/office/powerpoint/2010/main" val="428814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49AE-F6F6-238D-9545-D199D569B53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1A3AEAD0-2E4E-05BF-8F62-9B50A8E45DB6}"/>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A54DBD67-3048-E162-0AC5-F2E185272DA7}"/>
              </a:ext>
            </a:extLst>
          </p:cNvPr>
          <p:cNvSpPr>
            <a:spLocks noGrp="1"/>
          </p:cNvSpPr>
          <p:nvPr>
            <p:ph type="dt" sz="half" idx="10"/>
          </p:nvPr>
        </p:nvSpPr>
        <p:spPr/>
        <p:txBody>
          <a:bodyPr/>
          <a:lstStyle/>
          <a:p>
            <a:fld id="{08C02E24-67EF-402F-BF02-ED55B49B9C7B}" type="datetime3">
              <a:rPr lang="en-US" smtClean="0"/>
              <a:t>23 March 2023</a:t>
            </a:fld>
            <a:endParaRPr lang="en-US"/>
          </a:p>
        </p:txBody>
      </p:sp>
      <p:sp>
        <p:nvSpPr>
          <p:cNvPr id="5" name="Footer Placeholder 4">
            <a:extLst>
              <a:ext uri="{FF2B5EF4-FFF2-40B4-BE49-F238E27FC236}">
                <a16:creationId xmlns:a16="http://schemas.microsoft.com/office/drawing/2014/main" id="{3E088DA5-1446-9DD3-FE30-215355D93D0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C0E13CA9-22CA-D466-0674-E3D2B13789A2}"/>
              </a:ext>
            </a:extLst>
          </p:cNvPr>
          <p:cNvSpPr>
            <a:spLocks noGrp="1"/>
          </p:cNvSpPr>
          <p:nvPr>
            <p:ph type="sldNum" sz="quarter" idx="12"/>
          </p:nvPr>
        </p:nvSpPr>
        <p:spPr/>
        <p:txBody>
          <a:bodyPr/>
          <a:lstStyle/>
          <a:p>
            <a:fld id="{2DEBF6B5-A8B6-5742-91AE-8DC29EBB8E42}" type="slidenum">
              <a:rPr lang="en-US" smtClean="0"/>
              <a:t>31</a:t>
            </a:fld>
            <a:endParaRPr lang="en-US"/>
          </a:p>
        </p:txBody>
      </p:sp>
    </p:spTree>
    <p:extLst>
      <p:ext uri="{BB962C8B-B14F-4D97-AF65-F5344CB8AC3E}">
        <p14:creationId xmlns:p14="http://schemas.microsoft.com/office/powerpoint/2010/main" val="37297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54423-3E73-0420-CEAC-A194F66910CC}"/>
              </a:ext>
            </a:extLst>
          </p:cNvPr>
          <p:cNvSpPr>
            <a:spLocks noGrp="1"/>
          </p:cNvSpPr>
          <p:nvPr>
            <p:ph idx="1"/>
          </p:nvPr>
        </p:nvSpPr>
        <p:spPr/>
        <p:txBody>
          <a:bodyPr>
            <a:normAutofit/>
          </a:bodyPr>
          <a:lstStyle/>
          <a:p>
            <a:pPr marL="0" indent="0" algn="ctr">
              <a:buNone/>
            </a:pPr>
            <a:r>
              <a:rPr lang="en-CA" sz="6000" dirty="0"/>
              <a:t>THANK YOU</a:t>
            </a:r>
          </a:p>
        </p:txBody>
      </p:sp>
      <p:sp>
        <p:nvSpPr>
          <p:cNvPr id="4" name="Date Placeholder 3">
            <a:extLst>
              <a:ext uri="{FF2B5EF4-FFF2-40B4-BE49-F238E27FC236}">
                <a16:creationId xmlns:a16="http://schemas.microsoft.com/office/drawing/2014/main" id="{E70BE967-F8C2-7A00-EB0C-4B42B9685654}"/>
              </a:ext>
            </a:extLst>
          </p:cNvPr>
          <p:cNvSpPr>
            <a:spLocks noGrp="1"/>
          </p:cNvSpPr>
          <p:nvPr>
            <p:ph type="dt" sz="half" idx="10"/>
          </p:nvPr>
        </p:nvSpPr>
        <p:spPr/>
        <p:txBody>
          <a:bodyPr/>
          <a:lstStyle/>
          <a:p>
            <a:fld id="{7F8D52EF-38F2-48EB-8874-136EC0BCF24F}" type="datetime3">
              <a:rPr lang="en-US" smtClean="0"/>
              <a:t>23 March 2023</a:t>
            </a:fld>
            <a:endParaRPr lang="en-US"/>
          </a:p>
        </p:txBody>
      </p:sp>
      <p:sp>
        <p:nvSpPr>
          <p:cNvPr id="5" name="Footer Placeholder 4">
            <a:extLst>
              <a:ext uri="{FF2B5EF4-FFF2-40B4-BE49-F238E27FC236}">
                <a16:creationId xmlns:a16="http://schemas.microsoft.com/office/drawing/2014/main" id="{179A5914-C04D-6B30-64EC-2B74DB23AAD8}"/>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AF6E7D7-7B9B-7F63-9EF6-A23FE21F3EA6}"/>
              </a:ext>
            </a:extLst>
          </p:cNvPr>
          <p:cNvSpPr>
            <a:spLocks noGrp="1"/>
          </p:cNvSpPr>
          <p:nvPr>
            <p:ph type="sldNum" sz="quarter" idx="12"/>
          </p:nvPr>
        </p:nvSpPr>
        <p:spPr/>
        <p:txBody>
          <a:bodyPr/>
          <a:lstStyle/>
          <a:p>
            <a:fld id="{2DEBF6B5-A8B6-5742-91AE-8DC29EBB8E42}" type="slidenum">
              <a:rPr lang="en-US" smtClean="0"/>
              <a:t>32</a:t>
            </a:fld>
            <a:endParaRPr lang="en-US"/>
          </a:p>
        </p:txBody>
      </p:sp>
    </p:spTree>
    <p:extLst>
      <p:ext uri="{BB962C8B-B14F-4D97-AF65-F5344CB8AC3E}">
        <p14:creationId xmlns:p14="http://schemas.microsoft.com/office/powerpoint/2010/main" val="73141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2E7F-8086-E500-1276-C11F1503E36C}"/>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4593AB1B-3616-D6D5-24C8-48BF6C7E85E7}"/>
              </a:ext>
            </a:extLst>
          </p:cNvPr>
          <p:cNvSpPr>
            <a:spLocks noGrp="1"/>
          </p:cNvSpPr>
          <p:nvPr>
            <p:ph idx="1"/>
          </p:nvPr>
        </p:nvSpPr>
        <p:spPr/>
        <p:txBody>
          <a:bodyPr/>
          <a:lstStyle/>
          <a:p>
            <a:r>
              <a:rPr lang="en-CA" dirty="0"/>
              <a:t>What is Quantile Regression</a:t>
            </a:r>
          </a:p>
          <a:p>
            <a:pPr lvl="1"/>
            <a:r>
              <a:rPr lang="en-CA" dirty="0"/>
              <a:t>Food Interval example</a:t>
            </a:r>
          </a:p>
          <a:p>
            <a:pPr lvl="1"/>
            <a:r>
              <a:rPr lang="en-CA" dirty="0"/>
              <a:t>With respect to sale price how it might have different relation with features over target variable – Sales Price</a:t>
            </a:r>
          </a:p>
          <a:p>
            <a:pPr lvl="1"/>
            <a:endParaRPr lang="en-CA" dirty="0"/>
          </a:p>
        </p:txBody>
      </p:sp>
      <p:sp>
        <p:nvSpPr>
          <p:cNvPr id="4" name="Date Placeholder 3">
            <a:extLst>
              <a:ext uri="{FF2B5EF4-FFF2-40B4-BE49-F238E27FC236}">
                <a16:creationId xmlns:a16="http://schemas.microsoft.com/office/drawing/2014/main" id="{3E2DA8C8-D0A9-2A4A-B828-EEBFEE956678}"/>
              </a:ext>
            </a:extLst>
          </p:cNvPr>
          <p:cNvSpPr>
            <a:spLocks noGrp="1"/>
          </p:cNvSpPr>
          <p:nvPr>
            <p:ph type="dt" sz="half" idx="10"/>
          </p:nvPr>
        </p:nvSpPr>
        <p:spPr/>
        <p:txBody>
          <a:bodyPr/>
          <a:lstStyle/>
          <a:p>
            <a:fld id="{1475AC51-A135-494E-802C-0DE23B496D71}" type="datetime3">
              <a:rPr lang="en-US" smtClean="0"/>
              <a:t>23 March 2023</a:t>
            </a:fld>
            <a:endParaRPr lang="en-US"/>
          </a:p>
        </p:txBody>
      </p:sp>
      <p:sp>
        <p:nvSpPr>
          <p:cNvPr id="5" name="Footer Placeholder 4">
            <a:extLst>
              <a:ext uri="{FF2B5EF4-FFF2-40B4-BE49-F238E27FC236}">
                <a16:creationId xmlns:a16="http://schemas.microsoft.com/office/drawing/2014/main" id="{DD5C7CE1-55E2-6718-2E9C-DF0E7089941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FBDA3CD-64A2-34BE-FEE8-0F5D43A1CD25}"/>
              </a:ext>
            </a:extLst>
          </p:cNvPr>
          <p:cNvSpPr>
            <a:spLocks noGrp="1"/>
          </p:cNvSpPr>
          <p:nvPr>
            <p:ph type="sldNum" sz="quarter" idx="12"/>
          </p:nvPr>
        </p:nvSpPr>
        <p:spPr/>
        <p:txBody>
          <a:bodyPr/>
          <a:lstStyle/>
          <a:p>
            <a:fld id="{2DEBF6B5-A8B6-5742-91AE-8DC29EBB8E42}" type="slidenum">
              <a:rPr lang="en-US" smtClean="0"/>
              <a:t>4</a:t>
            </a:fld>
            <a:endParaRPr lang="en-US"/>
          </a:p>
        </p:txBody>
      </p:sp>
    </p:spTree>
    <p:extLst>
      <p:ext uri="{BB962C8B-B14F-4D97-AF65-F5344CB8AC3E}">
        <p14:creationId xmlns:p14="http://schemas.microsoft.com/office/powerpoint/2010/main" val="87681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F738-5CFD-D31E-51EA-90A1B7C6402C}"/>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E2F13ED-CB03-89F6-63D0-7C0C2946E3E0}"/>
              </a:ext>
            </a:extLst>
          </p:cNvPr>
          <p:cNvSpPr>
            <a:spLocks noGrp="1"/>
          </p:cNvSpPr>
          <p:nvPr>
            <p:ph idx="1"/>
          </p:nvPr>
        </p:nvSpPr>
        <p:spPr/>
        <p:txBody>
          <a:bodyPr/>
          <a:lstStyle/>
          <a:p>
            <a:r>
              <a:rPr lang="en-CA" dirty="0"/>
              <a:t>Creating model to train quantile model on available dataset – “” and investigate the feature importance and literature</a:t>
            </a:r>
          </a:p>
          <a:p>
            <a:r>
              <a:rPr lang="en-CA" dirty="0"/>
              <a:t>Let X be the dataset and …</a:t>
            </a:r>
          </a:p>
          <a:p>
            <a:endParaRPr lang="en-CA" dirty="0"/>
          </a:p>
        </p:txBody>
      </p:sp>
      <p:sp>
        <p:nvSpPr>
          <p:cNvPr id="4" name="Date Placeholder 3">
            <a:extLst>
              <a:ext uri="{FF2B5EF4-FFF2-40B4-BE49-F238E27FC236}">
                <a16:creationId xmlns:a16="http://schemas.microsoft.com/office/drawing/2014/main" id="{1B0A8F71-1D96-6F9D-7ABC-2E5050D57595}"/>
              </a:ext>
            </a:extLst>
          </p:cNvPr>
          <p:cNvSpPr>
            <a:spLocks noGrp="1"/>
          </p:cNvSpPr>
          <p:nvPr>
            <p:ph type="dt" sz="half" idx="10"/>
          </p:nvPr>
        </p:nvSpPr>
        <p:spPr/>
        <p:txBody>
          <a:bodyPr/>
          <a:lstStyle/>
          <a:p>
            <a:fld id="{9B0CA8FB-19FB-4D1F-BF00-25CC4F2026FF}" type="datetime3">
              <a:rPr lang="en-US" smtClean="0"/>
              <a:t>23 March 2023</a:t>
            </a:fld>
            <a:endParaRPr lang="en-US"/>
          </a:p>
        </p:txBody>
      </p:sp>
      <p:sp>
        <p:nvSpPr>
          <p:cNvPr id="5" name="Footer Placeholder 4">
            <a:extLst>
              <a:ext uri="{FF2B5EF4-FFF2-40B4-BE49-F238E27FC236}">
                <a16:creationId xmlns:a16="http://schemas.microsoft.com/office/drawing/2014/main" id="{C0B0D8B7-854E-461E-DACE-885B0AD451D0}"/>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D33358BF-2182-0B96-C0C0-6946638F9F18}"/>
              </a:ext>
            </a:extLst>
          </p:cNvPr>
          <p:cNvSpPr>
            <a:spLocks noGrp="1"/>
          </p:cNvSpPr>
          <p:nvPr>
            <p:ph type="sldNum" sz="quarter" idx="12"/>
          </p:nvPr>
        </p:nvSpPr>
        <p:spPr/>
        <p:txBody>
          <a:bodyPr/>
          <a:lstStyle/>
          <a:p>
            <a:fld id="{2DEBF6B5-A8B6-5742-91AE-8DC29EBB8E42}" type="slidenum">
              <a:rPr lang="en-US" smtClean="0"/>
              <a:t>5</a:t>
            </a:fld>
            <a:endParaRPr lang="en-US"/>
          </a:p>
        </p:txBody>
      </p:sp>
    </p:spTree>
    <p:extLst>
      <p:ext uri="{BB962C8B-B14F-4D97-AF65-F5344CB8AC3E}">
        <p14:creationId xmlns:p14="http://schemas.microsoft.com/office/powerpoint/2010/main" val="51338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2DE8-DCDE-35DB-B499-72394804B713}"/>
              </a:ext>
            </a:extLst>
          </p:cNvPr>
          <p:cNvSpPr>
            <a:spLocks noGrp="1"/>
          </p:cNvSpPr>
          <p:nvPr>
            <p:ph type="title"/>
          </p:nvPr>
        </p:nvSpPr>
        <p:spPr/>
        <p:txBody>
          <a:bodyPr/>
          <a:lstStyle/>
          <a:p>
            <a:r>
              <a:rPr lang="en-CA" dirty="0"/>
              <a:t>Motivation</a:t>
            </a:r>
          </a:p>
        </p:txBody>
      </p:sp>
      <p:sp>
        <p:nvSpPr>
          <p:cNvPr id="3" name="Content Placeholder 2">
            <a:extLst>
              <a:ext uri="{FF2B5EF4-FFF2-40B4-BE49-F238E27FC236}">
                <a16:creationId xmlns:a16="http://schemas.microsoft.com/office/drawing/2014/main" id="{F71D0E1E-0E13-3F6B-4572-7120F5EF806F}"/>
              </a:ext>
            </a:extLst>
          </p:cNvPr>
          <p:cNvSpPr>
            <a:spLocks noGrp="1"/>
          </p:cNvSpPr>
          <p:nvPr>
            <p:ph idx="1"/>
          </p:nvPr>
        </p:nvSpPr>
        <p:spPr/>
        <p:txBody>
          <a:bodyPr/>
          <a:lstStyle/>
          <a:p>
            <a:r>
              <a:rPr lang="en-CA" dirty="0"/>
              <a:t>Role of quantile regression in real world application. How powerful are these model ?</a:t>
            </a:r>
          </a:p>
        </p:txBody>
      </p:sp>
      <p:sp>
        <p:nvSpPr>
          <p:cNvPr id="4" name="Date Placeholder 3">
            <a:extLst>
              <a:ext uri="{FF2B5EF4-FFF2-40B4-BE49-F238E27FC236}">
                <a16:creationId xmlns:a16="http://schemas.microsoft.com/office/drawing/2014/main" id="{F9FBA9EE-2787-E175-10FC-CB8BF30D8328}"/>
              </a:ext>
            </a:extLst>
          </p:cNvPr>
          <p:cNvSpPr>
            <a:spLocks noGrp="1"/>
          </p:cNvSpPr>
          <p:nvPr>
            <p:ph type="dt" sz="half" idx="10"/>
          </p:nvPr>
        </p:nvSpPr>
        <p:spPr/>
        <p:txBody>
          <a:bodyPr/>
          <a:lstStyle/>
          <a:p>
            <a:fld id="{589175BE-C3D6-4F23-95E8-C328DAB00786}" type="datetime3">
              <a:rPr lang="en-US" smtClean="0"/>
              <a:t>23 March 2023</a:t>
            </a:fld>
            <a:endParaRPr lang="en-US"/>
          </a:p>
        </p:txBody>
      </p:sp>
      <p:sp>
        <p:nvSpPr>
          <p:cNvPr id="5" name="Footer Placeholder 4">
            <a:extLst>
              <a:ext uri="{FF2B5EF4-FFF2-40B4-BE49-F238E27FC236}">
                <a16:creationId xmlns:a16="http://schemas.microsoft.com/office/drawing/2014/main" id="{F3A6BDCA-B66B-2791-2C22-FF0335A73F1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990B2FE5-7D10-0325-1FC6-F1F7C09E11D4}"/>
              </a:ext>
            </a:extLst>
          </p:cNvPr>
          <p:cNvSpPr>
            <a:spLocks noGrp="1"/>
          </p:cNvSpPr>
          <p:nvPr>
            <p:ph type="sldNum" sz="quarter" idx="12"/>
          </p:nvPr>
        </p:nvSpPr>
        <p:spPr/>
        <p:txBody>
          <a:bodyPr/>
          <a:lstStyle/>
          <a:p>
            <a:fld id="{2DEBF6B5-A8B6-5742-91AE-8DC29EBB8E42}" type="slidenum">
              <a:rPr lang="en-US" smtClean="0"/>
              <a:t>6</a:t>
            </a:fld>
            <a:endParaRPr lang="en-US"/>
          </a:p>
        </p:txBody>
      </p:sp>
    </p:spTree>
    <p:extLst>
      <p:ext uri="{BB962C8B-B14F-4D97-AF65-F5344CB8AC3E}">
        <p14:creationId xmlns:p14="http://schemas.microsoft.com/office/powerpoint/2010/main" val="223644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876-19F2-B235-07FA-0EE009A57C69}"/>
              </a:ext>
            </a:extLst>
          </p:cNvPr>
          <p:cNvSpPr>
            <a:spLocks noGrp="1"/>
          </p:cNvSpPr>
          <p:nvPr>
            <p:ph type="title"/>
          </p:nvPr>
        </p:nvSpPr>
        <p:spPr>
          <a:xfrm>
            <a:off x="838200" y="335629"/>
            <a:ext cx="10515600" cy="1325563"/>
          </a:xfrm>
        </p:spPr>
        <p:txBody>
          <a:bodyPr/>
          <a:lstStyle/>
          <a:p>
            <a:r>
              <a:rPr lang="en-CA" dirty="0"/>
              <a:t>Justification</a:t>
            </a:r>
          </a:p>
        </p:txBody>
      </p:sp>
      <p:sp>
        <p:nvSpPr>
          <p:cNvPr id="3" name="Content Placeholder 2">
            <a:extLst>
              <a:ext uri="{FF2B5EF4-FFF2-40B4-BE49-F238E27FC236}">
                <a16:creationId xmlns:a16="http://schemas.microsoft.com/office/drawing/2014/main" id="{4919362D-15B8-238D-3149-2091056131DB}"/>
              </a:ext>
            </a:extLst>
          </p:cNvPr>
          <p:cNvSpPr>
            <a:spLocks noGrp="1"/>
          </p:cNvSpPr>
          <p:nvPr>
            <p:ph idx="1"/>
          </p:nvPr>
        </p:nvSpPr>
        <p:spPr/>
        <p:txBody>
          <a:bodyPr/>
          <a:lstStyle/>
          <a:p>
            <a:r>
              <a:rPr lang="en-CA" dirty="0"/>
              <a:t>and can we have some comparison with existing literature to backs its supremacy.</a:t>
            </a:r>
          </a:p>
          <a:p>
            <a:endParaRPr lang="en-CA" dirty="0"/>
          </a:p>
        </p:txBody>
      </p:sp>
      <p:sp>
        <p:nvSpPr>
          <p:cNvPr id="4" name="Date Placeholder 3">
            <a:extLst>
              <a:ext uri="{FF2B5EF4-FFF2-40B4-BE49-F238E27FC236}">
                <a16:creationId xmlns:a16="http://schemas.microsoft.com/office/drawing/2014/main" id="{433D386C-F635-5ED8-688E-06A524112BFF}"/>
              </a:ext>
            </a:extLst>
          </p:cNvPr>
          <p:cNvSpPr>
            <a:spLocks noGrp="1"/>
          </p:cNvSpPr>
          <p:nvPr>
            <p:ph type="dt" sz="half" idx="10"/>
          </p:nvPr>
        </p:nvSpPr>
        <p:spPr/>
        <p:txBody>
          <a:bodyPr/>
          <a:lstStyle/>
          <a:p>
            <a:fld id="{47B315A8-BBAC-41CC-876F-2B11F72BECD1}" type="datetime3">
              <a:rPr lang="en-US" smtClean="0"/>
              <a:t>23 March 2023</a:t>
            </a:fld>
            <a:endParaRPr lang="en-US"/>
          </a:p>
        </p:txBody>
      </p:sp>
      <p:sp>
        <p:nvSpPr>
          <p:cNvPr id="5" name="Footer Placeholder 4">
            <a:extLst>
              <a:ext uri="{FF2B5EF4-FFF2-40B4-BE49-F238E27FC236}">
                <a16:creationId xmlns:a16="http://schemas.microsoft.com/office/drawing/2014/main" id="{7B917F89-5F7F-AB1F-169F-CCD71F170DF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87B0BACD-6ABA-DD09-7636-673CE9793015}"/>
              </a:ext>
            </a:extLst>
          </p:cNvPr>
          <p:cNvSpPr>
            <a:spLocks noGrp="1"/>
          </p:cNvSpPr>
          <p:nvPr>
            <p:ph type="sldNum" sz="quarter" idx="12"/>
          </p:nvPr>
        </p:nvSpPr>
        <p:spPr/>
        <p:txBody>
          <a:bodyPr/>
          <a:lstStyle/>
          <a:p>
            <a:fld id="{2DEBF6B5-A8B6-5742-91AE-8DC29EBB8E42}" type="slidenum">
              <a:rPr lang="en-US" smtClean="0"/>
              <a:t>7</a:t>
            </a:fld>
            <a:endParaRPr lang="en-US"/>
          </a:p>
        </p:txBody>
      </p:sp>
    </p:spTree>
    <p:extLst>
      <p:ext uri="{BB962C8B-B14F-4D97-AF65-F5344CB8AC3E}">
        <p14:creationId xmlns:p14="http://schemas.microsoft.com/office/powerpoint/2010/main" val="233239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8BB4-1643-DD7E-D602-B41F4829A9BC}"/>
              </a:ext>
            </a:extLst>
          </p:cNvPr>
          <p:cNvSpPr>
            <a:spLocks noGrp="1"/>
          </p:cNvSpPr>
          <p:nvPr>
            <p:ph type="title"/>
          </p:nvPr>
        </p:nvSpPr>
        <p:spPr/>
        <p:txBody>
          <a:bodyPr/>
          <a:lstStyle/>
          <a:p>
            <a:r>
              <a:rPr lang="en-CA" dirty="0"/>
              <a:t>Related Work</a:t>
            </a:r>
          </a:p>
        </p:txBody>
      </p:sp>
      <p:sp>
        <p:nvSpPr>
          <p:cNvPr id="3" name="Content Placeholder 2">
            <a:extLst>
              <a:ext uri="{FF2B5EF4-FFF2-40B4-BE49-F238E27FC236}">
                <a16:creationId xmlns:a16="http://schemas.microsoft.com/office/drawing/2014/main" id="{6E851486-130D-282D-55DE-AEF45B9A08BB}"/>
              </a:ext>
            </a:extLst>
          </p:cNvPr>
          <p:cNvSpPr>
            <a:spLocks noGrp="1"/>
          </p:cNvSpPr>
          <p:nvPr>
            <p:ph idx="1"/>
          </p:nvPr>
        </p:nvSpPr>
        <p:spPr/>
        <p:txBody>
          <a:bodyPr/>
          <a:lstStyle/>
          <a:p>
            <a:r>
              <a:rPr lang="en-CA" dirty="0"/>
              <a:t>Housing Paper</a:t>
            </a:r>
          </a:p>
        </p:txBody>
      </p:sp>
      <p:sp>
        <p:nvSpPr>
          <p:cNvPr id="4" name="Date Placeholder 3">
            <a:extLst>
              <a:ext uri="{FF2B5EF4-FFF2-40B4-BE49-F238E27FC236}">
                <a16:creationId xmlns:a16="http://schemas.microsoft.com/office/drawing/2014/main" id="{7C9A11DC-FDAB-2C04-CD26-8A9C960CFEFD}"/>
              </a:ext>
            </a:extLst>
          </p:cNvPr>
          <p:cNvSpPr>
            <a:spLocks noGrp="1"/>
          </p:cNvSpPr>
          <p:nvPr>
            <p:ph type="dt" sz="half" idx="10"/>
          </p:nvPr>
        </p:nvSpPr>
        <p:spPr/>
        <p:txBody>
          <a:bodyPr/>
          <a:lstStyle/>
          <a:p>
            <a:fld id="{5BAEACBF-8B7E-42F5-AFDD-8B664E137E2F}" type="datetime3">
              <a:rPr lang="en-US" smtClean="0"/>
              <a:t>23 March 2023</a:t>
            </a:fld>
            <a:endParaRPr lang="en-US"/>
          </a:p>
        </p:txBody>
      </p:sp>
      <p:sp>
        <p:nvSpPr>
          <p:cNvPr id="5" name="Footer Placeholder 4">
            <a:extLst>
              <a:ext uri="{FF2B5EF4-FFF2-40B4-BE49-F238E27FC236}">
                <a16:creationId xmlns:a16="http://schemas.microsoft.com/office/drawing/2014/main" id="{7D9ED969-B2DF-997A-B4EE-9B61B67E5D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7FC013C7-B738-1157-70BC-7DB6E5BC6B03}"/>
              </a:ext>
            </a:extLst>
          </p:cNvPr>
          <p:cNvSpPr>
            <a:spLocks noGrp="1"/>
          </p:cNvSpPr>
          <p:nvPr>
            <p:ph type="sldNum" sz="quarter" idx="12"/>
          </p:nvPr>
        </p:nvSpPr>
        <p:spPr/>
        <p:txBody>
          <a:bodyPr/>
          <a:lstStyle/>
          <a:p>
            <a:fld id="{2DEBF6B5-A8B6-5742-91AE-8DC29EBB8E42}" type="slidenum">
              <a:rPr lang="en-US" smtClean="0"/>
              <a:t>8</a:t>
            </a:fld>
            <a:endParaRPr lang="en-US"/>
          </a:p>
        </p:txBody>
      </p:sp>
    </p:spTree>
    <p:extLst>
      <p:ext uri="{BB962C8B-B14F-4D97-AF65-F5344CB8AC3E}">
        <p14:creationId xmlns:p14="http://schemas.microsoft.com/office/powerpoint/2010/main" val="328851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E86-C08D-8800-6E2A-91FA697ED237}"/>
              </a:ext>
            </a:extLst>
          </p:cNvPr>
          <p:cNvSpPr>
            <a:spLocks noGrp="1"/>
          </p:cNvSpPr>
          <p:nvPr>
            <p:ph type="title"/>
          </p:nvPr>
        </p:nvSpPr>
        <p:spPr/>
        <p:txBody>
          <a:bodyPr/>
          <a:lstStyle/>
          <a:p>
            <a:r>
              <a:rPr lang="en-CA" dirty="0"/>
              <a:t>Methodology – Material and Data</a:t>
            </a:r>
          </a:p>
        </p:txBody>
      </p:sp>
      <p:sp>
        <p:nvSpPr>
          <p:cNvPr id="3" name="Content Placeholder 2">
            <a:extLst>
              <a:ext uri="{FF2B5EF4-FFF2-40B4-BE49-F238E27FC236}">
                <a16:creationId xmlns:a16="http://schemas.microsoft.com/office/drawing/2014/main" id="{D27FBC97-8549-7572-94E8-ACDEB2754E74}"/>
              </a:ext>
            </a:extLst>
          </p:cNvPr>
          <p:cNvSpPr>
            <a:spLocks noGrp="1"/>
          </p:cNvSpPr>
          <p:nvPr>
            <p:ph idx="1"/>
          </p:nvPr>
        </p:nvSpPr>
        <p:spPr/>
        <p:txBody>
          <a:bodyPr/>
          <a:lstStyle/>
          <a:p>
            <a:r>
              <a:rPr lang="en-CA" dirty="0"/>
              <a:t>Data Kaggle and review paper from []</a:t>
            </a:r>
          </a:p>
        </p:txBody>
      </p:sp>
      <p:sp>
        <p:nvSpPr>
          <p:cNvPr id="4" name="Date Placeholder 3">
            <a:extLst>
              <a:ext uri="{FF2B5EF4-FFF2-40B4-BE49-F238E27FC236}">
                <a16:creationId xmlns:a16="http://schemas.microsoft.com/office/drawing/2014/main" id="{5D6564F1-42F0-1B9F-6742-6C5388DC800E}"/>
              </a:ext>
            </a:extLst>
          </p:cNvPr>
          <p:cNvSpPr>
            <a:spLocks noGrp="1"/>
          </p:cNvSpPr>
          <p:nvPr>
            <p:ph type="dt" sz="half" idx="10"/>
          </p:nvPr>
        </p:nvSpPr>
        <p:spPr/>
        <p:txBody>
          <a:bodyPr/>
          <a:lstStyle/>
          <a:p>
            <a:fld id="{8970CDBB-8784-4529-A929-344B90003840}" type="datetime3">
              <a:rPr lang="en-US" smtClean="0"/>
              <a:t>23 March 2023</a:t>
            </a:fld>
            <a:endParaRPr lang="en-US"/>
          </a:p>
        </p:txBody>
      </p:sp>
      <p:sp>
        <p:nvSpPr>
          <p:cNvPr id="5" name="Footer Placeholder 4">
            <a:extLst>
              <a:ext uri="{FF2B5EF4-FFF2-40B4-BE49-F238E27FC236}">
                <a16:creationId xmlns:a16="http://schemas.microsoft.com/office/drawing/2014/main" id="{5D5AB7C6-A405-FDFE-2BEC-1C2387954B3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0850290-1BB4-CF66-B043-C86B167F22F6}"/>
              </a:ext>
            </a:extLst>
          </p:cNvPr>
          <p:cNvSpPr>
            <a:spLocks noGrp="1"/>
          </p:cNvSpPr>
          <p:nvPr>
            <p:ph type="sldNum" sz="quarter" idx="12"/>
          </p:nvPr>
        </p:nvSpPr>
        <p:spPr/>
        <p:txBody>
          <a:bodyPr/>
          <a:lstStyle/>
          <a:p>
            <a:fld id="{2DEBF6B5-A8B6-5742-91AE-8DC29EBB8E42}" type="slidenum">
              <a:rPr lang="en-US" smtClean="0"/>
              <a:t>9</a:t>
            </a:fld>
            <a:endParaRPr lang="en-US"/>
          </a:p>
        </p:txBody>
      </p:sp>
    </p:spTree>
    <p:extLst>
      <p:ext uri="{BB962C8B-B14F-4D97-AF65-F5344CB8AC3E}">
        <p14:creationId xmlns:p14="http://schemas.microsoft.com/office/powerpoint/2010/main" val="3303968209"/>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5790</TotalTime>
  <Words>789</Words>
  <Application>Microsoft Office PowerPoint</Application>
  <PresentationFormat>Widescreen</PresentationFormat>
  <Paragraphs>192</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Inter</vt:lpstr>
      <vt:lpstr>Office Theme</vt:lpstr>
      <vt:lpstr>Quantile Regression</vt:lpstr>
      <vt:lpstr>OVERVIEW</vt:lpstr>
      <vt:lpstr>Abstract</vt:lpstr>
      <vt:lpstr>Introduction</vt:lpstr>
      <vt:lpstr>Problem Statement</vt:lpstr>
      <vt:lpstr>Motivation</vt:lpstr>
      <vt:lpstr>Justification</vt:lpstr>
      <vt:lpstr>Related Work</vt:lpstr>
      <vt:lpstr>Methodology – Material and Data</vt:lpstr>
      <vt:lpstr>Models </vt:lpstr>
      <vt:lpstr>Condition and Assumption</vt:lpstr>
      <vt:lpstr>Formal Complexity</vt:lpstr>
      <vt:lpstr>Computational Experiments</vt:lpstr>
      <vt:lpstr>Evaluation Metrics</vt:lpstr>
      <vt:lpstr>Implementation Details</vt:lpstr>
      <vt:lpstr>Implementation Details</vt:lpstr>
      <vt:lpstr>Feature Set - Continuous</vt:lpstr>
      <vt:lpstr>PowerPoint Presentation</vt:lpstr>
      <vt:lpstr>PowerPoint Presentation</vt:lpstr>
      <vt:lpstr>Feature Set - Categorical</vt:lpstr>
      <vt:lpstr>Target – SalePrice Distribution</vt:lpstr>
      <vt:lpstr>Data split</vt:lpstr>
      <vt:lpstr>Feature Selection</vt:lpstr>
      <vt:lpstr>Model Train</vt:lpstr>
      <vt:lpstr>Model Test</vt:lpstr>
      <vt:lpstr>Results</vt:lpstr>
      <vt:lpstr>Discussion</vt:lpstr>
      <vt:lpstr>Conclusion</vt:lpstr>
      <vt:lpstr>Future Research</vt:lpstr>
      <vt:lpstr>Open Problem</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Mayank Kumar</cp:lastModifiedBy>
  <cp:revision>5</cp:revision>
  <dcterms:created xsi:type="dcterms:W3CDTF">2019-04-04T13:39:44Z</dcterms:created>
  <dcterms:modified xsi:type="dcterms:W3CDTF">2023-03-28T00:23:46Z</dcterms:modified>
</cp:coreProperties>
</file>