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294" r:id="rId6"/>
    <p:sldId id="297" r:id="rId7"/>
    <p:sldId id="298" r:id="rId8"/>
    <p:sldId id="260" r:id="rId9"/>
    <p:sldId id="261" r:id="rId10"/>
    <p:sldId id="262" r:id="rId11"/>
    <p:sldId id="263" r:id="rId12"/>
    <p:sldId id="301" r:id="rId13"/>
    <p:sldId id="264" r:id="rId14"/>
    <p:sldId id="302" r:id="rId15"/>
    <p:sldId id="266" r:id="rId16"/>
    <p:sldId id="267" r:id="rId17"/>
    <p:sldId id="268" r:id="rId18"/>
    <p:sldId id="269" r:id="rId19"/>
    <p:sldId id="270" r:id="rId20"/>
    <p:sldId id="271" r:id="rId21"/>
    <p:sldId id="288" r:id="rId22"/>
    <p:sldId id="290" r:id="rId23"/>
    <p:sldId id="291" r:id="rId24"/>
    <p:sldId id="285" r:id="rId25"/>
    <p:sldId id="292" r:id="rId26"/>
    <p:sldId id="293" r:id="rId27"/>
    <p:sldId id="273" r:id="rId28"/>
    <p:sldId id="276" r:id="rId29"/>
    <p:sldId id="277" r:id="rId30"/>
    <p:sldId id="278" r:id="rId31"/>
    <p:sldId id="279" r:id="rId32"/>
    <p:sldId id="280" r:id="rId33"/>
    <p:sldId id="281" r:id="rId34"/>
    <p:sldId id="282" r:id="rId35"/>
    <p:sldId id="283"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7"/>
    <p:restoredTop sz="94662"/>
  </p:normalViewPr>
  <p:slideViewPr>
    <p:cSldViewPr snapToGrid="0" snapToObjects="1">
      <p:cViewPr varScale="1">
        <p:scale>
          <a:sx n="78" d="100"/>
          <a:sy n="78"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77C337-3DCF-6DC8-6BFC-B6F8819698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116E9FE6-BA91-677C-D37C-323478DB52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791835-3BF5-4F3F-B2DF-728FA94523AB}" type="datetimeFigureOut">
              <a:rPr lang="en-CA" smtClean="0"/>
              <a:t>2023-03-30</a:t>
            </a:fld>
            <a:endParaRPr lang="en-CA"/>
          </a:p>
        </p:txBody>
      </p:sp>
      <p:sp>
        <p:nvSpPr>
          <p:cNvPr id="4" name="Footer Placeholder 3">
            <a:extLst>
              <a:ext uri="{FF2B5EF4-FFF2-40B4-BE49-F238E27FC236}">
                <a16:creationId xmlns:a16="http://schemas.microsoft.com/office/drawing/2014/main" id="{ACFB4C24-C8C2-797F-B1AC-778E8E2261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DFCBAFB5-ED23-529F-BA04-015A24DF14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6F3C56-6D8E-42F5-9C12-D5FA08A27D5B}" type="slidenum">
              <a:rPr lang="en-CA" smtClean="0"/>
              <a:t>‹#›</a:t>
            </a:fld>
            <a:endParaRPr lang="en-CA"/>
          </a:p>
        </p:txBody>
      </p:sp>
    </p:spTree>
    <p:extLst>
      <p:ext uri="{BB962C8B-B14F-4D97-AF65-F5344CB8AC3E}">
        <p14:creationId xmlns:p14="http://schemas.microsoft.com/office/powerpoint/2010/main" val="2351138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dataman-in-ai/a-tutorial-on-quantile-regression-quantile-random-forests-and-quantile-gbm-d3c651af751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dataman-in-ai/a-tutorial-on-quantile-regression-quantile-random-forests-and-quantile-gbm-d3c651af751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dataman-in-ai/a-tutorial-on-quantile-regression-quantile-random-forests-and-quantile-gbm-d3c651af751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Quantile Regression Analysis of House Price Determinants: A Comparative Study with Ordinary Least Squares using Feature Selection and P-Value Comparison"</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 Tutorial on Quantile Regression, Quantile Random Forests, and Quantile GBM | by Chris </a:t>
            </a:r>
            <a:r>
              <a:rPr lang="en-CA" dirty="0" err="1">
                <a:hlinkClick r:id="rId3"/>
              </a:rPr>
              <a:t>Kuo</a:t>
            </a:r>
            <a:r>
              <a:rPr lang="en-CA" dirty="0">
                <a:hlinkClick r:id="rId3"/>
              </a:rPr>
              <a:t>/Dr. </a:t>
            </a:r>
            <a:r>
              <a:rPr lang="en-CA" dirty="0" err="1">
                <a:hlinkClick r:id="rId3"/>
              </a:rPr>
              <a:t>Dataman</a:t>
            </a:r>
            <a:r>
              <a:rPr lang="en-CA" dirty="0">
                <a:hlinkClick r:id="rId3"/>
              </a:rPr>
              <a:t> | </a:t>
            </a:r>
            <a:r>
              <a:rPr lang="en-CA" dirty="0" err="1">
                <a:hlinkClick r:id="rId3"/>
              </a:rPr>
              <a:t>Dataman</a:t>
            </a:r>
            <a:r>
              <a:rPr lang="en-CA" dirty="0">
                <a:hlinkClick r:id="rId3"/>
              </a:rPr>
              <a:t> in AI | Medium</a:t>
            </a:r>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5</a:t>
            </a:fld>
            <a:endParaRPr lang="en-US"/>
          </a:p>
        </p:txBody>
      </p:sp>
    </p:spTree>
    <p:extLst>
      <p:ext uri="{BB962C8B-B14F-4D97-AF65-F5344CB8AC3E}">
        <p14:creationId xmlns:p14="http://schemas.microsoft.com/office/powerpoint/2010/main" val="55029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 Tutorial on Quantile Regression, Quantile Random Forests, and Quantile GBM | by Chris </a:t>
            </a:r>
            <a:r>
              <a:rPr lang="en-CA" dirty="0" err="1">
                <a:hlinkClick r:id="rId3"/>
              </a:rPr>
              <a:t>Kuo</a:t>
            </a:r>
            <a:r>
              <a:rPr lang="en-CA" dirty="0">
                <a:hlinkClick r:id="rId3"/>
              </a:rPr>
              <a:t>/Dr. </a:t>
            </a:r>
            <a:r>
              <a:rPr lang="en-CA" dirty="0" err="1">
                <a:hlinkClick r:id="rId3"/>
              </a:rPr>
              <a:t>Dataman</a:t>
            </a:r>
            <a:r>
              <a:rPr lang="en-CA" dirty="0">
                <a:hlinkClick r:id="rId3"/>
              </a:rPr>
              <a:t> | </a:t>
            </a:r>
            <a:r>
              <a:rPr lang="en-CA" dirty="0" err="1">
                <a:hlinkClick r:id="rId3"/>
              </a:rPr>
              <a:t>Dataman</a:t>
            </a:r>
            <a:r>
              <a:rPr lang="en-CA" dirty="0">
                <a:hlinkClick r:id="rId3"/>
              </a:rPr>
              <a:t> in AI | Medium</a:t>
            </a:r>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6</a:t>
            </a:fld>
            <a:endParaRPr lang="en-US"/>
          </a:p>
        </p:txBody>
      </p:sp>
    </p:spTree>
    <p:extLst>
      <p:ext uri="{BB962C8B-B14F-4D97-AF65-F5344CB8AC3E}">
        <p14:creationId xmlns:p14="http://schemas.microsoft.com/office/powerpoint/2010/main" val="109384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 Tutorial on Quantile Regression, Quantile Random Forests, and Quantile GBM | by Chris </a:t>
            </a:r>
            <a:r>
              <a:rPr lang="en-CA" dirty="0" err="1">
                <a:hlinkClick r:id="rId3"/>
              </a:rPr>
              <a:t>Kuo</a:t>
            </a:r>
            <a:r>
              <a:rPr lang="en-CA" dirty="0">
                <a:hlinkClick r:id="rId3"/>
              </a:rPr>
              <a:t>/Dr. </a:t>
            </a:r>
            <a:r>
              <a:rPr lang="en-CA" dirty="0" err="1">
                <a:hlinkClick r:id="rId3"/>
              </a:rPr>
              <a:t>Dataman</a:t>
            </a:r>
            <a:r>
              <a:rPr lang="en-CA" dirty="0">
                <a:hlinkClick r:id="rId3"/>
              </a:rPr>
              <a:t> | </a:t>
            </a:r>
            <a:r>
              <a:rPr lang="en-CA" dirty="0" err="1">
                <a:hlinkClick r:id="rId3"/>
              </a:rPr>
              <a:t>Dataman</a:t>
            </a:r>
            <a:r>
              <a:rPr lang="en-CA" dirty="0">
                <a:hlinkClick r:id="rId3"/>
              </a:rPr>
              <a:t> in AI | Medium</a:t>
            </a:r>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7</a:t>
            </a:fld>
            <a:endParaRPr lang="en-US"/>
          </a:p>
        </p:txBody>
      </p:sp>
    </p:spTree>
    <p:extLst>
      <p:ext uri="{BB962C8B-B14F-4D97-AF65-F5344CB8AC3E}">
        <p14:creationId xmlns:p14="http://schemas.microsoft.com/office/powerpoint/2010/main" val="343330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F2781B35-8B6E-41D1-85C2-90B00F410BC1}" type="datetime3">
              <a:rPr lang="en-US" smtClean="0"/>
              <a:t>30 March 2023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102604"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551D88A6-3CBC-41A7-AEFB-C7F6BC4DECF1}" type="datetime3">
              <a:rPr lang="en-US" smtClean="0"/>
              <a:t>30 March 2023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074897"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7E3693DB-5E06-43CA-803B-E743E536D85F}" type="datetime3">
              <a:rPr lang="en-US" smtClean="0"/>
              <a:t>30 March 2023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084135"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6BFFB4C2-504F-488B-BAF6-D06F8E4C11AC}" type="datetime3">
              <a:rPr lang="en-US" smtClean="0"/>
              <a:t>30 March 2023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111835"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50EE0319-95EE-4B18-AD63-D3B4CABD3AAE}" type="datetime3">
              <a:rPr lang="en-US" smtClean="0"/>
              <a:t>30 March 2023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093368"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CFB36E3B-42BB-43E0-B446-8F1D57147F33}" type="datetime3">
              <a:rPr lang="en-US" smtClean="0"/>
              <a:t>30 March 2023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09337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ECA71625-18AB-470C-9354-2BEA7A3E609B}" type="datetime3">
              <a:rPr lang="en-US" smtClean="0"/>
              <a:t>30 March 2023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084134"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E6CAA81D-6277-4B15-96D0-5D0D3E7B65E7}" type="datetime3">
              <a:rPr lang="en-US" smtClean="0"/>
              <a:t>30 March 2023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084136"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26155A4-2BE6-4580-A250-70CF61E9211D}" type="datetime3">
              <a:rPr lang="en-US" smtClean="0"/>
              <a:t>30 March 2023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093367"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D3AC5C66-87DE-4C27-8C69-220F4984DB52}" type="datetime3">
              <a:rPr lang="en-US" smtClean="0"/>
              <a:t>30 March 2023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074898"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F02ACD84-8E8E-4090-B3B9-6D28EFB768BE}" type="datetime3">
              <a:rPr lang="en-US" smtClean="0"/>
              <a:t>30 March 2023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r>
              <a:rPr lang="en-US"/>
              <a:t>COMP 8590 | Ins - Dr. Alioune Ngom</a:t>
            </a:r>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0749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p:txBody>
          <a:bodyPr>
            <a:normAutofit/>
          </a:bodyPr>
          <a:lstStyle/>
          <a:p>
            <a:r>
              <a:rPr lang="en-US" sz="4800" dirty="0"/>
              <a:t>Quantile Regression Analysis of House Price Determinants</a:t>
            </a:r>
          </a:p>
        </p:txBody>
      </p:sp>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a:xfrm>
            <a:off x="1347017" y="4122634"/>
            <a:ext cx="9144000" cy="1655762"/>
          </a:xfrm>
        </p:spPr>
        <p:txBody>
          <a:bodyPr>
            <a:normAutofit/>
          </a:bodyPr>
          <a:lstStyle/>
          <a:p>
            <a:pPr algn="r"/>
            <a:r>
              <a:rPr lang="en-US" sz="2000" dirty="0"/>
              <a:t>Mayank Kumar </a:t>
            </a:r>
            <a:r>
              <a:rPr lang="en-CA" sz="2000" b="0" i="0" dirty="0">
                <a:solidFill>
                  <a:srgbClr val="242424"/>
                </a:solidFill>
                <a:effectLst/>
              </a:rPr>
              <a:t>(110062284) MSc AI Specialization</a:t>
            </a:r>
            <a:endParaRPr lang="en-US" sz="2000" dirty="0"/>
          </a:p>
          <a:p>
            <a:pPr algn="r"/>
            <a:r>
              <a:rPr lang="en-CA" sz="2000" b="0" i="0" dirty="0">
                <a:solidFill>
                  <a:srgbClr val="242424"/>
                </a:solidFill>
                <a:effectLst/>
              </a:rPr>
              <a:t>Subham Gupta (110093436) MAC AI Specialization</a:t>
            </a:r>
            <a:endParaRPr lang="en-US" sz="2000" b="0" i="0" dirty="0">
              <a:solidFill>
                <a:srgbClr val="242424"/>
              </a:solidFill>
              <a:effectLst/>
            </a:endParaRPr>
          </a:p>
          <a:p>
            <a:pPr algn="r"/>
            <a:r>
              <a:rPr lang="en-CA" sz="2000" b="0" i="0" dirty="0">
                <a:solidFill>
                  <a:srgbClr val="242424"/>
                </a:solidFill>
                <a:effectLst/>
              </a:rPr>
              <a:t>Rayhaan Pirani (110046715) MSc AI Specialization</a:t>
            </a:r>
            <a:endParaRPr lang="en-US" sz="2000" dirty="0"/>
          </a:p>
        </p:txBody>
      </p:sp>
      <p:sp>
        <p:nvSpPr>
          <p:cNvPr id="4" name="TextBox 3">
            <a:extLst>
              <a:ext uri="{FF2B5EF4-FFF2-40B4-BE49-F238E27FC236}">
                <a16:creationId xmlns:a16="http://schemas.microsoft.com/office/drawing/2014/main" id="{595D4371-8EEA-782D-5B5F-532A289D5EFF}"/>
              </a:ext>
            </a:extLst>
          </p:cNvPr>
          <p:cNvSpPr txBox="1"/>
          <p:nvPr/>
        </p:nvSpPr>
        <p:spPr>
          <a:xfrm>
            <a:off x="226142" y="5447071"/>
            <a:ext cx="5230761" cy="400110"/>
          </a:xfrm>
          <a:prstGeom prst="rect">
            <a:avLst/>
          </a:prstGeom>
          <a:noFill/>
        </p:spPr>
        <p:txBody>
          <a:bodyPr wrap="square" rtlCol="0">
            <a:spAutoFit/>
          </a:bodyPr>
          <a:lstStyle/>
          <a:p>
            <a:r>
              <a:rPr lang="en-CA" sz="2000" dirty="0"/>
              <a:t>Course Instructor – Dr. Alioune Ngom</a:t>
            </a:r>
          </a:p>
        </p:txBody>
      </p:sp>
    </p:spTree>
    <p:extLst>
      <p:ext uri="{BB962C8B-B14F-4D97-AF65-F5344CB8AC3E}">
        <p14:creationId xmlns:p14="http://schemas.microsoft.com/office/powerpoint/2010/main" val="31998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876-19F2-B235-07FA-0EE009A57C69}"/>
              </a:ext>
            </a:extLst>
          </p:cNvPr>
          <p:cNvSpPr>
            <a:spLocks noGrp="1"/>
          </p:cNvSpPr>
          <p:nvPr>
            <p:ph type="title"/>
          </p:nvPr>
        </p:nvSpPr>
        <p:spPr>
          <a:xfrm>
            <a:off x="838200" y="335629"/>
            <a:ext cx="10515600" cy="1325563"/>
          </a:xfrm>
        </p:spPr>
        <p:txBody>
          <a:bodyPr/>
          <a:lstStyle/>
          <a:p>
            <a:r>
              <a:rPr lang="en-CA" dirty="0"/>
              <a:t>Justification</a:t>
            </a:r>
          </a:p>
        </p:txBody>
      </p:sp>
      <p:sp>
        <p:nvSpPr>
          <p:cNvPr id="3" name="Content Placeholder 2">
            <a:extLst>
              <a:ext uri="{FF2B5EF4-FFF2-40B4-BE49-F238E27FC236}">
                <a16:creationId xmlns:a16="http://schemas.microsoft.com/office/drawing/2014/main" id="{4919362D-15B8-238D-3149-2091056131DB}"/>
              </a:ext>
            </a:extLst>
          </p:cNvPr>
          <p:cNvSpPr>
            <a:spLocks noGrp="1"/>
          </p:cNvSpPr>
          <p:nvPr>
            <p:ph idx="1"/>
          </p:nvPr>
        </p:nvSpPr>
        <p:spPr>
          <a:xfrm>
            <a:off x="838200" y="1425677"/>
            <a:ext cx="10515600" cy="2389239"/>
          </a:xfrm>
        </p:spPr>
        <p:txBody>
          <a:bodyPr/>
          <a:lstStyle/>
          <a:p>
            <a:r>
              <a:rPr lang="en-CA" dirty="0"/>
              <a:t>Used more feature enriched house price prediction dataset comprising of 79 explanatory features.</a:t>
            </a:r>
          </a:p>
          <a:p>
            <a:r>
              <a:rPr lang="en-CA" dirty="0"/>
              <a:t>Compare the finding of QR analysis with respect to OLS for house price determinants.</a:t>
            </a:r>
          </a:p>
        </p:txBody>
      </p:sp>
      <p:sp>
        <p:nvSpPr>
          <p:cNvPr id="4" name="Date Placeholder 3">
            <a:extLst>
              <a:ext uri="{FF2B5EF4-FFF2-40B4-BE49-F238E27FC236}">
                <a16:creationId xmlns:a16="http://schemas.microsoft.com/office/drawing/2014/main" id="{433D386C-F635-5ED8-688E-06A524112BFF}"/>
              </a:ext>
            </a:extLst>
          </p:cNvPr>
          <p:cNvSpPr>
            <a:spLocks noGrp="1"/>
          </p:cNvSpPr>
          <p:nvPr>
            <p:ph type="dt" sz="half" idx="10"/>
          </p:nvPr>
        </p:nvSpPr>
        <p:spPr/>
        <p:txBody>
          <a:bodyPr/>
          <a:lstStyle/>
          <a:p>
            <a:fld id="{47B315A8-BBAC-41CC-876F-2B11F72BECD1}" type="datetime3">
              <a:rPr lang="en-US" smtClean="0"/>
              <a:t>30 March 2023</a:t>
            </a:fld>
            <a:endParaRPr lang="en-US"/>
          </a:p>
        </p:txBody>
      </p:sp>
      <p:sp>
        <p:nvSpPr>
          <p:cNvPr id="5" name="Footer Placeholder 4">
            <a:extLst>
              <a:ext uri="{FF2B5EF4-FFF2-40B4-BE49-F238E27FC236}">
                <a16:creationId xmlns:a16="http://schemas.microsoft.com/office/drawing/2014/main" id="{7B917F89-5F7F-AB1F-169F-CCD71F170DF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87B0BACD-6ABA-DD09-7636-673CE9793015}"/>
              </a:ext>
            </a:extLst>
          </p:cNvPr>
          <p:cNvSpPr>
            <a:spLocks noGrp="1"/>
          </p:cNvSpPr>
          <p:nvPr>
            <p:ph type="sldNum" sz="quarter" idx="12"/>
          </p:nvPr>
        </p:nvSpPr>
        <p:spPr/>
        <p:txBody>
          <a:bodyPr/>
          <a:lstStyle/>
          <a:p>
            <a:fld id="{2DEBF6B5-A8B6-5742-91AE-8DC29EBB8E42}" type="slidenum">
              <a:rPr lang="en-US" smtClean="0"/>
              <a:t>10</a:t>
            </a:fld>
            <a:endParaRPr lang="en-US"/>
          </a:p>
        </p:txBody>
      </p:sp>
    </p:spTree>
    <p:extLst>
      <p:ext uri="{BB962C8B-B14F-4D97-AF65-F5344CB8AC3E}">
        <p14:creationId xmlns:p14="http://schemas.microsoft.com/office/powerpoint/2010/main" val="233239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8BB4-1643-DD7E-D602-B41F4829A9BC}"/>
              </a:ext>
            </a:extLst>
          </p:cNvPr>
          <p:cNvSpPr>
            <a:spLocks noGrp="1"/>
          </p:cNvSpPr>
          <p:nvPr>
            <p:ph type="title"/>
          </p:nvPr>
        </p:nvSpPr>
        <p:spPr/>
        <p:txBody>
          <a:bodyPr/>
          <a:lstStyle/>
          <a:p>
            <a:r>
              <a:rPr lang="en-CA" dirty="0"/>
              <a:t>Related Work</a:t>
            </a:r>
          </a:p>
        </p:txBody>
      </p:sp>
      <p:sp>
        <p:nvSpPr>
          <p:cNvPr id="3" name="Content Placeholder 2">
            <a:extLst>
              <a:ext uri="{FF2B5EF4-FFF2-40B4-BE49-F238E27FC236}">
                <a16:creationId xmlns:a16="http://schemas.microsoft.com/office/drawing/2014/main" id="{6E851486-130D-282D-55DE-AEF45B9A08BB}"/>
              </a:ext>
            </a:extLst>
          </p:cNvPr>
          <p:cNvSpPr>
            <a:spLocks noGrp="1"/>
          </p:cNvSpPr>
          <p:nvPr>
            <p:ph idx="1"/>
          </p:nvPr>
        </p:nvSpPr>
        <p:spPr>
          <a:xfrm>
            <a:off x="838200" y="1445342"/>
            <a:ext cx="5257800" cy="4731621"/>
          </a:xfrm>
        </p:spPr>
        <p:txBody>
          <a:bodyPr/>
          <a:lstStyle/>
          <a:p>
            <a:r>
              <a:rPr lang="en-US" dirty="0" err="1"/>
              <a:t>Sirmans</a:t>
            </a:r>
            <a:r>
              <a:rPr lang="en-US" dirty="0"/>
              <a:t> et al. (2005) examine hedonic pricing models for more than 125 empirical studies and find that studies often disagree on both the magnitude and direction of the effect of certain characteristics. </a:t>
            </a:r>
            <a:endParaRPr lang="en-CA" dirty="0"/>
          </a:p>
        </p:txBody>
      </p:sp>
      <p:sp>
        <p:nvSpPr>
          <p:cNvPr id="4" name="Date Placeholder 3">
            <a:extLst>
              <a:ext uri="{FF2B5EF4-FFF2-40B4-BE49-F238E27FC236}">
                <a16:creationId xmlns:a16="http://schemas.microsoft.com/office/drawing/2014/main" id="{7C9A11DC-FDAB-2C04-CD26-8A9C960CFEFD}"/>
              </a:ext>
            </a:extLst>
          </p:cNvPr>
          <p:cNvSpPr>
            <a:spLocks noGrp="1"/>
          </p:cNvSpPr>
          <p:nvPr>
            <p:ph type="dt" sz="half" idx="10"/>
          </p:nvPr>
        </p:nvSpPr>
        <p:spPr/>
        <p:txBody>
          <a:bodyPr/>
          <a:lstStyle/>
          <a:p>
            <a:fld id="{5BAEACBF-8B7E-42F5-AFDD-8B664E137E2F}" type="datetime3">
              <a:rPr lang="en-US" smtClean="0"/>
              <a:t>30 March 2023</a:t>
            </a:fld>
            <a:endParaRPr lang="en-US"/>
          </a:p>
        </p:txBody>
      </p:sp>
      <p:sp>
        <p:nvSpPr>
          <p:cNvPr id="5" name="Footer Placeholder 4">
            <a:extLst>
              <a:ext uri="{FF2B5EF4-FFF2-40B4-BE49-F238E27FC236}">
                <a16:creationId xmlns:a16="http://schemas.microsoft.com/office/drawing/2014/main" id="{7D9ED969-B2DF-997A-B4EE-9B61B67E5D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7FC013C7-B738-1157-70BC-7DB6E5BC6B03}"/>
              </a:ext>
            </a:extLst>
          </p:cNvPr>
          <p:cNvSpPr>
            <a:spLocks noGrp="1"/>
          </p:cNvSpPr>
          <p:nvPr>
            <p:ph type="sldNum" sz="quarter" idx="12"/>
          </p:nvPr>
        </p:nvSpPr>
        <p:spPr/>
        <p:txBody>
          <a:bodyPr/>
          <a:lstStyle/>
          <a:p>
            <a:fld id="{2DEBF6B5-A8B6-5742-91AE-8DC29EBB8E42}" type="slidenum">
              <a:rPr lang="en-US" smtClean="0"/>
              <a:t>11</a:t>
            </a:fld>
            <a:endParaRPr lang="en-US"/>
          </a:p>
        </p:txBody>
      </p:sp>
      <p:pic>
        <p:nvPicPr>
          <p:cNvPr id="8" name="Picture 7">
            <a:extLst>
              <a:ext uri="{FF2B5EF4-FFF2-40B4-BE49-F238E27FC236}">
                <a16:creationId xmlns:a16="http://schemas.microsoft.com/office/drawing/2014/main" id="{71B78531-66CB-111D-A015-82A5633838F8}"/>
              </a:ext>
            </a:extLst>
          </p:cNvPr>
          <p:cNvPicPr>
            <a:picLocks noChangeAspect="1"/>
          </p:cNvPicPr>
          <p:nvPr/>
        </p:nvPicPr>
        <p:blipFill>
          <a:blip r:embed="rId2"/>
          <a:stretch>
            <a:fillRect/>
          </a:stretch>
        </p:blipFill>
        <p:spPr>
          <a:xfrm>
            <a:off x="6184490" y="1125112"/>
            <a:ext cx="5882883" cy="2808713"/>
          </a:xfrm>
          <a:prstGeom prst="rect">
            <a:avLst/>
          </a:prstGeom>
        </p:spPr>
      </p:pic>
      <p:pic>
        <p:nvPicPr>
          <p:cNvPr id="12" name="Picture 11">
            <a:extLst>
              <a:ext uri="{FF2B5EF4-FFF2-40B4-BE49-F238E27FC236}">
                <a16:creationId xmlns:a16="http://schemas.microsoft.com/office/drawing/2014/main" id="{D7DAC2C1-FD43-76AB-0DD3-14F5584FFFE1}"/>
              </a:ext>
            </a:extLst>
          </p:cNvPr>
          <p:cNvPicPr>
            <a:picLocks noChangeAspect="1"/>
          </p:cNvPicPr>
          <p:nvPr/>
        </p:nvPicPr>
        <p:blipFill>
          <a:blip r:embed="rId3"/>
          <a:stretch>
            <a:fillRect/>
          </a:stretch>
        </p:blipFill>
        <p:spPr>
          <a:xfrm>
            <a:off x="6184490" y="4208756"/>
            <a:ext cx="5273497" cy="1524132"/>
          </a:xfrm>
          <a:prstGeom prst="rect">
            <a:avLst/>
          </a:prstGeom>
        </p:spPr>
      </p:pic>
    </p:spTree>
    <p:extLst>
      <p:ext uri="{BB962C8B-B14F-4D97-AF65-F5344CB8AC3E}">
        <p14:creationId xmlns:p14="http://schemas.microsoft.com/office/powerpoint/2010/main" val="328851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8BB4-1643-DD7E-D602-B41F4829A9BC}"/>
              </a:ext>
            </a:extLst>
          </p:cNvPr>
          <p:cNvSpPr>
            <a:spLocks noGrp="1"/>
          </p:cNvSpPr>
          <p:nvPr>
            <p:ph type="title"/>
          </p:nvPr>
        </p:nvSpPr>
        <p:spPr/>
        <p:txBody>
          <a:bodyPr/>
          <a:lstStyle/>
          <a:p>
            <a:r>
              <a:rPr lang="en-CA" dirty="0"/>
              <a:t>Related Work</a:t>
            </a:r>
          </a:p>
        </p:txBody>
      </p:sp>
      <p:sp>
        <p:nvSpPr>
          <p:cNvPr id="3" name="Content Placeholder 2">
            <a:extLst>
              <a:ext uri="{FF2B5EF4-FFF2-40B4-BE49-F238E27FC236}">
                <a16:creationId xmlns:a16="http://schemas.microsoft.com/office/drawing/2014/main" id="{6E851486-130D-282D-55DE-AEF45B9A08BB}"/>
              </a:ext>
            </a:extLst>
          </p:cNvPr>
          <p:cNvSpPr>
            <a:spLocks noGrp="1"/>
          </p:cNvSpPr>
          <p:nvPr>
            <p:ph idx="1"/>
          </p:nvPr>
        </p:nvSpPr>
        <p:spPr>
          <a:xfrm>
            <a:off x="838199" y="1445342"/>
            <a:ext cx="9800303" cy="4731621"/>
          </a:xfrm>
        </p:spPr>
        <p:txBody>
          <a:bodyPr/>
          <a:lstStyle/>
          <a:p>
            <a:r>
              <a:rPr lang="en-US" dirty="0" err="1"/>
              <a:t>Malpezzi</a:t>
            </a:r>
            <a:r>
              <a:rPr lang="en-US" dirty="0"/>
              <a:t> (2003) notes that different consumers may value housing characteristics differently.</a:t>
            </a:r>
          </a:p>
          <a:p>
            <a:r>
              <a:rPr lang="en-US" dirty="0"/>
              <a:t>Newsome and </a:t>
            </a:r>
            <a:r>
              <a:rPr lang="en-US" dirty="0" err="1"/>
              <a:t>Zietz</a:t>
            </a:r>
            <a:r>
              <a:rPr lang="en-US" dirty="0"/>
              <a:t> (1992), housing characteristics may not be valued the same across a given distribution of housing prices.</a:t>
            </a:r>
            <a:endParaRPr lang="en-CA" dirty="0"/>
          </a:p>
        </p:txBody>
      </p:sp>
      <p:sp>
        <p:nvSpPr>
          <p:cNvPr id="4" name="Date Placeholder 3">
            <a:extLst>
              <a:ext uri="{FF2B5EF4-FFF2-40B4-BE49-F238E27FC236}">
                <a16:creationId xmlns:a16="http://schemas.microsoft.com/office/drawing/2014/main" id="{7C9A11DC-FDAB-2C04-CD26-8A9C960CFEFD}"/>
              </a:ext>
            </a:extLst>
          </p:cNvPr>
          <p:cNvSpPr>
            <a:spLocks noGrp="1"/>
          </p:cNvSpPr>
          <p:nvPr>
            <p:ph type="dt" sz="half" idx="10"/>
          </p:nvPr>
        </p:nvSpPr>
        <p:spPr/>
        <p:txBody>
          <a:bodyPr/>
          <a:lstStyle/>
          <a:p>
            <a:fld id="{5BAEACBF-8B7E-42F5-AFDD-8B664E137E2F}" type="datetime3">
              <a:rPr lang="en-US" smtClean="0"/>
              <a:t>31 March 2023</a:t>
            </a:fld>
            <a:endParaRPr lang="en-US"/>
          </a:p>
        </p:txBody>
      </p:sp>
      <p:sp>
        <p:nvSpPr>
          <p:cNvPr id="5" name="Footer Placeholder 4">
            <a:extLst>
              <a:ext uri="{FF2B5EF4-FFF2-40B4-BE49-F238E27FC236}">
                <a16:creationId xmlns:a16="http://schemas.microsoft.com/office/drawing/2014/main" id="{7D9ED969-B2DF-997A-B4EE-9B61B67E5D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7FC013C7-B738-1157-70BC-7DB6E5BC6B03}"/>
              </a:ext>
            </a:extLst>
          </p:cNvPr>
          <p:cNvSpPr>
            <a:spLocks noGrp="1"/>
          </p:cNvSpPr>
          <p:nvPr>
            <p:ph type="sldNum" sz="quarter" idx="12"/>
          </p:nvPr>
        </p:nvSpPr>
        <p:spPr/>
        <p:txBody>
          <a:bodyPr/>
          <a:lstStyle/>
          <a:p>
            <a:fld id="{2DEBF6B5-A8B6-5742-91AE-8DC29EBB8E42}" type="slidenum">
              <a:rPr lang="en-US" smtClean="0"/>
              <a:t>12</a:t>
            </a:fld>
            <a:endParaRPr lang="en-US"/>
          </a:p>
        </p:txBody>
      </p:sp>
    </p:spTree>
    <p:extLst>
      <p:ext uri="{BB962C8B-B14F-4D97-AF65-F5344CB8AC3E}">
        <p14:creationId xmlns:p14="http://schemas.microsoft.com/office/powerpoint/2010/main" val="80622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E86-C08D-8800-6E2A-91FA697ED237}"/>
              </a:ext>
            </a:extLst>
          </p:cNvPr>
          <p:cNvSpPr>
            <a:spLocks noGrp="1"/>
          </p:cNvSpPr>
          <p:nvPr>
            <p:ph type="title"/>
          </p:nvPr>
        </p:nvSpPr>
        <p:spPr/>
        <p:txBody>
          <a:bodyPr/>
          <a:lstStyle/>
          <a:p>
            <a:r>
              <a:rPr lang="en-CA" dirty="0"/>
              <a:t>Methodology - Material and Data</a:t>
            </a:r>
          </a:p>
        </p:txBody>
      </p:sp>
      <p:sp>
        <p:nvSpPr>
          <p:cNvPr id="3" name="Content Placeholder 2">
            <a:extLst>
              <a:ext uri="{FF2B5EF4-FFF2-40B4-BE49-F238E27FC236}">
                <a16:creationId xmlns:a16="http://schemas.microsoft.com/office/drawing/2014/main" id="{D27FBC97-8549-7572-94E8-ACDEB2754E74}"/>
              </a:ext>
            </a:extLst>
          </p:cNvPr>
          <p:cNvSpPr>
            <a:spLocks noGrp="1"/>
          </p:cNvSpPr>
          <p:nvPr>
            <p:ph idx="1"/>
          </p:nvPr>
        </p:nvSpPr>
        <p:spPr>
          <a:xfrm>
            <a:off x="838200" y="1488153"/>
            <a:ext cx="10515600" cy="4351338"/>
          </a:xfrm>
        </p:spPr>
        <p:txBody>
          <a:bodyPr/>
          <a:lstStyle/>
          <a:p>
            <a:pPr marL="0" indent="0">
              <a:buNone/>
            </a:pPr>
            <a:r>
              <a:rPr lang="en-CA" b="1" dirty="0"/>
              <a:t>Dataset -  </a:t>
            </a:r>
            <a:r>
              <a:rPr lang="en-CA" dirty="0"/>
              <a:t>Ames Housing dataset</a:t>
            </a:r>
          </a:p>
          <a:p>
            <a:pPr marL="0" indent="0">
              <a:buNone/>
            </a:pPr>
            <a:endParaRPr lang="en-CA" dirty="0"/>
          </a:p>
          <a:p>
            <a:pPr marL="0" indent="0">
              <a:buNone/>
            </a:pPr>
            <a:r>
              <a:rPr lang="en-CA" dirty="0"/>
              <a:t>The dataset has a total of 1460 records with 79 explanatory variables describing almost every aspect of residential homes in Ames, Iowa.</a:t>
            </a:r>
          </a:p>
        </p:txBody>
      </p:sp>
      <p:sp>
        <p:nvSpPr>
          <p:cNvPr id="4" name="Date Placeholder 3">
            <a:extLst>
              <a:ext uri="{FF2B5EF4-FFF2-40B4-BE49-F238E27FC236}">
                <a16:creationId xmlns:a16="http://schemas.microsoft.com/office/drawing/2014/main" id="{5D6564F1-42F0-1B9F-6742-6C5388DC800E}"/>
              </a:ext>
            </a:extLst>
          </p:cNvPr>
          <p:cNvSpPr>
            <a:spLocks noGrp="1"/>
          </p:cNvSpPr>
          <p:nvPr>
            <p:ph type="dt" sz="half" idx="10"/>
          </p:nvPr>
        </p:nvSpPr>
        <p:spPr/>
        <p:txBody>
          <a:bodyPr/>
          <a:lstStyle/>
          <a:p>
            <a:fld id="{8970CDBB-8784-4529-A929-344B90003840}" type="datetime3">
              <a:rPr lang="en-US" smtClean="0"/>
              <a:t>30 March 2023</a:t>
            </a:fld>
            <a:endParaRPr lang="en-US"/>
          </a:p>
        </p:txBody>
      </p:sp>
      <p:sp>
        <p:nvSpPr>
          <p:cNvPr id="5" name="Footer Placeholder 4">
            <a:extLst>
              <a:ext uri="{FF2B5EF4-FFF2-40B4-BE49-F238E27FC236}">
                <a16:creationId xmlns:a16="http://schemas.microsoft.com/office/drawing/2014/main" id="{5D5AB7C6-A405-FDFE-2BEC-1C2387954B3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0850290-1BB4-CF66-B043-C86B167F22F6}"/>
              </a:ext>
            </a:extLst>
          </p:cNvPr>
          <p:cNvSpPr>
            <a:spLocks noGrp="1"/>
          </p:cNvSpPr>
          <p:nvPr>
            <p:ph type="sldNum" sz="quarter" idx="12"/>
          </p:nvPr>
        </p:nvSpPr>
        <p:spPr/>
        <p:txBody>
          <a:bodyPr/>
          <a:lstStyle/>
          <a:p>
            <a:fld id="{2DEBF6B5-A8B6-5742-91AE-8DC29EBB8E42}" type="slidenum">
              <a:rPr lang="en-US" smtClean="0"/>
              <a:t>13</a:t>
            </a:fld>
            <a:endParaRPr lang="en-US"/>
          </a:p>
        </p:txBody>
      </p:sp>
    </p:spTree>
    <p:extLst>
      <p:ext uri="{BB962C8B-B14F-4D97-AF65-F5344CB8AC3E}">
        <p14:creationId xmlns:p14="http://schemas.microsoft.com/office/powerpoint/2010/main" val="330396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E86-C08D-8800-6E2A-91FA697ED237}"/>
              </a:ext>
            </a:extLst>
          </p:cNvPr>
          <p:cNvSpPr>
            <a:spLocks noGrp="1"/>
          </p:cNvSpPr>
          <p:nvPr>
            <p:ph type="title"/>
          </p:nvPr>
        </p:nvSpPr>
        <p:spPr>
          <a:xfrm>
            <a:off x="838200" y="99653"/>
            <a:ext cx="10515600" cy="1325563"/>
          </a:xfrm>
        </p:spPr>
        <p:txBody>
          <a:bodyPr/>
          <a:lstStyle/>
          <a:p>
            <a:r>
              <a:rPr lang="en-CA" dirty="0"/>
              <a:t>Methodology - Models</a:t>
            </a:r>
          </a:p>
        </p:txBody>
      </p:sp>
      <p:sp>
        <p:nvSpPr>
          <p:cNvPr id="4" name="Date Placeholder 3">
            <a:extLst>
              <a:ext uri="{FF2B5EF4-FFF2-40B4-BE49-F238E27FC236}">
                <a16:creationId xmlns:a16="http://schemas.microsoft.com/office/drawing/2014/main" id="{5D6564F1-42F0-1B9F-6742-6C5388DC800E}"/>
              </a:ext>
            </a:extLst>
          </p:cNvPr>
          <p:cNvSpPr>
            <a:spLocks noGrp="1"/>
          </p:cNvSpPr>
          <p:nvPr>
            <p:ph type="dt" sz="half" idx="10"/>
          </p:nvPr>
        </p:nvSpPr>
        <p:spPr/>
        <p:txBody>
          <a:bodyPr/>
          <a:lstStyle/>
          <a:p>
            <a:fld id="{8970CDBB-8784-4529-A929-344B90003840}" type="datetime3">
              <a:rPr lang="en-US" smtClean="0"/>
              <a:t>31 March 2023</a:t>
            </a:fld>
            <a:endParaRPr lang="en-US"/>
          </a:p>
        </p:txBody>
      </p:sp>
      <p:sp>
        <p:nvSpPr>
          <p:cNvPr id="5" name="Footer Placeholder 4">
            <a:extLst>
              <a:ext uri="{FF2B5EF4-FFF2-40B4-BE49-F238E27FC236}">
                <a16:creationId xmlns:a16="http://schemas.microsoft.com/office/drawing/2014/main" id="{5D5AB7C6-A405-FDFE-2BEC-1C2387954B3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0850290-1BB4-CF66-B043-C86B167F22F6}"/>
              </a:ext>
            </a:extLst>
          </p:cNvPr>
          <p:cNvSpPr>
            <a:spLocks noGrp="1"/>
          </p:cNvSpPr>
          <p:nvPr>
            <p:ph type="sldNum" sz="quarter" idx="12"/>
          </p:nvPr>
        </p:nvSpPr>
        <p:spPr/>
        <p:txBody>
          <a:bodyPr/>
          <a:lstStyle/>
          <a:p>
            <a:fld id="{2DEBF6B5-A8B6-5742-91AE-8DC29EBB8E42}" type="slidenum">
              <a:rPr lang="en-US" smtClean="0"/>
              <a:t>14</a:t>
            </a:fld>
            <a:endParaRPr lang="en-US"/>
          </a:p>
        </p:txBody>
      </p:sp>
      <p:sp>
        <p:nvSpPr>
          <p:cNvPr id="12" name="Content Placeholder 11">
            <a:extLst>
              <a:ext uri="{FF2B5EF4-FFF2-40B4-BE49-F238E27FC236}">
                <a16:creationId xmlns:a16="http://schemas.microsoft.com/office/drawing/2014/main" id="{AF8A69E6-6B1A-D383-692C-87B01E77A5F5}"/>
              </a:ext>
            </a:extLst>
          </p:cNvPr>
          <p:cNvSpPr txBox="1">
            <a:spLocks/>
          </p:cNvSpPr>
          <p:nvPr/>
        </p:nvSpPr>
        <p:spPr>
          <a:xfrm>
            <a:off x="838199" y="1091378"/>
            <a:ext cx="5336459" cy="5630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2400" b="1" dirty="0">
                <a:solidFill>
                  <a:srgbClr val="000000"/>
                </a:solidFill>
                <a:latin typeface="Fira sans" panose="020B0503050000020004" pitchFamily="34" charset="0"/>
              </a:rPr>
              <a:t>Quantile Regression</a:t>
            </a:r>
          </a:p>
          <a:p>
            <a:pPr lvl="1" eaLnBrk="0" fontAlgn="base" hangingPunct="0">
              <a:lnSpc>
                <a:spcPct val="100000"/>
              </a:lnSpc>
              <a:spcBef>
                <a:spcPct val="0"/>
              </a:spcBef>
              <a:spcAft>
                <a:spcPct val="0"/>
              </a:spcAft>
            </a:pPr>
            <a:endParaRPr lang="en-US" altLang="en-US" b="1" dirty="0"/>
          </a:p>
          <a:p>
            <a:pPr eaLnBrk="0" fontAlgn="base" hangingPunct="0">
              <a:lnSpc>
                <a:spcPct val="100000"/>
              </a:lnSpc>
              <a:spcBef>
                <a:spcPct val="0"/>
              </a:spcBef>
              <a:spcAft>
                <a:spcPct val="0"/>
              </a:spcAft>
            </a:pPr>
            <a:endParaRPr lang="en-US" altLang="en-US" dirty="0"/>
          </a:p>
          <a:p>
            <a:pPr lvl="1" eaLnBrk="0" fontAlgn="base" hangingPunct="0">
              <a:lnSpc>
                <a:spcPct val="100000"/>
              </a:lnSpc>
              <a:spcBef>
                <a:spcPct val="0"/>
              </a:spcBef>
              <a:spcAft>
                <a:spcPct val="0"/>
              </a:spcAft>
            </a:pPr>
            <a:endParaRPr lang="en-US" altLang="en-US" dirty="0"/>
          </a:p>
          <a:p>
            <a:pPr lvl="1" eaLnBrk="0" fontAlgn="base" hangingPunct="0">
              <a:lnSpc>
                <a:spcPct val="100000"/>
              </a:lnSpc>
              <a:spcBef>
                <a:spcPct val="0"/>
              </a:spcBef>
              <a:spcAft>
                <a:spcPct val="0"/>
              </a:spcAft>
            </a:pPr>
            <a:r>
              <a:rPr lang="en-US" altLang="en-US" dirty="0"/>
              <a:t>The quantile loss differs depending on the evaluated quantile.</a:t>
            </a:r>
          </a:p>
          <a:p>
            <a:pPr lvl="1" eaLnBrk="0" fontAlgn="base" hangingPunct="0">
              <a:lnSpc>
                <a:spcPct val="100000"/>
              </a:lnSpc>
              <a:spcBef>
                <a:spcPct val="0"/>
              </a:spcBef>
              <a:spcAft>
                <a:spcPct val="0"/>
              </a:spcAft>
            </a:pPr>
            <a:r>
              <a:rPr lang="en-US" altLang="en-US" dirty="0"/>
              <a:t>More negative errors (over-performing) are penalized more when we specify a higher quantiles </a:t>
            </a:r>
          </a:p>
          <a:p>
            <a:pPr lvl="1" eaLnBrk="0" fontAlgn="base" hangingPunct="0">
              <a:lnSpc>
                <a:spcPct val="100000"/>
              </a:lnSpc>
              <a:spcBef>
                <a:spcPct val="0"/>
              </a:spcBef>
              <a:spcAft>
                <a:spcPct val="0"/>
              </a:spcAft>
            </a:pPr>
            <a:r>
              <a:rPr lang="en-US" altLang="en-US" dirty="0"/>
              <a:t>More positive errors (under-performing) are penalized more for lower quantiles</a:t>
            </a:r>
          </a:p>
          <a:p>
            <a:pPr eaLnBrk="0" fontAlgn="base" hangingPunct="0">
              <a:lnSpc>
                <a:spcPct val="100000"/>
              </a:lnSpc>
              <a:spcBef>
                <a:spcPct val="0"/>
              </a:spcBef>
              <a:spcAft>
                <a:spcPct val="0"/>
              </a:spcAft>
            </a:pPr>
            <a:r>
              <a:rPr lang="en-US" sz="2400" b="1" dirty="0">
                <a:solidFill>
                  <a:srgbClr val="000000"/>
                </a:solidFill>
                <a:latin typeface="MathJax_Math-italic"/>
              </a:rPr>
              <a:t>OLS</a:t>
            </a:r>
            <a:endParaRPr lang="en-CA" sz="2400" b="1" dirty="0"/>
          </a:p>
        </p:txBody>
      </p:sp>
      <p:pic>
        <p:nvPicPr>
          <p:cNvPr id="13" name="Picture 12">
            <a:extLst>
              <a:ext uri="{FF2B5EF4-FFF2-40B4-BE49-F238E27FC236}">
                <a16:creationId xmlns:a16="http://schemas.microsoft.com/office/drawing/2014/main" id="{E7FEA95E-2357-AEE1-8116-74DEC1CD2661}"/>
              </a:ext>
            </a:extLst>
          </p:cNvPr>
          <p:cNvPicPr>
            <a:picLocks noChangeAspect="1"/>
          </p:cNvPicPr>
          <p:nvPr/>
        </p:nvPicPr>
        <p:blipFill>
          <a:blip r:embed="rId2"/>
          <a:stretch>
            <a:fillRect/>
          </a:stretch>
        </p:blipFill>
        <p:spPr>
          <a:xfrm>
            <a:off x="997763" y="1661648"/>
            <a:ext cx="3767686" cy="601999"/>
          </a:xfrm>
          <a:prstGeom prst="rect">
            <a:avLst/>
          </a:prstGeom>
        </p:spPr>
      </p:pic>
      <p:sp>
        <p:nvSpPr>
          <p:cNvPr id="14" name="TextBox 13">
            <a:extLst>
              <a:ext uri="{FF2B5EF4-FFF2-40B4-BE49-F238E27FC236}">
                <a16:creationId xmlns:a16="http://schemas.microsoft.com/office/drawing/2014/main" id="{0F18D73C-6389-F853-F10F-E4AA017D26BA}"/>
              </a:ext>
            </a:extLst>
          </p:cNvPr>
          <p:cNvSpPr txBox="1"/>
          <p:nvPr/>
        </p:nvSpPr>
        <p:spPr>
          <a:xfrm>
            <a:off x="1715729" y="1657269"/>
            <a:ext cx="186813" cy="369332"/>
          </a:xfrm>
          <a:prstGeom prst="rect">
            <a:avLst/>
          </a:prstGeom>
          <a:noFill/>
        </p:spPr>
        <p:txBody>
          <a:bodyPr wrap="square" rtlCol="0">
            <a:spAutoFit/>
          </a:bodyPr>
          <a:lstStyle/>
          <a:p>
            <a:r>
              <a:rPr lang="en-CA" dirty="0"/>
              <a:t>q</a:t>
            </a:r>
          </a:p>
        </p:txBody>
      </p:sp>
      <p:sp>
        <p:nvSpPr>
          <p:cNvPr id="15" name="TextBox 14">
            <a:extLst>
              <a:ext uri="{FF2B5EF4-FFF2-40B4-BE49-F238E27FC236}">
                <a16:creationId xmlns:a16="http://schemas.microsoft.com/office/drawing/2014/main" id="{305C41F4-F3B9-D20B-7BCC-87B279F3ED6E}"/>
              </a:ext>
            </a:extLst>
          </p:cNvPr>
          <p:cNvSpPr txBox="1"/>
          <p:nvPr/>
        </p:nvSpPr>
        <p:spPr>
          <a:xfrm>
            <a:off x="4767544" y="1986750"/>
            <a:ext cx="1529484" cy="461665"/>
          </a:xfrm>
          <a:prstGeom prst="rect">
            <a:avLst/>
          </a:prstGeom>
          <a:noFill/>
        </p:spPr>
        <p:txBody>
          <a:bodyPr wrap="square" rtlCol="0">
            <a:spAutoFit/>
          </a:bodyPr>
          <a:lstStyle/>
          <a:p>
            <a:r>
              <a:rPr lang="en-CA" sz="1200" b="1" dirty="0"/>
              <a:t>Negative error / </a:t>
            </a:r>
          </a:p>
          <a:p>
            <a:r>
              <a:rPr lang="en-CA" sz="1200" b="1" dirty="0"/>
              <a:t>Over-Performing</a:t>
            </a:r>
          </a:p>
        </p:txBody>
      </p:sp>
      <p:sp>
        <p:nvSpPr>
          <p:cNvPr id="16" name="TextBox 15">
            <a:extLst>
              <a:ext uri="{FF2B5EF4-FFF2-40B4-BE49-F238E27FC236}">
                <a16:creationId xmlns:a16="http://schemas.microsoft.com/office/drawing/2014/main" id="{B0F6EC97-6229-EF66-42B4-C9665AD56918}"/>
              </a:ext>
            </a:extLst>
          </p:cNvPr>
          <p:cNvSpPr txBox="1"/>
          <p:nvPr/>
        </p:nvSpPr>
        <p:spPr>
          <a:xfrm>
            <a:off x="4767544" y="1573072"/>
            <a:ext cx="1603226" cy="461665"/>
          </a:xfrm>
          <a:prstGeom prst="rect">
            <a:avLst/>
          </a:prstGeom>
          <a:noFill/>
        </p:spPr>
        <p:txBody>
          <a:bodyPr wrap="square" rtlCol="0">
            <a:spAutoFit/>
          </a:bodyPr>
          <a:lstStyle/>
          <a:p>
            <a:r>
              <a:rPr lang="en-CA" sz="1200" b="1" dirty="0"/>
              <a:t>Positive error /</a:t>
            </a:r>
          </a:p>
          <a:p>
            <a:r>
              <a:rPr lang="en-CA" sz="1200" b="1" dirty="0"/>
              <a:t>Under-Performing</a:t>
            </a:r>
          </a:p>
        </p:txBody>
      </p:sp>
      <p:sp>
        <p:nvSpPr>
          <p:cNvPr id="17" name="TextBox 16">
            <a:extLst>
              <a:ext uri="{FF2B5EF4-FFF2-40B4-BE49-F238E27FC236}">
                <a16:creationId xmlns:a16="http://schemas.microsoft.com/office/drawing/2014/main" id="{80AB0081-AB0E-0063-A23C-D8050FDFCD7E}"/>
              </a:ext>
            </a:extLst>
          </p:cNvPr>
          <p:cNvSpPr txBox="1"/>
          <p:nvPr/>
        </p:nvSpPr>
        <p:spPr>
          <a:xfrm>
            <a:off x="1799305" y="1898156"/>
            <a:ext cx="186813" cy="369332"/>
          </a:xfrm>
          <a:prstGeom prst="rect">
            <a:avLst/>
          </a:prstGeom>
          <a:noFill/>
        </p:spPr>
        <p:txBody>
          <a:bodyPr wrap="square" rtlCol="0">
            <a:spAutoFit/>
          </a:bodyPr>
          <a:lstStyle/>
          <a:p>
            <a:r>
              <a:rPr lang="en-CA" dirty="0"/>
              <a:t>q</a:t>
            </a:r>
          </a:p>
        </p:txBody>
      </p:sp>
      <p:pic>
        <p:nvPicPr>
          <p:cNvPr id="18" name="Picture 4">
            <a:extLst>
              <a:ext uri="{FF2B5EF4-FFF2-40B4-BE49-F238E27FC236}">
                <a16:creationId xmlns:a16="http://schemas.microsoft.com/office/drawing/2014/main" id="{8B854A56-1FD4-8FAE-6403-82D018786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356" y="1091378"/>
            <a:ext cx="5785811" cy="39819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C620B5A-4A75-EDF9-DF64-654BC16B15E9}"/>
              </a:ext>
            </a:extLst>
          </p:cNvPr>
          <p:cNvSpPr txBox="1"/>
          <p:nvPr/>
        </p:nvSpPr>
        <p:spPr>
          <a:xfrm>
            <a:off x="6277356" y="5073329"/>
            <a:ext cx="5698334" cy="369332"/>
          </a:xfrm>
          <a:prstGeom prst="rect">
            <a:avLst/>
          </a:prstGeom>
          <a:noFill/>
        </p:spPr>
        <p:txBody>
          <a:bodyPr wrap="square" rtlCol="0">
            <a:spAutoFit/>
          </a:bodyPr>
          <a:lstStyle/>
          <a:p>
            <a:r>
              <a:rPr lang="en-CA" dirty="0"/>
              <a:t>Fig. QR Loss plot with q = 0.1, 0.5, 0.9 for dummy data</a:t>
            </a:r>
          </a:p>
        </p:txBody>
      </p:sp>
    </p:spTree>
    <p:extLst>
      <p:ext uri="{BB962C8B-B14F-4D97-AF65-F5344CB8AC3E}">
        <p14:creationId xmlns:p14="http://schemas.microsoft.com/office/powerpoint/2010/main" val="83770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6BB5-9688-D706-B7D7-C10C88C166AB}"/>
              </a:ext>
            </a:extLst>
          </p:cNvPr>
          <p:cNvSpPr>
            <a:spLocks noGrp="1"/>
          </p:cNvSpPr>
          <p:nvPr>
            <p:ph type="title"/>
          </p:nvPr>
        </p:nvSpPr>
        <p:spPr/>
        <p:txBody>
          <a:bodyPr/>
          <a:lstStyle/>
          <a:p>
            <a:r>
              <a:rPr lang="en-CA" dirty="0"/>
              <a:t>Condition and Assumption</a:t>
            </a:r>
          </a:p>
        </p:txBody>
      </p:sp>
      <p:sp>
        <p:nvSpPr>
          <p:cNvPr id="3" name="Content Placeholder 2">
            <a:extLst>
              <a:ext uri="{FF2B5EF4-FFF2-40B4-BE49-F238E27FC236}">
                <a16:creationId xmlns:a16="http://schemas.microsoft.com/office/drawing/2014/main" id="{B4A60339-2A9E-CD53-234A-640C71737E71}"/>
              </a:ext>
            </a:extLst>
          </p:cNvPr>
          <p:cNvSpPr>
            <a:spLocks noGrp="1"/>
          </p:cNvSpPr>
          <p:nvPr>
            <p:ph idx="1"/>
          </p:nvPr>
        </p:nvSpPr>
        <p:spPr/>
        <p:txBody>
          <a:bodyPr/>
          <a:lstStyle/>
          <a:p>
            <a:r>
              <a:rPr lang="en-CA" dirty="0"/>
              <a:t>The study aims to find the variation in relationship between determinants and house price based on the variation in house price. The study do not consider any external or other relationship such as spatial location for the same.</a:t>
            </a:r>
          </a:p>
        </p:txBody>
      </p:sp>
      <p:sp>
        <p:nvSpPr>
          <p:cNvPr id="4" name="Date Placeholder 3">
            <a:extLst>
              <a:ext uri="{FF2B5EF4-FFF2-40B4-BE49-F238E27FC236}">
                <a16:creationId xmlns:a16="http://schemas.microsoft.com/office/drawing/2014/main" id="{30D74C86-E252-ED01-2E6A-C47620A857D6}"/>
              </a:ext>
            </a:extLst>
          </p:cNvPr>
          <p:cNvSpPr>
            <a:spLocks noGrp="1"/>
          </p:cNvSpPr>
          <p:nvPr>
            <p:ph type="dt" sz="half" idx="10"/>
          </p:nvPr>
        </p:nvSpPr>
        <p:spPr/>
        <p:txBody>
          <a:bodyPr/>
          <a:lstStyle/>
          <a:p>
            <a:fld id="{ECCD7123-7E6B-4429-8A4F-6F6350449DC6}" type="datetime3">
              <a:rPr lang="en-US" smtClean="0"/>
              <a:t>30 March 2023</a:t>
            </a:fld>
            <a:endParaRPr lang="en-US"/>
          </a:p>
        </p:txBody>
      </p:sp>
      <p:sp>
        <p:nvSpPr>
          <p:cNvPr id="5" name="Footer Placeholder 4">
            <a:extLst>
              <a:ext uri="{FF2B5EF4-FFF2-40B4-BE49-F238E27FC236}">
                <a16:creationId xmlns:a16="http://schemas.microsoft.com/office/drawing/2014/main" id="{B6311354-6BB4-93AB-2F7E-178E5B27DD8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67B82BD-398B-1344-9F65-36816543827B}"/>
              </a:ext>
            </a:extLst>
          </p:cNvPr>
          <p:cNvSpPr>
            <a:spLocks noGrp="1"/>
          </p:cNvSpPr>
          <p:nvPr>
            <p:ph type="sldNum" sz="quarter" idx="12"/>
          </p:nvPr>
        </p:nvSpPr>
        <p:spPr/>
        <p:txBody>
          <a:bodyPr/>
          <a:lstStyle/>
          <a:p>
            <a:fld id="{2DEBF6B5-A8B6-5742-91AE-8DC29EBB8E42}" type="slidenum">
              <a:rPr lang="en-US" smtClean="0"/>
              <a:t>15</a:t>
            </a:fld>
            <a:endParaRPr lang="en-US"/>
          </a:p>
        </p:txBody>
      </p:sp>
    </p:spTree>
    <p:extLst>
      <p:ext uri="{BB962C8B-B14F-4D97-AF65-F5344CB8AC3E}">
        <p14:creationId xmlns:p14="http://schemas.microsoft.com/office/powerpoint/2010/main" val="328718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48BA-7059-EA87-5296-1B7E1165E469}"/>
              </a:ext>
            </a:extLst>
          </p:cNvPr>
          <p:cNvSpPr>
            <a:spLocks noGrp="1"/>
          </p:cNvSpPr>
          <p:nvPr>
            <p:ph type="title"/>
          </p:nvPr>
        </p:nvSpPr>
        <p:spPr/>
        <p:txBody>
          <a:bodyPr/>
          <a:lstStyle/>
          <a:p>
            <a:r>
              <a:rPr lang="en-CA" dirty="0"/>
              <a:t>Formal Complexity</a:t>
            </a:r>
          </a:p>
        </p:txBody>
      </p:sp>
      <p:sp>
        <p:nvSpPr>
          <p:cNvPr id="3" name="Content Placeholder 2">
            <a:extLst>
              <a:ext uri="{FF2B5EF4-FFF2-40B4-BE49-F238E27FC236}">
                <a16:creationId xmlns:a16="http://schemas.microsoft.com/office/drawing/2014/main" id="{D4BBDF36-F272-6425-7086-808800378521}"/>
              </a:ext>
            </a:extLst>
          </p:cNvPr>
          <p:cNvSpPr>
            <a:spLocks noGrp="1"/>
          </p:cNvSpPr>
          <p:nvPr>
            <p:ph idx="1"/>
          </p:nvPr>
        </p:nvSpPr>
        <p:spPr/>
        <p:txBody>
          <a:bodyPr/>
          <a:lstStyle/>
          <a:p>
            <a:r>
              <a:rPr lang="en-CA" dirty="0"/>
              <a:t>For solving Quantile LAD regression, linear programming approach are used. </a:t>
            </a:r>
          </a:p>
          <a:p>
            <a:r>
              <a:rPr lang="en-CA" dirty="0"/>
              <a:t>Th</a:t>
            </a:r>
            <a:r>
              <a:rPr lang="en-US" dirty="0"/>
              <a:t>e computational complexity depends on the number of observations and the number of independent variables.</a:t>
            </a:r>
            <a:endParaRPr lang="en-CA" dirty="0"/>
          </a:p>
        </p:txBody>
      </p:sp>
      <p:sp>
        <p:nvSpPr>
          <p:cNvPr id="4" name="Date Placeholder 3">
            <a:extLst>
              <a:ext uri="{FF2B5EF4-FFF2-40B4-BE49-F238E27FC236}">
                <a16:creationId xmlns:a16="http://schemas.microsoft.com/office/drawing/2014/main" id="{34E66CDD-6E9F-EFF6-E2B5-8FAF4962A8CF}"/>
              </a:ext>
            </a:extLst>
          </p:cNvPr>
          <p:cNvSpPr>
            <a:spLocks noGrp="1"/>
          </p:cNvSpPr>
          <p:nvPr>
            <p:ph type="dt" sz="half" idx="10"/>
          </p:nvPr>
        </p:nvSpPr>
        <p:spPr/>
        <p:txBody>
          <a:bodyPr/>
          <a:lstStyle/>
          <a:p>
            <a:fld id="{EFE70321-450D-4202-8C46-B14CB67BB6DF}" type="datetime3">
              <a:rPr lang="en-US" smtClean="0"/>
              <a:t>30 March 2023</a:t>
            </a:fld>
            <a:endParaRPr lang="en-US"/>
          </a:p>
        </p:txBody>
      </p:sp>
      <p:sp>
        <p:nvSpPr>
          <p:cNvPr id="5" name="Footer Placeholder 4">
            <a:extLst>
              <a:ext uri="{FF2B5EF4-FFF2-40B4-BE49-F238E27FC236}">
                <a16:creationId xmlns:a16="http://schemas.microsoft.com/office/drawing/2014/main" id="{64E37D3E-98F3-1781-7E95-D5B2C159308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9A6335BD-DC49-76CF-65BF-6AC90FAFFE69}"/>
              </a:ext>
            </a:extLst>
          </p:cNvPr>
          <p:cNvSpPr>
            <a:spLocks noGrp="1"/>
          </p:cNvSpPr>
          <p:nvPr>
            <p:ph type="sldNum" sz="quarter" idx="12"/>
          </p:nvPr>
        </p:nvSpPr>
        <p:spPr/>
        <p:txBody>
          <a:bodyPr/>
          <a:lstStyle/>
          <a:p>
            <a:fld id="{2DEBF6B5-A8B6-5742-91AE-8DC29EBB8E42}" type="slidenum">
              <a:rPr lang="en-US" smtClean="0"/>
              <a:t>16</a:t>
            </a:fld>
            <a:endParaRPr lang="en-US"/>
          </a:p>
        </p:txBody>
      </p:sp>
    </p:spTree>
    <p:extLst>
      <p:ext uri="{BB962C8B-B14F-4D97-AF65-F5344CB8AC3E}">
        <p14:creationId xmlns:p14="http://schemas.microsoft.com/office/powerpoint/2010/main" val="398992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E02-7F67-E54D-EE7F-D6F408736505}"/>
              </a:ext>
            </a:extLst>
          </p:cNvPr>
          <p:cNvSpPr>
            <a:spLocks noGrp="1"/>
          </p:cNvSpPr>
          <p:nvPr>
            <p:ph type="title"/>
          </p:nvPr>
        </p:nvSpPr>
        <p:spPr/>
        <p:txBody>
          <a:bodyPr/>
          <a:lstStyle/>
          <a:p>
            <a:r>
              <a:rPr lang="en-CA" dirty="0"/>
              <a:t>Computational Experiments</a:t>
            </a:r>
          </a:p>
        </p:txBody>
      </p:sp>
      <p:sp>
        <p:nvSpPr>
          <p:cNvPr id="3" name="Content Placeholder 2">
            <a:extLst>
              <a:ext uri="{FF2B5EF4-FFF2-40B4-BE49-F238E27FC236}">
                <a16:creationId xmlns:a16="http://schemas.microsoft.com/office/drawing/2014/main" id="{406922F5-E94F-957F-6BD0-B90FAD72A22B}"/>
              </a:ext>
            </a:extLst>
          </p:cNvPr>
          <p:cNvSpPr>
            <a:spLocks noGrp="1"/>
          </p:cNvSpPr>
          <p:nvPr>
            <p:ph idx="1"/>
          </p:nvPr>
        </p:nvSpPr>
        <p:spPr>
          <a:xfrm>
            <a:off x="838200" y="1412670"/>
            <a:ext cx="10515600" cy="4351338"/>
          </a:xfrm>
        </p:spPr>
        <p:txBody>
          <a:bodyPr/>
          <a:lstStyle/>
          <a:p>
            <a:r>
              <a:rPr lang="en-CA" dirty="0"/>
              <a:t>Experiments – We trained 3 Quantile Regression models for q = [0.1, 0.5, 0.9] percentile and 1 OLS model.</a:t>
            </a:r>
          </a:p>
          <a:p>
            <a:r>
              <a:rPr lang="en-CA" dirty="0"/>
              <a:t>We performed the below mentioned steps</a:t>
            </a:r>
          </a:p>
          <a:p>
            <a:pPr lvl="1"/>
            <a:r>
              <a:rPr lang="en-CA" dirty="0"/>
              <a:t>EDA and handle missing value </a:t>
            </a:r>
          </a:p>
          <a:p>
            <a:pPr lvl="1"/>
            <a:r>
              <a:rPr lang="en-CA" dirty="0"/>
              <a:t>Feature Selection – Univariate, Forward Selection – AIC, Multi-collinearity </a:t>
            </a:r>
          </a:p>
          <a:p>
            <a:pPr lvl="1"/>
            <a:r>
              <a:rPr lang="en-CA" dirty="0"/>
              <a:t>Vectorization – One hot encode</a:t>
            </a:r>
          </a:p>
          <a:p>
            <a:pPr lvl="1"/>
            <a:r>
              <a:rPr lang="en-CA" dirty="0"/>
              <a:t>Normalization – Min Max Scalar</a:t>
            </a:r>
          </a:p>
          <a:p>
            <a:pPr lvl="1"/>
            <a:r>
              <a:rPr lang="en-CA" dirty="0"/>
              <a:t>Train – Test Split</a:t>
            </a:r>
          </a:p>
          <a:p>
            <a:pPr lvl="1"/>
            <a:r>
              <a:rPr lang="en-CA" dirty="0"/>
              <a:t>Train Models</a:t>
            </a:r>
          </a:p>
          <a:p>
            <a:pPr lvl="1"/>
            <a:r>
              <a:rPr lang="en-CA" dirty="0"/>
              <a:t>Visualize and Compare experiments results and summary</a:t>
            </a:r>
          </a:p>
          <a:p>
            <a:pPr lvl="1"/>
            <a:endParaRPr lang="en-CA" dirty="0"/>
          </a:p>
          <a:p>
            <a:endParaRPr lang="en-CA" dirty="0"/>
          </a:p>
        </p:txBody>
      </p:sp>
      <p:sp>
        <p:nvSpPr>
          <p:cNvPr id="4" name="Date Placeholder 3">
            <a:extLst>
              <a:ext uri="{FF2B5EF4-FFF2-40B4-BE49-F238E27FC236}">
                <a16:creationId xmlns:a16="http://schemas.microsoft.com/office/drawing/2014/main" id="{63C37A71-1567-3F49-4A7E-21B73D7D04D9}"/>
              </a:ext>
            </a:extLst>
          </p:cNvPr>
          <p:cNvSpPr>
            <a:spLocks noGrp="1"/>
          </p:cNvSpPr>
          <p:nvPr>
            <p:ph type="dt" sz="half" idx="10"/>
          </p:nvPr>
        </p:nvSpPr>
        <p:spPr/>
        <p:txBody>
          <a:bodyPr/>
          <a:lstStyle/>
          <a:p>
            <a:fld id="{6B02C54F-F361-463F-A9E2-9A9128A42DBD}" type="datetime3">
              <a:rPr lang="en-US" smtClean="0"/>
              <a:t>30 March 2023</a:t>
            </a:fld>
            <a:endParaRPr lang="en-US"/>
          </a:p>
        </p:txBody>
      </p:sp>
      <p:sp>
        <p:nvSpPr>
          <p:cNvPr id="5" name="Footer Placeholder 4">
            <a:extLst>
              <a:ext uri="{FF2B5EF4-FFF2-40B4-BE49-F238E27FC236}">
                <a16:creationId xmlns:a16="http://schemas.microsoft.com/office/drawing/2014/main" id="{62BA4CFE-D7F1-1212-BFE0-94FAB4873AF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CD911A6-9F74-0543-29B8-213ECA7F9550}"/>
              </a:ext>
            </a:extLst>
          </p:cNvPr>
          <p:cNvSpPr>
            <a:spLocks noGrp="1"/>
          </p:cNvSpPr>
          <p:nvPr>
            <p:ph type="sldNum" sz="quarter" idx="12"/>
          </p:nvPr>
        </p:nvSpPr>
        <p:spPr/>
        <p:txBody>
          <a:bodyPr/>
          <a:lstStyle/>
          <a:p>
            <a:fld id="{2DEBF6B5-A8B6-5742-91AE-8DC29EBB8E42}" type="slidenum">
              <a:rPr lang="en-US" smtClean="0"/>
              <a:t>17</a:t>
            </a:fld>
            <a:endParaRPr lang="en-US"/>
          </a:p>
        </p:txBody>
      </p:sp>
    </p:spTree>
    <p:extLst>
      <p:ext uri="{BB962C8B-B14F-4D97-AF65-F5344CB8AC3E}">
        <p14:creationId xmlns:p14="http://schemas.microsoft.com/office/powerpoint/2010/main" val="1591722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ACBA-A8DE-D2B6-6C08-F2A6E24A7EA5}"/>
              </a:ext>
            </a:extLst>
          </p:cNvPr>
          <p:cNvSpPr>
            <a:spLocks noGrp="1"/>
          </p:cNvSpPr>
          <p:nvPr>
            <p:ph type="title"/>
          </p:nvPr>
        </p:nvSpPr>
        <p:spPr/>
        <p:txBody>
          <a:bodyPr/>
          <a:lstStyle/>
          <a:p>
            <a:r>
              <a:rPr lang="en-CA" dirty="0"/>
              <a:t>Evaluation Metrics</a:t>
            </a:r>
          </a:p>
        </p:txBody>
      </p:sp>
      <p:sp>
        <p:nvSpPr>
          <p:cNvPr id="3" name="Content Placeholder 2">
            <a:extLst>
              <a:ext uri="{FF2B5EF4-FFF2-40B4-BE49-F238E27FC236}">
                <a16:creationId xmlns:a16="http://schemas.microsoft.com/office/drawing/2014/main" id="{6B770655-C075-5BC9-2785-41DBA8705A83}"/>
              </a:ext>
            </a:extLst>
          </p:cNvPr>
          <p:cNvSpPr>
            <a:spLocks noGrp="1"/>
          </p:cNvSpPr>
          <p:nvPr>
            <p:ph idx="1"/>
          </p:nvPr>
        </p:nvSpPr>
        <p:spPr/>
        <p:txBody>
          <a:bodyPr/>
          <a:lstStyle/>
          <a:p>
            <a:r>
              <a:rPr lang="en-CA" dirty="0"/>
              <a:t>We have reported below metrics</a:t>
            </a:r>
          </a:p>
          <a:p>
            <a:pPr lvl="1"/>
            <a:r>
              <a:rPr lang="en-CA" b="1" dirty="0"/>
              <a:t>Quantile loss</a:t>
            </a:r>
          </a:p>
          <a:p>
            <a:pPr lvl="1"/>
            <a:r>
              <a:rPr lang="en-CA" b="1" dirty="0"/>
              <a:t>RMSE</a:t>
            </a:r>
          </a:p>
          <a:p>
            <a:r>
              <a:rPr lang="en-CA" dirty="0"/>
              <a:t>Also, </a:t>
            </a:r>
            <a:r>
              <a:rPr lang="en-CA" b="1" dirty="0"/>
              <a:t>multiple plots </a:t>
            </a:r>
            <a:r>
              <a:rPr lang="en-CA" dirty="0"/>
              <a:t>to compare the feature relationship with target across various quantile.</a:t>
            </a:r>
          </a:p>
        </p:txBody>
      </p:sp>
      <p:sp>
        <p:nvSpPr>
          <p:cNvPr id="4" name="Date Placeholder 3">
            <a:extLst>
              <a:ext uri="{FF2B5EF4-FFF2-40B4-BE49-F238E27FC236}">
                <a16:creationId xmlns:a16="http://schemas.microsoft.com/office/drawing/2014/main" id="{F30245A8-513D-99A5-BFC0-1AA74E92A3E1}"/>
              </a:ext>
            </a:extLst>
          </p:cNvPr>
          <p:cNvSpPr>
            <a:spLocks noGrp="1"/>
          </p:cNvSpPr>
          <p:nvPr>
            <p:ph type="dt" sz="half" idx="10"/>
          </p:nvPr>
        </p:nvSpPr>
        <p:spPr/>
        <p:txBody>
          <a:bodyPr/>
          <a:lstStyle/>
          <a:p>
            <a:fld id="{695A3830-AB4A-4820-B1DE-46F24F063FE7}" type="datetime3">
              <a:rPr lang="en-US" smtClean="0"/>
              <a:t>30 March 2023</a:t>
            </a:fld>
            <a:endParaRPr lang="en-US"/>
          </a:p>
        </p:txBody>
      </p:sp>
      <p:sp>
        <p:nvSpPr>
          <p:cNvPr id="5" name="Footer Placeholder 4">
            <a:extLst>
              <a:ext uri="{FF2B5EF4-FFF2-40B4-BE49-F238E27FC236}">
                <a16:creationId xmlns:a16="http://schemas.microsoft.com/office/drawing/2014/main" id="{851591D1-46EF-C1CC-028A-C9568B07E2E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2648B26-D957-2DC4-5673-DA838F4AD078}"/>
              </a:ext>
            </a:extLst>
          </p:cNvPr>
          <p:cNvSpPr>
            <a:spLocks noGrp="1"/>
          </p:cNvSpPr>
          <p:nvPr>
            <p:ph type="sldNum" sz="quarter" idx="12"/>
          </p:nvPr>
        </p:nvSpPr>
        <p:spPr/>
        <p:txBody>
          <a:bodyPr/>
          <a:lstStyle/>
          <a:p>
            <a:fld id="{2DEBF6B5-A8B6-5742-91AE-8DC29EBB8E42}" type="slidenum">
              <a:rPr lang="en-US" smtClean="0"/>
              <a:t>18</a:t>
            </a:fld>
            <a:endParaRPr lang="en-US"/>
          </a:p>
        </p:txBody>
      </p:sp>
    </p:spTree>
    <p:extLst>
      <p:ext uri="{BB962C8B-B14F-4D97-AF65-F5344CB8AC3E}">
        <p14:creationId xmlns:p14="http://schemas.microsoft.com/office/powerpoint/2010/main" val="318207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E9EC-25F0-EFAB-BDD2-12E490801B37}"/>
              </a:ext>
            </a:extLst>
          </p:cNvPr>
          <p:cNvSpPr>
            <a:spLocks noGrp="1"/>
          </p:cNvSpPr>
          <p:nvPr>
            <p:ph type="title"/>
          </p:nvPr>
        </p:nvSpPr>
        <p:spPr>
          <a:xfrm>
            <a:off x="838200" y="335628"/>
            <a:ext cx="10515600" cy="1325563"/>
          </a:xfrm>
        </p:spPr>
        <p:txBody>
          <a:bodyPr/>
          <a:lstStyle/>
          <a:p>
            <a:r>
              <a:rPr lang="en-CA" dirty="0"/>
              <a:t>Computational Experiments</a:t>
            </a:r>
          </a:p>
        </p:txBody>
      </p:sp>
      <p:sp>
        <p:nvSpPr>
          <p:cNvPr id="3" name="Content Placeholder 2">
            <a:extLst>
              <a:ext uri="{FF2B5EF4-FFF2-40B4-BE49-F238E27FC236}">
                <a16:creationId xmlns:a16="http://schemas.microsoft.com/office/drawing/2014/main" id="{F7C3E1EF-A1AD-83D1-F70A-539608604BC5}"/>
              </a:ext>
            </a:extLst>
          </p:cNvPr>
          <p:cNvSpPr>
            <a:spLocks noGrp="1"/>
          </p:cNvSpPr>
          <p:nvPr>
            <p:ph idx="1"/>
          </p:nvPr>
        </p:nvSpPr>
        <p:spPr>
          <a:xfrm>
            <a:off x="838200" y="1406013"/>
            <a:ext cx="10515600" cy="4770950"/>
          </a:xfrm>
        </p:spPr>
        <p:txBody>
          <a:bodyPr/>
          <a:lstStyle/>
          <a:p>
            <a:pPr marL="0" indent="0">
              <a:buNone/>
            </a:pPr>
            <a:r>
              <a:rPr lang="en-CA" b="1" dirty="0"/>
              <a:t>Implementation Details</a:t>
            </a:r>
          </a:p>
          <a:p>
            <a:pPr marL="0" indent="0">
              <a:buNone/>
            </a:pPr>
            <a:endParaRPr lang="en-CA" dirty="0"/>
          </a:p>
          <a:p>
            <a:pPr marL="0" indent="0">
              <a:buNone/>
            </a:pPr>
            <a:r>
              <a:rPr lang="en-CA" dirty="0"/>
              <a:t>Platform Detail – Google </a:t>
            </a:r>
            <a:r>
              <a:rPr lang="en-CA" dirty="0" err="1"/>
              <a:t>Colab</a:t>
            </a:r>
            <a:r>
              <a:rPr lang="en-CA" dirty="0"/>
              <a:t>, GIT</a:t>
            </a:r>
          </a:p>
          <a:p>
            <a:pPr marL="0" indent="0">
              <a:buNone/>
            </a:pPr>
            <a:r>
              <a:rPr lang="en-CA" dirty="0"/>
              <a:t>Toolkit/Software – python, </a:t>
            </a:r>
            <a:r>
              <a:rPr lang="en-CA" dirty="0" err="1"/>
              <a:t>statsmodel</a:t>
            </a:r>
            <a:r>
              <a:rPr lang="en-CA" dirty="0"/>
              <a:t>, scikit-learn</a:t>
            </a:r>
          </a:p>
        </p:txBody>
      </p:sp>
      <p:sp>
        <p:nvSpPr>
          <p:cNvPr id="4" name="Date Placeholder 3">
            <a:extLst>
              <a:ext uri="{FF2B5EF4-FFF2-40B4-BE49-F238E27FC236}">
                <a16:creationId xmlns:a16="http://schemas.microsoft.com/office/drawing/2014/main" id="{7E1DCD19-89B0-6511-2905-99DB0322069C}"/>
              </a:ext>
            </a:extLst>
          </p:cNvPr>
          <p:cNvSpPr>
            <a:spLocks noGrp="1"/>
          </p:cNvSpPr>
          <p:nvPr>
            <p:ph type="dt" sz="half" idx="10"/>
          </p:nvPr>
        </p:nvSpPr>
        <p:spPr/>
        <p:txBody>
          <a:bodyPr/>
          <a:lstStyle/>
          <a:p>
            <a:fld id="{8C246DBD-8F2C-4B57-88D0-95E94BA96741}" type="datetime3">
              <a:rPr lang="en-US" smtClean="0"/>
              <a:t>30 March 2023</a:t>
            </a:fld>
            <a:endParaRPr lang="en-US"/>
          </a:p>
        </p:txBody>
      </p:sp>
      <p:sp>
        <p:nvSpPr>
          <p:cNvPr id="5" name="Footer Placeholder 4">
            <a:extLst>
              <a:ext uri="{FF2B5EF4-FFF2-40B4-BE49-F238E27FC236}">
                <a16:creationId xmlns:a16="http://schemas.microsoft.com/office/drawing/2014/main" id="{5C097FC3-9583-E4D3-684D-281F95F423C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5D82EDBB-BD41-43CD-5045-6E644B6C3D43}"/>
              </a:ext>
            </a:extLst>
          </p:cNvPr>
          <p:cNvSpPr>
            <a:spLocks noGrp="1"/>
          </p:cNvSpPr>
          <p:nvPr>
            <p:ph type="sldNum" sz="quarter" idx="12"/>
          </p:nvPr>
        </p:nvSpPr>
        <p:spPr/>
        <p:txBody>
          <a:bodyPr/>
          <a:lstStyle/>
          <a:p>
            <a:fld id="{2DEBF6B5-A8B6-5742-91AE-8DC29EBB8E42}" type="slidenum">
              <a:rPr lang="en-US" smtClean="0"/>
              <a:t>19</a:t>
            </a:fld>
            <a:endParaRPr lang="en-US"/>
          </a:p>
        </p:txBody>
      </p:sp>
    </p:spTree>
    <p:extLst>
      <p:ext uri="{BB962C8B-B14F-4D97-AF65-F5344CB8AC3E}">
        <p14:creationId xmlns:p14="http://schemas.microsoft.com/office/powerpoint/2010/main" val="286076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FC94C4-A3D9-7C6F-8D31-3D49B4AA48D8}"/>
              </a:ext>
            </a:extLst>
          </p:cNvPr>
          <p:cNvSpPr>
            <a:spLocks noGrp="1"/>
          </p:cNvSpPr>
          <p:nvPr>
            <p:ph type="title"/>
          </p:nvPr>
        </p:nvSpPr>
        <p:spPr/>
        <p:txBody>
          <a:bodyPr/>
          <a:lstStyle/>
          <a:p>
            <a:r>
              <a:rPr lang="en-CA" b="1" dirty="0"/>
              <a:t>OVERVIEW</a:t>
            </a:r>
          </a:p>
        </p:txBody>
      </p:sp>
      <p:sp>
        <p:nvSpPr>
          <p:cNvPr id="3" name="Content Placeholder 2">
            <a:extLst>
              <a:ext uri="{FF2B5EF4-FFF2-40B4-BE49-F238E27FC236}">
                <a16:creationId xmlns:a16="http://schemas.microsoft.com/office/drawing/2014/main" id="{531ECAFE-AADB-B87C-5659-48EC04E295E7}"/>
              </a:ext>
            </a:extLst>
          </p:cNvPr>
          <p:cNvSpPr>
            <a:spLocks noGrp="1"/>
          </p:cNvSpPr>
          <p:nvPr>
            <p:ph idx="1"/>
          </p:nvPr>
        </p:nvSpPr>
        <p:spPr>
          <a:xfrm>
            <a:off x="5260260" y="196644"/>
            <a:ext cx="7865806" cy="6469627"/>
          </a:xfrm>
        </p:spPr>
        <p:txBody>
          <a:bodyPr>
            <a:noAutofit/>
          </a:bodyPr>
          <a:lstStyle/>
          <a:p>
            <a:pPr marL="604838" indent="-457200">
              <a:spcBef>
                <a:spcPts val="0"/>
              </a:spcBef>
              <a:buSzPct val="115384"/>
            </a:pPr>
            <a:r>
              <a:rPr lang="en-CA" sz="1800" dirty="0"/>
              <a:t>Abstract</a:t>
            </a:r>
          </a:p>
          <a:p>
            <a:pPr marL="615633" indent="-457200">
              <a:spcBef>
                <a:spcPts val="0"/>
              </a:spcBef>
              <a:buSzPct val="100000"/>
            </a:pPr>
            <a:r>
              <a:rPr lang="en-CA" sz="1800" dirty="0"/>
              <a:t>Introduction</a:t>
            </a:r>
          </a:p>
          <a:p>
            <a:pPr marL="615633" indent="-457200">
              <a:spcBef>
                <a:spcPts val="0"/>
              </a:spcBef>
              <a:buSzPct val="100000"/>
            </a:pPr>
            <a:r>
              <a:rPr lang="en-CA" sz="1800" dirty="0"/>
              <a:t>Problem Statement</a:t>
            </a:r>
          </a:p>
          <a:p>
            <a:pPr marL="1083628" lvl="1" indent="-457200">
              <a:spcBef>
                <a:spcPts val="0"/>
              </a:spcBef>
              <a:buSzPct val="100000"/>
            </a:pPr>
            <a:r>
              <a:rPr lang="en-CA" sz="1800" dirty="0"/>
              <a:t>Problem Definition</a:t>
            </a:r>
          </a:p>
          <a:p>
            <a:pPr marL="1083628" lvl="1" indent="-457200">
              <a:spcBef>
                <a:spcPts val="0"/>
              </a:spcBef>
              <a:buSzPct val="100000"/>
            </a:pPr>
            <a:r>
              <a:rPr lang="en-CA" sz="1800" dirty="0"/>
              <a:t>Motivation</a:t>
            </a:r>
          </a:p>
          <a:p>
            <a:pPr marL="1083628" lvl="1" indent="-457200">
              <a:spcBef>
                <a:spcPts val="0"/>
              </a:spcBef>
              <a:buSzPct val="100000"/>
            </a:pPr>
            <a:r>
              <a:rPr lang="en-CA" sz="1800" dirty="0"/>
              <a:t>Justification</a:t>
            </a:r>
          </a:p>
          <a:p>
            <a:pPr marL="615633" indent="-457200">
              <a:spcBef>
                <a:spcPts val="0"/>
              </a:spcBef>
              <a:buSzPct val="100000"/>
            </a:pPr>
            <a:r>
              <a:rPr lang="en-CA" sz="1800" dirty="0"/>
              <a:t>Related Works</a:t>
            </a:r>
          </a:p>
          <a:p>
            <a:pPr marL="615633" indent="-457200">
              <a:spcBef>
                <a:spcPts val="0"/>
              </a:spcBef>
              <a:buSzPct val="100000"/>
            </a:pPr>
            <a:r>
              <a:rPr lang="en-CA" sz="1800" dirty="0"/>
              <a:t>Methodology</a:t>
            </a:r>
          </a:p>
          <a:p>
            <a:pPr marL="1083628" lvl="1" indent="-457200">
              <a:spcBef>
                <a:spcPts val="0"/>
              </a:spcBef>
              <a:buSzPct val="100000"/>
            </a:pPr>
            <a:r>
              <a:rPr lang="en-CA" sz="1800" dirty="0"/>
              <a:t>Material and Data</a:t>
            </a:r>
          </a:p>
          <a:p>
            <a:pPr marL="1083628" lvl="1" indent="-457200">
              <a:spcBef>
                <a:spcPts val="0"/>
              </a:spcBef>
              <a:buSzPct val="100000"/>
            </a:pPr>
            <a:r>
              <a:rPr lang="en-CA" sz="1800" dirty="0"/>
              <a:t>Models</a:t>
            </a:r>
          </a:p>
          <a:p>
            <a:pPr marL="1083628" lvl="1" indent="-457200">
              <a:spcBef>
                <a:spcPts val="0"/>
              </a:spcBef>
              <a:buSzPct val="100000"/>
            </a:pPr>
            <a:r>
              <a:rPr lang="en-CA" sz="1800" dirty="0"/>
              <a:t>Condition and Assumption</a:t>
            </a:r>
          </a:p>
          <a:p>
            <a:pPr marL="1083628" lvl="1" indent="-457200">
              <a:spcBef>
                <a:spcPts val="0"/>
              </a:spcBef>
              <a:buSzPct val="100000"/>
            </a:pPr>
            <a:r>
              <a:rPr lang="en-CA" sz="1800" dirty="0"/>
              <a:t>Formal Complexity/ Simulation Analysis</a:t>
            </a:r>
          </a:p>
          <a:p>
            <a:pPr marL="615633" indent="-457200">
              <a:spcBef>
                <a:spcPts val="0"/>
              </a:spcBef>
              <a:buSzPct val="100000"/>
            </a:pPr>
            <a:r>
              <a:rPr lang="en-CA" sz="1800" dirty="0"/>
              <a:t>Computational Experiments</a:t>
            </a:r>
          </a:p>
          <a:p>
            <a:pPr marL="1083628" lvl="1" indent="-457200">
              <a:spcBef>
                <a:spcPts val="0"/>
              </a:spcBef>
              <a:buSzPct val="100000"/>
            </a:pPr>
            <a:r>
              <a:rPr lang="en-CA" sz="1800" dirty="0"/>
              <a:t>Experiments</a:t>
            </a:r>
          </a:p>
          <a:p>
            <a:pPr marL="1083628" lvl="1" indent="-457200">
              <a:spcBef>
                <a:spcPts val="0"/>
              </a:spcBef>
              <a:buSzPct val="100000"/>
            </a:pPr>
            <a:r>
              <a:rPr lang="en-CA" sz="1800" dirty="0"/>
              <a:t>Evaluation Metrics</a:t>
            </a:r>
          </a:p>
          <a:p>
            <a:pPr marL="1083628" lvl="1" indent="-457200">
              <a:spcBef>
                <a:spcPts val="0"/>
              </a:spcBef>
              <a:buSzPct val="100000"/>
            </a:pPr>
            <a:r>
              <a:rPr lang="en-CA" sz="1800" dirty="0"/>
              <a:t>Implementation Details</a:t>
            </a:r>
          </a:p>
          <a:p>
            <a:pPr marL="1083628" lvl="1" indent="-457200">
              <a:spcBef>
                <a:spcPts val="0"/>
              </a:spcBef>
              <a:buSzPct val="100000"/>
            </a:pPr>
            <a:r>
              <a:rPr lang="en-CA" sz="1800" dirty="0"/>
              <a:t>Results</a:t>
            </a:r>
          </a:p>
          <a:p>
            <a:pPr marL="1083628" lvl="1" indent="-457200">
              <a:spcBef>
                <a:spcPts val="0"/>
              </a:spcBef>
              <a:buSzPct val="100000"/>
            </a:pPr>
            <a:r>
              <a:rPr lang="en-CA" sz="1800" dirty="0"/>
              <a:t>Discussion</a:t>
            </a:r>
          </a:p>
          <a:p>
            <a:pPr marL="615633" indent="-457200">
              <a:spcBef>
                <a:spcPts val="0"/>
              </a:spcBef>
              <a:buSzPct val="100000"/>
            </a:pPr>
            <a:r>
              <a:rPr lang="en-CA" sz="1800" dirty="0"/>
              <a:t>Conclusion</a:t>
            </a:r>
          </a:p>
          <a:p>
            <a:pPr marL="1083628" lvl="1" indent="-457200">
              <a:spcBef>
                <a:spcPts val="0"/>
              </a:spcBef>
              <a:buSzPct val="100000"/>
            </a:pPr>
            <a:r>
              <a:rPr lang="en-CA" sz="1800" dirty="0"/>
              <a:t>Summary</a:t>
            </a:r>
          </a:p>
          <a:p>
            <a:pPr marL="1083628" lvl="1" indent="-457200">
              <a:spcBef>
                <a:spcPts val="0"/>
              </a:spcBef>
              <a:buSzPct val="100000"/>
            </a:pPr>
            <a:r>
              <a:rPr lang="en-CA" sz="1800" dirty="0"/>
              <a:t>Future Research</a:t>
            </a:r>
          </a:p>
          <a:p>
            <a:pPr marL="1083628" lvl="1" indent="-457200">
              <a:spcBef>
                <a:spcPts val="0"/>
              </a:spcBef>
              <a:buSzPct val="100000"/>
            </a:pPr>
            <a:r>
              <a:rPr lang="en-CA" sz="1800" dirty="0"/>
              <a:t>Open Problem</a:t>
            </a:r>
          </a:p>
          <a:p>
            <a:pPr marL="615633" indent="-457200">
              <a:spcBef>
                <a:spcPts val="0"/>
              </a:spcBef>
              <a:buSzPct val="100000"/>
            </a:pPr>
            <a:r>
              <a:rPr lang="en-CA" sz="1800" dirty="0"/>
              <a:t>References</a:t>
            </a:r>
          </a:p>
          <a:p>
            <a:pPr>
              <a:spcBef>
                <a:spcPts val="1200"/>
              </a:spcBef>
              <a:spcAft>
                <a:spcPts val="1200"/>
              </a:spcAft>
            </a:pPr>
            <a:endParaRPr lang="en-CA" sz="1800" dirty="0"/>
          </a:p>
          <a:p>
            <a:endParaRPr lang="en-CA" sz="1800" dirty="0"/>
          </a:p>
        </p:txBody>
      </p:sp>
      <p:sp>
        <p:nvSpPr>
          <p:cNvPr id="6" name="Date Placeholder 5">
            <a:extLst>
              <a:ext uri="{FF2B5EF4-FFF2-40B4-BE49-F238E27FC236}">
                <a16:creationId xmlns:a16="http://schemas.microsoft.com/office/drawing/2014/main" id="{076F5B93-253C-0F37-03F8-4904A59C9F89}"/>
              </a:ext>
            </a:extLst>
          </p:cNvPr>
          <p:cNvSpPr>
            <a:spLocks noGrp="1"/>
          </p:cNvSpPr>
          <p:nvPr>
            <p:ph type="dt" sz="half" idx="10"/>
          </p:nvPr>
        </p:nvSpPr>
        <p:spPr/>
        <p:txBody>
          <a:bodyPr/>
          <a:lstStyle/>
          <a:p>
            <a:fld id="{0C5EB0F1-8363-49BF-92F7-37D2F57C3E69}" type="datetime3">
              <a:rPr lang="en-US" smtClean="0"/>
              <a:t>30 March 2023</a:t>
            </a:fld>
            <a:endParaRPr lang="en-US"/>
          </a:p>
        </p:txBody>
      </p:sp>
      <p:sp>
        <p:nvSpPr>
          <p:cNvPr id="7" name="Footer Placeholder 6">
            <a:extLst>
              <a:ext uri="{FF2B5EF4-FFF2-40B4-BE49-F238E27FC236}">
                <a16:creationId xmlns:a16="http://schemas.microsoft.com/office/drawing/2014/main" id="{61099F20-1651-DF8E-11D6-30AADB0A8929}"/>
              </a:ext>
            </a:extLst>
          </p:cNvPr>
          <p:cNvSpPr>
            <a:spLocks noGrp="1"/>
          </p:cNvSpPr>
          <p:nvPr>
            <p:ph type="ftr" sz="quarter" idx="11"/>
          </p:nvPr>
        </p:nvSpPr>
        <p:spPr/>
        <p:txBody>
          <a:bodyPr/>
          <a:lstStyle/>
          <a:p>
            <a:r>
              <a:rPr lang="en-US"/>
              <a:t>COMP 8590 | Ins - Dr. Alioune Ngom</a:t>
            </a:r>
          </a:p>
        </p:txBody>
      </p:sp>
      <p:sp>
        <p:nvSpPr>
          <p:cNvPr id="8" name="Slide Number Placeholder 7">
            <a:extLst>
              <a:ext uri="{FF2B5EF4-FFF2-40B4-BE49-F238E27FC236}">
                <a16:creationId xmlns:a16="http://schemas.microsoft.com/office/drawing/2014/main" id="{29A82CF7-629E-88B9-AD11-3762A22A6A96}"/>
              </a:ext>
            </a:extLst>
          </p:cNvPr>
          <p:cNvSpPr>
            <a:spLocks noGrp="1"/>
          </p:cNvSpPr>
          <p:nvPr>
            <p:ph type="sldNum" sz="quarter" idx="12"/>
          </p:nvPr>
        </p:nvSpPr>
        <p:spPr>
          <a:xfrm>
            <a:off x="8197644" y="6356350"/>
            <a:ext cx="2743200" cy="365125"/>
          </a:xfrm>
        </p:spPr>
        <p:txBody>
          <a:bodyPr/>
          <a:lstStyle/>
          <a:p>
            <a:fld id="{2DEBF6B5-A8B6-5742-91AE-8DC29EBB8E42}" type="slidenum">
              <a:rPr lang="en-US" smtClean="0"/>
              <a:t>2</a:t>
            </a:fld>
            <a:endParaRPr lang="en-US" dirty="0"/>
          </a:p>
        </p:txBody>
      </p:sp>
    </p:spTree>
    <p:extLst>
      <p:ext uri="{BB962C8B-B14F-4D97-AF65-F5344CB8AC3E}">
        <p14:creationId xmlns:p14="http://schemas.microsoft.com/office/powerpoint/2010/main" val="3758957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E4CFD79-FC15-1F50-2C13-FA05D1D8B383}"/>
              </a:ext>
            </a:extLst>
          </p:cNvPr>
          <p:cNvPicPr>
            <a:picLocks noChangeAspect="1"/>
          </p:cNvPicPr>
          <p:nvPr/>
        </p:nvPicPr>
        <p:blipFill>
          <a:blip r:embed="rId2"/>
          <a:stretch>
            <a:fillRect/>
          </a:stretch>
        </p:blipFill>
        <p:spPr>
          <a:xfrm>
            <a:off x="4961621" y="2828482"/>
            <a:ext cx="7029450" cy="2362200"/>
          </a:xfrm>
          <a:prstGeom prst="rect">
            <a:avLst/>
          </a:prstGeom>
        </p:spPr>
      </p:pic>
      <p:pic>
        <p:nvPicPr>
          <p:cNvPr id="16" name="Picture 15">
            <a:extLst>
              <a:ext uri="{FF2B5EF4-FFF2-40B4-BE49-F238E27FC236}">
                <a16:creationId xmlns:a16="http://schemas.microsoft.com/office/drawing/2014/main" id="{3F77C82B-EB98-A39F-36D3-DACF399931DC}"/>
              </a:ext>
            </a:extLst>
          </p:cNvPr>
          <p:cNvPicPr>
            <a:picLocks noChangeAspect="1"/>
          </p:cNvPicPr>
          <p:nvPr/>
        </p:nvPicPr>
        <p:blipFill>
          <a:blip r:embed="rId3"/>
          <a:stretch>
            <a:fillRect/>
          </a:stretch>
        </p:blipFill>
        <p:spPr>
          <a:xfrm>
            <a:off x="5117592" y="477987"/>
            <a:ext cx="7029450" cy="2362200"/>
          </a:xfrm>
          <a:prstGeom prst="rect">
            <a:avLst/>
          </a:prstGeom>
        </p:spPr>
      </p:pic>
      <p:sp>
        <p:nvSpPr>
          <p:cNvPr id="2" name="Title 1">
            <a:extLst>
              <a:ext uri="{FF2B5EF4-FFF2-40B4-BE49-F238E27FC236}">
                <a16:creationId xmlns:a16="http://schemas.microsoft.com/office/drawing/2014/main" id="{C8EBF9A9-42C7-C958-38BB-DE62005008CB}"/>
              </a:ext>
            </a:extLst>
          </p:cNvPr>
          <p:cNvSpPr>
            <a:spLocks noGrp="1"/>
          </p:cNvSpPr>
          <p:nvPr>
            <p:ph type="title"/>
          </p:nvPr>
        </p:nvSpPr>
        <p:spPr>
          <a:xfrm>
            <a:off x="6411688" y="-254307"/>
            <a:ext cx="5780312" cy="1325563"/>
          </a:xfrm>
        </p:spPr>
        <p:txBody>
          <a:bodyPr/>
          <a:lstStyle/>
          <a:p>
            <a:r>
              <a:rPr lang="en-CA" dirty="0"/>
              <a:t>Implementation - EDA </a:t>
            </a:r>
          </a:p>
        </p:txBody>
      </p:sp>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30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20</a:t>
            </a:fld>
            <a:endParaRPr lang="en-US"/>
          </a:p>
        </p:txBody>
      </p:sp>
      <p:sp>
        <p:nvSpPr>
          <p:cNvPr id="23" name="TextBox 22">
            <a:extLst>
              <a:ext uri="{FF2B5EF4-FFF2-40B4-BE49-F238E27FC236}">
                <a16:creationId xmlns:a16="http://schemas.microsoft.com/office/drawing/2014/main" id="{2DDDF849-3774-597A-BE6A-D362B752F7B7}"/>
              </a:ext>
            </a:extLst>
          </p:cNvPr>
          <p:cNvSpPr txBox="1"/>
          <p:nvPr/>
        </p:nvSpPr>
        <p:spPr>
          <a:xfrm flipH="1">
            <a:off x="5309960" y="5797106"/>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pic>
        <p:nvPicPr>
          <p:cNvPr id="27" name="Picture 26">
            <a:extLst>
              <a:ext uri="{FF2B5EF4-FFF2-40B4-BE49-F238E27FC236}">
                <a16:creationId xmlns:a16="http://schemas.microsoft.com/office/drawing/2014/main" id="{946200B9-436A-A4D7-EBB7-1AF9539C7379}"/>
              </a:ext>
            </a:extLst>
          </p:cNvPr>
          <p:cNvPicPr>
            <a:picLocks noChangeAspect="1"/>
          </p:cNvPicPr>
          <p:nvPr/>
        </p:nvPicPr>
        <p:blipFill>
          <a:blip r:embed="rId4"/>
          <a:stretch>
            <a:fillRect/>
          </a:stretch>
        </p:blipFill>
        <p:spPr>
          <a:xfrm>
            <a:off x="44959" y="495453"/>
            <a:ext cx="4744492" cy="5626211"/>
          </a:xfrm>
          <a:prstGeom prst="rect">
            <a:avLst/>
          </a:prstGeom>
        </p:spPr>
      </p:pic>
      <p:pic>
        <p:nvPicPr>
          <p:cNvPr id="29" name="Picture 28">
            <a:extLst>
              <a:ext uri="{FF2B5EF4-FFF2-40B4-BE49-F238E27FC236}">
                <a16:creationId xmlns:a16="http://schemas.microsoft.com/office/drawing/2014/main" id="{3E6131D2-D4BD-EE55-1E30-AF417AC78BDE}"/>
              </a:ext>
            </a:extLst>
          </p:cNvPr>
          <p:cNvPicPr>
            <a:picLocks noChangeAspect="1"/>
          </p:cNvPicPr>
          <p:nvPr/>
        </p:nvPicPr>
        <p:blipFill>
          <a:blip r:embed="rId5"/>
          <a:stretch>
            <a:fillRect/>
          </a:stretch>
        </p:blipFill>
        <p:spPr>
          <a:xfrm>
            <a:off x="5233760" y="5101954"/>
            <a:ext cx="6939829" cy="782759"/>
          </a:xfrm>
          <a:prstGeom prst="rect">
            <a:avLst/>
          </a:prstGeom>
        </p:spPr>
      </p:pic>
      <p:sp>
        <p:nvSpPr>
          <p:cNvPr id="7" name="TextBox 6">
            <a:extLst>
              <a:ext uri="{FF2B5EF4-FFF2-40B4-BE49-F238E27FC236}">
                <a16:creationId xmlns:a16="http://schemas.microsoft.com/office/drawing/2014/main" id="{07D7235F-B43A-24F8-48DF-A365D1F2D039}"/>
              </a:ext>
            </a:extLst>
          </p:cNvPr>
          <p:cNvSpPr txBox="1"/>
          <p:nvPr/>
        </p:nvSpPr>
        <p:spPr>
          <a:xfrm>
            <a:off x="44959" y="-28126"/>
            <a:ext cx="6096000" cy="523220"/>
          </a:xfrm>
          <a:prstGeom prst="rect">
            <a:avLst/>
          </a:prstGeom>
          <a:noFill/>
        </p:spPr>
        <p:txBody>
          <a:bodyPr wrap="square">
            <a:spAutoFit/>
          </a:bodyPr>
          <a:lstStyle/>
          <a:p>
            <a:r>
              <a:rPr lang="en-CA" sz="2800" b="1" dirty="0"/>
              <a:t>Feature Set - Continuous</a:t>
            </a:r>
          </a:p>
        </p:txBody>
      </p:sp>
    </p:spTree>
    <p:extLst>
      <p:ext uri="{BB962C8B-B14F-4D97-AF65-F5344CB8AC3E}">
        <p14:creationId xmlns:p14="http://schemas.microsoft.com/office/powerpoint/2010/main" val="337714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31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21</a:t>
            </a:fld>
            <a:endParaRPr lang="en-US"/>
          </a:p>
        </p:txBody>
      </p:sp>
      <p:sp>
        <p:nvSpPr>
          <p:cNvPr id="10" name="Title 1">
            <a:extLst>
              <a:ext uri="{FF2B5EF4-FFF2-40B4-BE49-F238E27FC236}">
                <a16:creationId xmlns:a16="http://schemas.microsoft.com/office/drawing/2014/main" id="{BF059A5F-DDDB-5BAE-27F4-18C973C349B6}"/>
              </a:ext>
            </a:extLst>
          </p:cNvPr>
          <p:cNvSpPr txBox="1">
            <a:spLocks/>
          </p:cNvSpPr>
          <p:nvPr/>
        </p:nvSpPr>
        <p:spPr>
          <a:xfrm>
            <a:off x="25403" y="1207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Implementation - EDA</a:t>
            </a:r>
          </a:p>
        </p:txBody>
      </p:sp>
      <p:pic>
        <p:nvPicPr>
          <p:cNvPr id="17" name="Picture 16">
            <a:extLst>
              <a:ext uri="{FF2B5EF4-FFF2-40B4-BE49-F238E27FC236}">
                <a16:creationId xmlns:a16="http://schemas.microsoft.com/office/drawing/2014/main" id="{2A71B91D-96C7-395F-6FBC-FB85D2AEE6C8}"/>
              </a:ext>
            </a:extLst>
          </p:cNvPr>
          <p:cNvPicPr>
            <a:picLocks noChangeAspect="1"/>
          </p:cNvPicPr>
          <p:nvPr/>
        </p:nvPicPr>
        <p:blipFill>
          <a:blip r:embed="rId2"/>
          <a:stretch>
            <a:fillRect/>
          </a:stretch>
        </p:blipFill>
        <p:spPr>
          <a:xfrm>
            <a:off x="68396" y="1876953"/>
            <a:ext cx="4744800" cy="2738040"/>
          </a:xfrm>
          <a:prstGeom prst="rect">
            <a:avLst/>
          </a:prstGeom>
        </p:spPr>
      </p:pic>
      <p:pic>
        <p:nvPicPr>
          <p:cNvPr id="27" name="Picture 26">
            <a:extLst>
              <a:ext uri="{FF2B5EF4-FFF2-40B4-BE49-F238E27FC236}">
                <a16:creationId xmlns:a16="http://schemas.microsoft.com/office/drawing/2014/main" id="{A1F2AD19-E6F6-90E6-5A33-60E161064D75}"/>
              </a:ext>
            </a:extLst>
          </p:cNvPr>
          <p:cNvPicPr>
            <a:picLocks noChangeAspect="1"/>
          </p:cNvPicPr>
          <p:nvPr/>
        </p:nvPicPr>
        <p:blipFill>
          <a:blip r:embed="rId3"/>
          <a:stretch>
            <a:fillRect/>
          </a:stretch>
        </p:blipFill>
        <p:spPr>
          <a:xfrm>
            <a:off x="5399312" y="3894358"/>
            <a:ext cx="6751413" cy="2268768"/>
          </a:xfrm>
          <a:prstGeom prst="rect">
            <a:avLst/>
          </a:prstGeom>
        </p:spPr>
      </p:pic>
      <p:pic>
        <p:nvPicPr>
          <p:cNvPr id="24" name="Picture 23">
            <a:extLst>
              <a:ext uri="{FF2B5EF4-FFF2-40B4-BE49-F238E27FC236}">
                <a16:creationId xmlns:a16="http://schemas.microsoft.com/office/drawing/2014/main" id="{14A3EDCF-D0A7-3DEB-2D9C-489B13120465}"/>
              </a:ext>
            </a:extLst>
          </p:cNvPr>
          <p:cNvPicPr>
            <a:picLocks noChangeAspect="1"/>
          </p:cNvPicPr>
          <p:nvPr/>
        </p:nvPicPr>
        <p:blipFill>
          <a:blip r:embed="rId4"/>
          <a:stretch>
            <a:fillRect/>
          </a:stretch>
        </p:blipFill>
        <p:spPr>
          <a:xfrm>
            <a:off x="5399313" y="1736622"/>
            <a:ext cx="6736898" cy="2263890"/>
          </a:xfrm>
          <a:prstGeom prst="rect">
            <a:avLst/>
          </a:prstGeom>
        </p:spPr>
      </p:pic>
      <p:pic>
        <p:nvPicPr>
          <p:cNvPr id="21" name="Picture 20">
            <a:extLst>
              <a:ext uri="{FF2B5EF4-FFF2-40B4-BE49-F238E27FC236}">
                <a16:creationId xmlns:a16="http://schemas.microsoft.com/office/drawing/2014/main" id="{E0D7F761-B467-5678-3973-5FDA1440128C}"/>
              </a:ext>
            </a:extLst>
          </p:cNvPr>
          <p:cNvPicPr>
            <a:picLocks noChangeAspect="1"/>
          </p:cNvPicPr>
          <p:nvPr/>
        </p:nvPicPr>
        <p:blipFill>
          <a:blip r:embed="rId5"/>
          <a:stretch>
            <a:fillRect/>
          </a:stretch>
        </p:blipFill>
        <p:spPr>
          <a:xfrm>
            <a:off x="5399313" y="-169515"/>
            <a:ext cx="6707867" cy="2254134"/>
          </a:xfrm>
          <a:prstGeom prst="rect">
            <a:avLst/>
          </a:prstGeom>
        </p:spPr>
      </p:pic>
      <p:sp>
        <p:nvSpPr>
          <p:cNvPr id="9" name="TextBox 8">
            <a:extLst>
              <a:ext uri="{FF2B5EF4-FFF2-40B4-BE49-F238E27FC236}">
                <a16:creationId xmlns:a16="http://schemas.microsoft.com/office/drawing/2014/main" id="{930FEED4-BF6F-A952-888E-499F6DAECA15}"/>
              </a:ext>
            </a:extLst>
          </p:cNvPr>
          <p:cNvSpPr txBox="1"/>
          <p:nvPr/>
        </p:nvSpPr>
        <p:spPr>
          <a:xfrm>
            <a:off x="25403" y="1299917"/>
            <a:ext cx="6096000" cy="523220"/>
          </a:xfrm>
          <a:prstGeom prst="rect">
            <a:avLst/>
          </a:prstGeom>
          <a:noFill/>
        </p:spPr>
        <p:txBody>
          <a:bodyPr wrap="square">
            <a:spAutoFit/>
          </a:bodyPr>
          <a:lstStyle/>
          <a:p>
            <a:r>
              <a:rPr lang="en-CA" sz="2800" b="1" dirty="0"/>
              <a:t>Feature Set - Discrete</a:t>
            </a:r>
          </a:p>
        </p:txBody>
      </p:sp>
    </p:spTree>
    <p:extLst>
      <p:ext uri="{BB962C8B-B14F-4D97-AF65-F5344CB8AC3E}">
        <p14:creationId xmlns:p14="http://schemas.microsoft.com/office/powerpoint/2010/main" val="270938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31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22</a:t>
            </a:fld>
            <a:endParaRPr lang="en-US"/>
          </a:p>
        </p:txBody>
      </p:sp>
      <p:sp>
        <p:nvSpPr>
          <p:cNvPr id="10" name="Title 1">
            <a:extLst>
              <a:ext uri="{FF2B5EF4-FFF2-40B4-BE49-F238E27FC236}">
                <a16:creationId xmlns:a16="http://schemas.microsoft.com/office/drawing/2014/main" id="{BF059A5F-DDDB-5BAE-27F4-18C973C349B6}"/>
              </a:ext>
            </a:extLst>
          </p:cNvPr>
          <p:cNvSpPr txBox="1">
            <a:spLocks/>
          </p:cNvSpPr>
          <p:nvPr/>
        </p:nvSpPr>
        <p:spPr>
          <a:xfrm>
            <a:off x="0" y="248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Implementation - EDA</a:t>
            </a:r>
          </a:p>
        </p:txBody>
      </p:sp>
      <p:pic>
        <p:nvPicPr>
          <p:cNvPr id="15" name="Picture 14">
            <a:extLst>
              <a:ext uri="{FF2B5EF4-FFF2-40B4-BE49-F238E27FC236}">
                <a16:creationId xmlns:a16="http://schemas.microsoft.com/office/drawing/2014/main" id="{86226685-7182-202A-43C4-BFD753743C84}"/>
              </a:ext>
            </a:extLst>
          </p:cNvPr>
          <p:cNvPicPr>
            <a:picLocks noChangeAspect="1"/>
          </p:cNvPicPr>
          <p:nvPr/>
        </p:nvPicPr>
        <p:blipFill>
          <a:blip r:embed="rId2"/>
          <a:stretch>
            <a:fillRect/>
          </a:stretch>
        </p:blipFill>
        <p:spPr>
          <a:xfrm>
            <a:off x="84820" y="2003211"/>
            <a:ext cx="4442782" cy="2143356"/>
          </a:xfrm>
          <a:prstGeom prst="rect">
            <a:avLst/>
          </a:prstGeom>
        </p:spPr>
      </p:pic>
      <p:pic>
        <p:nvPicPr>
          <p:cNvPr id="18" name="Picture 17">
            <a:extLst>
              <a:ext uri="{FF2B5EF4-FFF2-40B4-BE49-F238E27FC236}">
                <a16:creationId xmlns:a16="http://schemas.microsoft.com/office/drawing/2014/main" id="{EE13B3B8-2158-C3AD-631F-D9BEA93487B4}"/>
              </a:ext>
            </a:extLst>
          </p:cNvPr>
          <p:cNvPicPr>
            <a:picLocks noChangeAspect="1"/>
          </p:cNvPicPr>
          <p:nvPr/>
        </p:nvPicPr>
        <p:blipFill>
          <a:blip r:embed="rId3"/>
          <a:stretch>
            <a:fillRect/>
          </a:stretch>
        </p:blipFill>
        <p:spPr>
          <a:xfrm>
            <a:off x="5034190" y="148900"/>
            <a:ext cx="7029450" cy="2362200"/>
          </a:xfrm>
          <a:prstGeom prst="rect">
            <a:avLst/>
          </a:prstGeom>
        </p:spPr>
      </p:pic>
      <p:pic>
        <p:nvPicPr>
          <p:cNvPr id="20" name="Picture 19">
            <a:extLst>
              <a:ext uri="{FF2B5EF4-FFF2-40B4-BE49-F238E27FC236}">
                <a16:creationId xmlns:a16="http://schemas.microsoft.com/office/drawing/2014/main" id="{8B3E14A5-09F0-54CE-AF0D-1C7F9EBC459A}"/>
              </a:ext>
            </a:extLst>
          </p:cNvPr>
          <p:cNvPicPr>
            <a:picLocks noChangeAspect="1"/>
          </p:cNvPicPr>
          <p:nvPr/>
        </p:nvPicPr>
        <p:blipFill>
          <a:blip r:embed="rId4"/>
          <a:stretch>
            <a:fillRect/>
          </a:stretch>
        </p:blipFill>
        <p:spPr>
          <a:xfrm>
            <a:off x="5034190" y="2425439"/>
            <a:ext cx="4695825" cy="2362200"/>
          </a:xfrm>
          <a:prstGeom prst="rect">
            <a:avLst/>
          </a:prstGeom>
        </p:spPr>
      </p:pic>
      <p:pic>
        <p:nvPicPr>
          <p:cNvPr id="23" name="Picture 22">
            <a:extLst>
              <a:ext uri="{FF2B5EF4-FFF2-40B4-BE49-F238E27FC236}">
                <a16:creationId xmlns:a16="http://schemas.microsoft.com/office/drawing/2014/main" id="{6068802E-60A0-7218-F502-849DD2533E69}"/>
              </a:ext>
            </a:extLst>
          </p:cNvPr>
          <p:cNvPicPr>
            <a:picLocks noChangeAspect="1"/>
          </p:cNvPicPr>
          <p:nvPr/>
        </p:nvPicPr>
        <p:blipFill>
          <a:blip r:embed="rId5"/>
          <a:stretch>
            <a:fillRect/>
          </a:stretch>
        </p:blipFill>
        <p:spPr>
          <a:xfrm>
            <a:off x="84820" y="5511723"/>
            <a:ext cx="8492514" cy="407110"/>
          </a:xfrm>
          <a:prstGeom prst="rect">
            <a:avLst/>
          </a:prstGeom>
        </p:spPr>
      </p:pic>
      <p:sp>
        <p:nvSpPr>
          <p:cNvPr id="25" name="TextBox 24">
            <a:extLst>
              <a:ext uri="{FF2B5EF4-FFF2-40B4-BE49-F238E27FC236}">
                <a16:creationId xmlns:a16="http://schemas.microsoft.com/office/drawing/2014/main" id="{4D26B8F2-F505-A4B6-4EED-99FC084EF3D3}"/>
              </a:ext>
            </a:extLst>
          </p:cNvPr>
          <p:cNvSpPr txBox="1"/>
          <p:nvPr/>
        </p:nvSpPr>
        <p:spPr>
          <a:xfrm flipH="1">
            <a:off x="-495757" y="5143963"/>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sp>
        <p:nvSpPr>
          <p:cNvPr id="2" name="TextBox 1">
            <a:extLst>
              <a:ext uri="{FF2B5EF4-FFF2-40B4-BE49-F238E27FC236}">
                <a16:creationId xmlns:a16="http://schemas.microsoft.com/office/drawing/2014/main" id="{E02B4045-0235-4797-3E57-50465B1EC7C3}"/>
              </a:ext>
            </a:extLst>
          </p:cNvPr>
          <p:cNvSpPr txBox="1"/>
          <p:nvPr/>
        </p:nvSpPr>
        <p:spPr>
          <a:xfrm>
            <a:off x="25403" y="1439745"/>
            <a:ext cx="6096000" cy="523220"/>
          </a:xfrm>
          <a:prstGeom prst="rect">
            <a:avLst/>
          </a:prstGeom>
          <a:noFill/>
        </p:spPr>
        <p:txBody>
          <a:bodyPr wrap="square">
            <a:spAutoFit/>
          </a:bodyPr>
          <a:lstStyle/>
          <a:p>
            <a:r>
              <a:rPr lang="en-CA" sz="2800" b="1" dirty="0"/>
              <a:t>Feature Set - Year</a:t>
            </a:r>
          </a:p>
        </p:txBody>
      </p:sp>
    </p:spTree>
    <p:extLst>
      <p:ext uri="{BB962C8B-B14F-4D97-AF65-F5344CB8AC3E}">
        <p14:creationId xmlns:p14="http://schemas.microsoft.com/office/powerpoint/2010/main" val="210653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7E71FC-545C-E116-6AC7-1C841E5D2266}"/>
              </a:ext>
            </a:extLst>
          </p:cNvPr>
          <p:cNvPicPr>
            <a:picLocks noChangeAspect="1"/>
          </p:cNvPicPr>
          <p:nvPr/>
        </p:nvPicPr>
        <p:blipFill>
          <a:blip r:embed="rId2"/>
          <a:stretch>
            <a:fillRect/>
          </a:stretch>
        </p:blipFill>
        <p:spPr>
          <a:xfrm>
            <a:off x="4932586" y="2890914"/>
            <a:ext cx="7029450" cy="2362200"/>
          </a:xfrm>
          <a:prstGeom prst="rect">
            <a:avLst/>
          </a:prstGeom>
        </p:spPr>
      </p:pic>
      <p:pic>
        <p:nvPicPr>
          <p:cNvPr id="10" name="Picture 9">
            <a:extLst>
              <a:ext uri="{FF2B5EF4-FFF2-40B4-BE49-F238E27FC236}">
                <a16:creationId xmlns:a16="http://schemas.microsoft.com/office/drawing/2014/main" id="{F22E071F-BBDF-EBA3-118A-5581E2F89301}"/>
              </a:ext>
            </a:extLst>
          </p:cNvPr>
          <p:cNvPicPr>
            <a:picLocks noChangeAspect="1"/>
          </p:cNvPicPr>
          <p:nvPr/>
        </p:nvPicPr>
        <p:blipFill>
          <a:blip r:embed="rId3"/>
          <a:stretch>
            <a:fillRect/>
          </a:stretch>
        </p:blipFill>
        <p:spPr>
          <a:xfrm>
            <a:off x="4932586" y="543966"/>
            <a:ext cx="7029450" cy="2362200"/>
          </a:xfrm>
          <a:prstGeom prst="rect">
            <a:avLst/>
          </a:prstGeom>
        </p:spPr>
      </p:pic>
      <p:sp>
        <p:nvSpPr>
          <p:cNvPr id="2" name="Title 1">
            <a:extLst>
              <a:ext uri="{FF2B5EF4-FFF2-40B4-BE49-F238E27FC236}">
                <a16:creationId xmlns:a16="http://schemas.microsoft.com/office/drawing/2014/main" id="{C8EBF9A9-42C7-C958-38BB-DE62005008CB}"/>
              </a:ext>
            </a:extLst>
          </p:cNvPr>
          <p:cNvSpPr>
            <a:spLocks noGrp="1"/>
          </p:cNvSpPr>
          <p:nvPr>
            <p:ph type="title"/>
          </p:nvPr>
        </p:nvSpPr>
        <p:spPr>
          <a:xfrm>
            <a:off x="6411688" y="-254307"/>
            <a:ext cx="5780312" cy="1325563"/>
          </a:xfrm>
        </p:spPr>
        <p:txBody>
          <a:bodyPr/>
          <a:lstStyle/>
          <a:p>
            <a:r>
              <a:rPr lang="en-CA" dirty="0"/>
              <a:t>Implementation - EDA</a:t>
            </a:r>
          </a:p>
        </p:txBody>
      </p:sp>
      <p:sp>
        <p:nvSpPr>
          <p:cNvPr id="4" name="Date Placeholder 3">
            <a:extLst>
              <a:ext uri="{FF2B5EF4-FFF2-40B4-BE49-F238E27FC236}">
                <a16:creationId xmlns:a16="http://schemas.microsoft.com/office/drawing/2014/main" id="{CD2FF35C-108F-1372-8EBA-8BBAA85EE56B}"/>
              </a:ext>
            </a:extLst>
          </p:cNvPr>
          <p:cNvSpPr>
            <a:spLocks noGrp="1"/>
          </p:cNvSpPr>
          <p:nvPr>
            <p:ph type="dt" sz="half" idx="10"/>
          </p:nvPr>
        </p:nvSpPr>
        <p:spPr/>
        <p:txBody>
          <a:bodyPr/>
          <a:lstStyle/>
          <a:p>
            <a:fld id="{0DE5AC1F-FC62-404A-AFE0-18F31CD5D8C6}" type="datetime3">
              <a:rPr lang="en-US" smtClean="0"/>
              <a:t>31 March 2023</a:t>
            </a:fld>
            <a:endParaRPr lang="en-US"/>
          </a:p>
        </p:txBody>
      </p:sp>
      <p:sp>
        <p:nvSpPr>
          <p:cNvPr id="5" name="Footer Placeholder 4">
            <a:extLst>
              <a:ext uri="{FF2B5EF4-FFF2-40B4-BE49-F238E27FC236}">
                <a16:creationId xmlns:a16="http://schemas.microsoft.com/office/drawing/2014/main" id="{457A6258-457B-4240-8E7B-D4BB4098C2A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727C71E-926D-B41B-1892-35A3923D3F12}"/>
              </a:ext>
            </a:extLst>
          </p:cNvPr>
          <p:cNvSpPr>
            <a:spLocks noGrp="1"/>
          </p:cNvSpPr>
          <p:nvPr>
            <p:ph type="sldNum" sz="quarter" idx="12"/>
          </p:nvPr>
        </p:nvSpPr>
        <p:spPr/>
        <p:txBody>
          <a:bodyPr/>
          <a:lstStyle/>
          <a:p>
            <a:fld id="{2DEBF6B5-A8B6-5742-91AE-8DC29EBB8E42}" type="slidenum">
              <a:rPr lang="en-US" smtClean="0"/>
              <a:t>23</a:t>
            </a:fld>
            <a:endParaRPr lang="en-US"/>
          </a:p>
        </p:txBody>
      </p:sp>
      <p:sp>
        <p:nvSpPr>
          <p:cNvPr id="23" name="TextBox 22">
            <a:extLst>
              <a:ext uri="{FF2B5EF4-FFF2-40B4-BE49-F238E27FC236}">
                <a16:creationId xmlns:a16="http://schemas.microsoft.com/office/drawing/2014/main" id="{2DDDF849-3774-597A-BE6A-D362B752F7B7}"/>
              </a:ext>
            </a:extLst>
          </p:cNvPr>
          <p:cNvSpPr txBox="1"/>
          <p:nvPr/>
        </p:nvSpPr>
        <p:spPr>
          <a:xfrm flipH="1">
            <a:off x="5309960" y="5797106"/>
            <a:ext cx="3137351" cy="400110"/>
          </a:xfrm>
          <a:prstGeom prst="rect">
            <a:avLst/>
          </a:prstGeom>
          <a:noFill/>
        </p:spPr>
        <p:txBody>
          <a:bodyPr wrap="square" rtlCol="0">
            <a:spAutoFit/>
          </a:bodyPr>
          <a:lstStyle/>
          <a:p>
            <a:pPr algn="r"/>
            <a:r>
              <a:rPr lang="en-US" sz="2000" b="1" u="sng" dirty="0"/>
              <a:t>Handling Missing Value</a:t>
            </a:r>
            <a:endParaRPr lang="en-CA" sz="2000" b="1" u="sng" dirty="0"/>
          </a:p>
        </p:txBody>
      </p:sp>
      <p:pic>
        <p:nvPicPr>
          <p:cNvPr id="3" name="Picture 2">
            <a:extLst>
              <a:ext uri="{FF2B5EF4-FFF2-40B4-BE49-F238E27FC236}">
                <a16:creationId xmlns:a16="http://schemas.microsoft.com/office/drawing/2014/main" id="{73C13250-46C6-E228-6F65-0868FB624253}"/>
              </a:ext>
            </a:extLst>
          </p:cNvPr>
          <p:cNvPicPr>
            <a:picLocks noChangeAspect="1"/>
          </p:cNvPicPr>
          <p:nvPr/>
        </p:nvPicPr>
        <p:blipFill>
          <a:blip r:embed="rId4"/>
          <a:stretch>
            <a:fillRect/>
          </a:stretch>
        </p:blipFill>
        <p:spPr>
          <a:xfrm>
            <a:off x="86815" y="455001"/>
            <a:ext cx="4729326" cy="5472732"/>
          </a:xfrm>
          <a:prstGeom prst="rect">
            <a:avLst/>
          </a:prstGeom>
        </p:spPr>
      </p:pic>
      <p:pic>
        <p:nvPicPr>
          <p:cNvPr id="8" name="Picture 7">
            <a:extLst>
              <a:ext uri="{FF2B5EF4-FFF2-40B4-BE49-F238E27FC236}">
                <a16:creationId xmlns:a16="http://schemas.microsoft.com/office/drawing/2014/main" id="{86DDB4F1-D2E5-3C63-8B97-020EA138E29F}"/>
              </a:ext>
            </a:extLst>
          </p:cNvPr>
          <p:cNvPicPr>
            <a:picLocks noChangeAspect="1"/>
          </p:cNvPicPr>
          <p:nvPr/>
        </p:nvPicPr>
        <p:blipFill>
          <a:blip r:embed="rId5"/>
          <a:stretch>
            <a:fillRect/>
          </a:stretch>
        </p:blipFill>
        <p:spPr>
          <a:xfrm>
            <a:off x="5117592" y="5159639"/>
            <a:ext cx="6396373" cy="636289"/>
          </a:xfrm>
          <a:prstGeom prst="rect">
            <a:avLst/>
          </a:prstGeom>
        </p:spPr>
      </p:pic>
      <p:sp>
        <p:nvSpPr>
          <p:cNvPr id="7" name="TextBox 6">
            <a:extLst>
              <a:ext uri="{FF2B5EF4-FFF2-40B4-BE49-F238E27FC236}">
                <a16:creationId xmlns:a16="http://schemas.microsoft.com/office/drawing/2014/main" id="{E1497C30-3063-ECBF-2033-989CDB85C4DD}"/>
              </a:ext>
            </a:extLst>
          </p:cNvPr>
          <p:cNvSpPr txBox="1"/>
          <p:nvPr/>
        </p:nvSpPr>
        <p:spPr>
          <a:xfrm>
            <a:off x="25403" y="-25358"/>
            <a:ext cx="6096000" cy="523220"/>
          </a:xfrm>
          <a:prstGeom prst="rect">
            <a:avLst/>
          </a:prstGeom>
          <a:noFill/>
        </p:spPr>
        <p:txBody>
          <a:bodyPr wrap="square">
            <a:spAutoFit/>
          </a:bodyPr>
          <a:lstStyle/>
          <a:p>
            <a:r>
              <a:rPr lang="en-CA" sz="2800" b="1" dirty="0"/>
              <a:t>Feature Set - Categorical</a:t>
            </a:r>
          </a:p>
        </p:txBody>
      </p:sp>
    </p:spTree>
    <p:extLst>
      <p:ext uri="{BB962C8B-B14F-4D97-AF65-F5344CB8AC3E}">
        <p14:creationId xmlns:p14="http://schemas.microsoft.com/office/powerpoint/2010/main" val="351165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5A69-D59A-7C09-925C-BD1410B7E698}"/>
              </a:ext>
            </a:extLst>
          </p:cNvPr>
          <p:cNvSpPr>
            <a:spLocks noGrp="1"/>
          </p:cNvSpPr>
          <p:nvPr>
            <p:ph type="title"/>
          </p:nvPr>
        </p:nvSpPr>
        <p:spPr>
          <a:xfrm>
            <a:off x="838200" y="296299"/>
            <a:ext cx="10515600" cy="1325563"/>
          </a:xfrm>
        </p:spPr>
        <p:txBody>
          <a:bodyPr/>
          <a:lstStyle/>
          <a:p>
            <a:r>
              <a:rPr lang="en-CA" dirty="0"/>
              <a:t>Implementation - EDA </a:t>
            </a:r>
          </a:p>
        </p:txBody>
      </p:sp>
      <p:sp>
        <p:nvSpPr>
          <p:cNvPr id="4" name="Date Placeholder 3">
            <a:extLst>
              <a:ext uri="{FF2B5EF4-FFF2-40B4-BE49-F238E27FC236}">
                <a16:creationId xmlns:a16="http://schemas.microsoft.com/office/drawing/2014/main" id="{D5C65BDB-05F5-89CB-644A-C7418175B6BA}"/>
              </a:ext>
            </a:extLst>
          </p:cNvPr>
          <p:cNvSpPr>
            <a:spLocks noGrp="1"/>
          </p:cNvSpPr>
          <p:nvPr>
            <p:ph type="dt" sz="half" idx="10"/>
          </p:nvPr>
        </p:nvSpPr>
        <p:spPr/>
        <p:txBody>
          <a:bodyPr/>
          <a:lstStyle/>
          <a:p>
            <a:fld id="{6BFFB4C2-504F-488B-BAF6-D06F8E4C11AC}" type="datetime3">
              <a:rPr lang="en-US" smtClean="0"/>
              <a:t>30 March 2023</a:t>
            </a:fld>
            <a:endParaRPr lang="en-US"/>
          </a:p>
        </p:txBody>
      </p:sp>
      <p:sp>
        <p:nvSpPr>
          <p:cNvPr id="5" name="Footer Placeholder 4">
            <a:extLst>
              <a:ext uri="{FF2B5EF4-FFF2-40B4-BE49-F238E27FC236}">
                <a16:creationId xmlns:a16="http://schemas.microsoft.com/office/drawing/2014/main" id="{3E57B8AA-B921-E340-60B0-2C0E3F62FE7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5057330-086C-9B13-A9E7-E5D20B4C2E85}"/>
              </a:ext>
            </a:extLst>
          </p:cNvPr>
          <p:cNvSpPr>
            <a:spLocks noGrp="1"/>
          </p:cNvSpPr>
          <p:nvPr>
            <p:ph type="sldNum" sz="quarter" idx="12"/>
          </p:nvPr>
        </p:nvSpPr>
        <p:spPr/>
        <p:txBody>
          <a:bodyPr/>
          <a:lstStyle/>
          <a:p>
            <a:fld id="{2DEBF6B5-A8B6-5742-91AE-8DC29EBB8E42}" type="slidenum">
              <a:rPr lang="en-US" smtClean="0"/>
              <a:t>24</a:t>
            </a:fld>
            <a:endParaRPr lang="en-US"/>
          </a:p>
        </p:txBody>
      </p:sp>
      <p:pic>
        <p:nvPicPr>
          <p:cNvPr id="8" name="Picture 7">
            <a:extLst>
              <a:ext uri="{FF2B5EF4-FFF2-40B4-BE49-F238E27FC236}">
                <a16:creationId xmlns:a16="http://schemas.microsoft.com/office/drawing/2014/main" id="{818FC620-4D06-EBD1-1D5B-83D520DB3891}"/>
              </a:ext>
            </a:extLst>
          </p:cNvPr>
          <p:cNvPicPr>
            <a:picLocks noChangeAspect="1"/>
          </p:cNvPicPr>
          <p:nvPr/>
        </p:nvPicPr>
        <p:blipFill>
          <a:blip r:embed="rId2"/>
          <a:stretch>
            <a:fillRect/>
          </a:stretch>
        </p:blipFill>
        <p:spPr>
          <a:xfrm>
            <a:off x="2953530" y="1317522"/>
            <a:ext cx="6067720" cy="4822518"/>
          </a:xfrm>
          <a:prstGeom prst="rect">
            <a:avLst/>
          </a:prstGeom>
        </p:spPr>
      </p:pic>
    </p:spTree>
    <p:extLst>
      <p:ext uri="{BB962C8B-B14F-4D97-AF65-F5344CB8AC3E}">
        <p14:creationId xmlns:p14="http://schemas.microsoft.com/office/powerpoint/2010/main" val="219998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CFFA-029F-D81C-48D5-5DB85EF75440}"/>
              </a:ext>
            </a:extLst>
          </p:cNvPr>
          <p:cNvSpPr>
            <a:spLocks noGrp="1"/>
          </p:cNvSpPr>
          <p:nvPr>
            <p:ph type="title"/>
          </p:nvPr>
        </p:nvSpPr>
        <p:spPr>
          <a:xfrm>
            <a:off x="838200" y="243682"/>
            <a:ext cx="10515600" cy="1325563"/>
          </a:xfrm>
        </p:spPr>
        <p:txBody>
          <a:bodyPr/>
          <a:lstStyle/>
          <a:p>
            <a:r>
              <a:rPr lang="en-CA" dirty="0"/>
              <a:t>Implementation - Feature Selection</a:t>
            </a:r>
          </a:p>
        </p:txBody>
      </p:sp>
      <p:sp>
        <p:nvSpPr>
          <p:cNvPr id="3" name="Content Placeholder 2">
            <a:extLst>
              <a:ext uri="{FF2B5EF4-FFF2-40B4-BE49-F238E27FC236}">
                <a16:creationId xmlns:a16="http://schemas.microsoft.com/office/drawing/2014/main" id="{D3EB14F6-7F8C-C463-DBC9-ECBCF7C03B64}"/>
              </a:ext>
            </a:extLst>
          </p:cNvPr>
          <p:cNvSpPr>
            <a:spLocks noGrp="1"/>
          </p:cNvSpPr>
          <p:nvPr>
            <p:ph idx="1"/>
          </p:nvPr>
        </p:nvSpPr>
        <p:spPr>
          <a:xfrm>
            <a:off x="838200" y="1481496"/>
            <a:ext cx="7867650" cy="4351338"/>
          </a:xfrm>
        </p:spPr>
        <p:txBody>
          <a:bodyPr>
            <a:normAutofit/>
          </a:bodyPr>
          <a:lstStyle/>
          <a:p>
            <a:r>
              <a:rPr lang="en-CA" dirty="0"/>
              <a:t>Filter Methods	</a:t>
            </a:r>
          </a:p>
          <a:p>
            <a:pPr lvl="1"/>
            <a:r>
              <a:rPr lang="en-CA" dirty="0"/>
              <a:t>Basic methods - </a:t>
            </a:r>
            <a:r>
              <a:rPr lang="en-US" b="0" i="0" dirty="0">
                <a:effectLst/>
                <a:latin typeface="Inter"/>
              </a:rPr>
              <a:t>remove constant and quasi-constant features.</a:t>
            </a:r>
          </a:p>
          <a:p>
            <a:pPr lvl="2"/>
            <a:r>
              <a:rPr lang="en-US" b="0" i="0" dirty="0">
                <a:effectLst/>
                <a:latin typeface="Inter"/>
              </a:rPr>
              <a:t>Constant features are those that show the same value, just one value, for all the observations of the dataset</a:t>
            </a:r>
            <a:endParaRPr lang="en-US" dirty="0">
              <a:latin typeface="Inter"/>
            </a:endParaRPr>
          </a:p>
          <a:p>
            <a:pPr lvl="2"/>
            <a:r>
              <a:rPr lang="en-US" b="0" i="0" dirty="0">
                <a:effectLst/>
                <a:latin typeface="Inter"/>
              </a:rPr>
              <a:t>Quasi-constant features are those that show the same value for the great majority of the observations of the dataset.</a:t>
            </a:r>
            <a:endParaRPr lang="en-CA" dirty="0"/>
          </a:p>
          <a:p>
            <a:pPr lvl="1"/>
            <a:r>
              <a:rPr lang="en-CA" dirty="0"/>
              <a:t>Correlation Matrix with Heatmap</a:t>
            </a:r>
          </a:p>
          <a:p>
            <a:pPr lvl="2"/>
            <a:r>
              <a:rPr lang="en-US" dirty="0"/>
              <a:t>Correlation is a measure of the linear relationship of 2 or more variables.</a:t>
            </a:r>
          </a:p>
          <a:p>
            <a:pPr lvl="2"/>
            <a:r>
              <a:rPr lang="en-US" dirty="0"/>
              <a:t>Variables should be correlated with the target but uncorrelated among themselves</a:t>
            </a:r>
          </a:p>
          <a:p>
            <a:pPr marL="457200" lvl="1" indent="0">
              <a:buNone/>
            </a:pPr>
            <a:endParaRPr lang="en-US" dirty="0"/>
          </a:p>
          <a:p>
            <a:pPr lvl="2"/>
            <a:endParaRPr lang="en-CA" dirty="0"/>
          </a:p>
        </p:txBody>
      </p:sp>
      <p:sp>
        <p:nvSpPr>
          <p:cNvPr id="4" name="Date Placeholder 3">
            <a:extLst>
              <a:ext uri="{FF2B5EF4-FFF2-40B4-BE49-F238E27FC236}">
                <a16:creationId xmlns:a16="http://schemas.microsoft.com/office/drawing/2014/main" id="{91FD5E6C-B3BF-761A-7B57-E99BC133F1A8}"/>
              </a:ext>
            </a:extLst>
          </p:cNvPr>
          <p:cNvSpPr>
            <a:spLocks noGrp="1"/>
          </p:cNvSpPr>
          <p:nvPr>
            <p:ph type="dt" sz="half" idx="10"/>
          </p:nvPr>
        </p:nvSpPr>
        <p:spPr/>
        <p:txBody>
          <a:bodyPr/>
          <a:lstStyle/>
          <a:p>
            <a:fld id="{6BFFB4C2-504F-488B-BAF6-D06F8E4C11AC}" type="datetime3">
              <a:rPr lang="en-US" smtClean="0"/>
              <a:t>31 March 2023</a:t>
            </a:fld>
            <a:endParaRPr lang="en-US"/>
          </a:p>
        </p:txBody>
      </p:sp>
      <p:sp>
        <p:nvSpPr>
          <p:cNvPr id="5" name="Footer Placeholder 4">
            <a:extLst>
              <a:ext uri="{FF2B5EF4-FFF2-40B4-BE49-F238E27FC236}">
                <a16:creationId xmlns:a16="http://schemas.microsoft.com/office/drawing/2014/main" id="{BA5053AB-75E2-4A8F-10D1-2C7393CF82D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7631E2E-0128-84EE-BB72-3E47DEC457E0}"/>
              </a:ext>
            </a:extLst>
          </p:cNvPr>
          <p:cNvSpPr>
            <a:spLocks noGrp="1"/>
          </p:cNvSpPr>
          <p:nvPr>
            <p:ph type="sldNum" sz="quarter" idx="12"/>
          </p:nvPr>
        </p:nvSpPr>
        <p:spPr/>
        <p:txBody>
          <a:bodyPr/>
          <a:lstStyle/>
          <a:p>
            <a:fld id="{2DEBF6B5-A8B6-5742-91AE-8DC29EBB8E42}" type="slidenum">
              <a:rPr lang="en-US" smtClean="0"/>
              <a:t>25</a:t>
            </a:fld>
            <a:endParaRPr lang="en-US"/>
          </a:p>
        </p:txBody>
      </p:sp>
      <p:sp>
        <p:nvSpPr>
          <p:cNvPr id="7" name="Rectangle 6">
            <a:extLst>
              <a:ext uri="{FF2B5EF4-FFF2-40B4-BE49-F238E27FC236}">
                <a16:creationId xmlns:a16="http://schemas.microsoft.com/office/drawing/2014/main" id="{35EDA40E-CF1A-DC72-6802-9E790AD479C5}"/>
              </a:ext>
            </a:extLst>
          </p:cNvPr>
          <p:cNvSpPr/>
          <p:nvPr/>
        </p:nvSpPr>
        <p:spPr>
          <a:xfrm>
            <a:off x="9483435" y="1192697"/>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79</a:t>
            </a:r>
          </a:p>
        </p:txBody>
      </p:sp>
      <p:sp>
        <p:nvSpPr>
          <p:cNvPr id="8" name="Rectangle 7">
            <a:extLst>
              <a:ext uri="{FF2B5EF4-FFF2-40B4-BE49-F238E27FC236}">
                <a16:creationId xmlns:a16="http://schemas.microsoft.com/office/drawing/2014/main" id="{92C17B1F-F5E3-115E-6185-301DB3C64591}"/>
              </a:ext>
            </a:extLst>
          </p:cNvPr>
          <p:cNvSpPr/>
          <p:nvPr/>
        </p:nvSpPr>
        <p:spPr>
          <a:xfrm>
            <a:off x="9483435" y="2165833"/>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374</a:t>
            </a:r>
          </a:p>
        </p:txBody>
      </p:sp>
      <p:sp>
        <p:nvSpPr>
          <p:cNvPr id="9" name="Rectangle 8">
            <a:extLst>
              <a:ext uri="{FF2B5EF4-FFF2-40B4-BE49-F238E27FC236}">
                <a16:creationId xmlns:a16="http://schemas.microsoft.com/office/drawing/2014/main" id="{533C5776-2D8D-6F24-4787-00F058880313}"/>
              </a:ext>
            </a:extLst>
          </p:cNvPr>
          <p:cNvSpPr/>
          <p:nvPr/>
        </p:nvSpPr>
        <p:spPr>
          <a:xfrm>
            <a:off x="9483435" y="3111981"/>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262</a:t>
            </a:r>
          </a:p>
        </p:txBody>
      </p:sp>
      <p:sp>
        <p:nvSpPr>
          <p:cNvPr id="10" name="Rectangle 9">
            <a:extLst>
              <a:ext uri="{FF2B5EF4-FFF2-40B4-BE49-F238E27FC236}">
                <a16:creationId xmlns:a16="http://schemas.microsoft.com/office/drawing/2014/main" id="{1365A358-2BA4-417C-C333-2DCA17A80961}"/>
              </a:ext>
            </a:extLst>
          </p:cNvPr>
          <p:cNvSpPr/>
          <p:nvPr/>
        </p:nvSpPr>
        <p:spPr>
          <a:xfrm>
            <a:off x="9483435" y="4067964"/>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209</a:t>
            </a:r>
          </a:p>
        </p:txBody>
      </p:sp>
      <p:cxnSp>
        <p:nvCxnSpPr>
          <p:cNvPr id="12" name="Straight Arrow Connector 11">
            <a:extLst>
              <a:ext uri="{FF2B5EF4-FFF2-40B4-BE49-F238E27FC236}">
                <a16:creationId xmlns:a16="http://schemas.microsoft.com/office/drawing/2014/main" id="{FB00D73D-411A-BDC2-D96E-702B5A695827}"/>
              </a:ext>
            </a:extLst>
          </p:cNvPr>
          <p:cNvCxnSpPr>
            <a:stCxn id="7" idx="2"/>
            <a:endCxn id="8" idx="0"/>
          </p:cNvCxnSpPr>
          <p:nvPr/>
        </p:nvCxnSpPr>
        <p:spPr>
          <a:xfrm>
            <a:off x="10712160" y="1557822"/>
            <a:ext cx="0" cy="6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4817DD-2CFD-CCC4-51A9-02279CB9F9DD}"/>
              </a:ext>
            </a:extLst>
          </p:cNvPr>
          <p:cNvSpPr txBox="1"/>
          <p:nvPr/>
        </p:nvSpPr>
        <p:spPr>
          <a:xfrm flipH="1">
            <a:off x="9837420" y="1631442"/>
            <a:ext cx="2103465" cy="338554"/>
          </a:xfrm>
          <a:prstGeom prst="rect">
            <a:avLst/>
          </a:prstGeom>
          <a:noFill/>
        </p:spPr>
        <p:txBody>
          <a:bodyPr wrap="square" rtlCol="0">
            <a:spAutoFit/>
          </a:bodyPr>
          <a:lstStyle/>
          <a:p>
            <a:r>
              <a:rPr lang="en-CA" sz="1600" dirty="0"/>
              <a:t>One hot encoding</a:t>
            </a:r>
          </a:p>
        </p:txBody>
      </p:sp>
      <p:cxnSp>
        <p:nvCxnSpPr>
          <p:cNvPr id="17" name="Straight Arrow Connector 16">
            <a:extLst>
              <a:ext uri="{FF2B5EF4-FFF2-40B4-BE49-F238E27FC236}">
                <a16:creationId xmlns:a16="http://schemas.microsoft.com/office/drawing/2014/main" id="{DF0BB99A-7994-F76A-41FF-AE8FA34D6EDD}"/>
              </a:ext>
            </a:extLst>
          </p:cNvPr>
          <p:cNvCxnSpPr>
            <a:stCxn id="8" idx="2"/>
            <a:endCxn id="9" idx="0"/>
          </p:cNvCxnSpPr>
          <p:nvPr/>
        </p:nvCxnSpPr>
        <p:spPr>
          <a:xfrm>
            <a:off x="10712160" y="2530958"/>
            <a:ext cx="0" cy="58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FE3D3D-EB6F-1A40-D273-BA6A8BAB2460}"/>
              </a:ext>
            </a:extLst>
          </p:cNvPr>
          <p:cNvSpPr txBox="1"/>
          <p:nvPr/>
        </p:nvSpPr>
        <p:spPr>
          <a:xfrm flipH="1">
            <a:off x="9483433" y="2628873"/>
            <a:ext cx="2457451" cy="338554"/>
          </a:xfrm>
          <a:prstGeom prst="rect">
            <a:avLst/>
          </a:prstGeom>
          <a:noFill/>
        </p:spPr>
        <p:txBody>
          <a:bodyPr wrap="square" rtlCol="0">
            <a:spAutoFit/>
          </a:bodyPr>
          <a:lstStyle/>
          <a:p>
            <a:r>
              <a:rPr lang="en-CA" sz="1600" dirty="0"/>
              <a:t>Remove quasi-constant</a:t>
            </a:r>
          </a:p>
        </p:txBody>
      </p:sp>
      <p:cxnSp>
        <p:nvCxnSpPr>
          <p:cNvPr id="24" name="Straight Arrow Connector 23">
            <a:extLst>
              <a:ext uri="{FF2B5EF4-FFF2-40B4-BE49-F238E27FC236}">
                <a16:creationId xmlns:a16="http://schemas.microsoft.com/office/drawing/2014/main" id="{872CF7CB-A68B-97C1-D7A5-40A8CA00B54F}"/>
              </a:ext>
            </a:extLst>
          </p:cNvPr>
          <p:cNvCxnSpPr>
            <a:stCxn id="9" idx="2"/>
            <a:endCxn id="10" idx="0"/>
          </p:cNvCxnSpPr>
          <p:nvPr/>
        </p:nvCxnSpPr>
        <p:spPr>
          <a:xfrm>
            <a:off x="10712160" y="3477106"/>
            <a:ext cx="0" cy="59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1C253A8-3748-ACD2-B19E-84E62AD88319}"/>
              </a:ext>
            </a:extLst>
          </p:cNvPr>
          <p:cNvSpPr txBox="1"/>
          <p:nvPr/>
        </p:nvSpPr>
        <p:spPr>
          <a:xfrm flipH="1">
            <a:off x="9483434" y="3596447"/>
            <a:ext cx="2708565" cy="338554"/>
          </a:xfrm>
          <a:prstGeom prst="rect">
            <a:avLst/>
          </a:prstGeom>
          <a:noFill/>
        </p:spPr>
        <p:txBody>
          <a:bodyPr wrap="square" rtlCol="0">
            <a:spAutoFit/>
          </a:bodyPr>
          <a:lstStyle/>
          <a:p>
            <a:r>
              <a:rPr lang="en-CA" sz="1600" dirty="0"/>
              <a:t>Remove Colinear features</a:t>
            </a:r>
          </a:p>
        </p:txBody>
      </p:sp>
      <p:sp>
        <p:nvSpPr>
          <p:cNvPr id="28" name="Rectangle 27">
            <a:extLst>
              <a:ext uri="{FF2B5EF4-FFF2-40B4-BE49-F238E27FC236}">
                <a16:creationId xmlns:a16="http://schemas.microsoft.com/office/drawing/2014/main" id="{E7F1F522-5C23-A387-4B1F-812A07A8F110}"/>
              </a:ext>
            </a:extLst>
          </p:cNvPr>
          <p:cNvSpPr/>
          <p:nvPr/>
        </p:nvSpPr>
        <p:spPr>
          <a:xfrm>
            <a:off x="9480975" y="4956605"/>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83</a:t>
            </a:r>
          </a:p>
        </p:txBody>
      </p:sp>
      <p:cxnSp>
        <p:nvCxnSpPr>
          <p:cNvPr id="30" name="Straight Arrow Connector 29">
            <a:extLst>
              <a:ext uri="{FF2B5EF4-FFF2-40B4-BE49-F238E27FC236}">
                <a16:creationId xmlns:a16="http://schemas.microsoft.com/office/drawing/2014/main" id="{6EEBC891-F83E-443C-221C-E96B4E9A465C}"/>
              </a:ext>
            </a:extLst>
          </p:cNvPr>
          <p:cNvCxnSpPr>
            <a:stCxn id="10" idx="2"/>
            <a:endCxn id="28" idx="0"/>
          </p:cNvCxnSpPr>
          <p:nvPr/>
        </p:nvCxnSpPr>
        <p:spPr>
          <a:xfrm flipH="1">
            <a:off x="10709700" y="4433089"/>
            <a:ext cx="2460" cy="52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5CCCA01-E8EC-5BB2-EECA-09B40D62584A}"/>
              </a:ext>
            </a:extLst>
          </p:cNvPr>
          <p:cNvSpPr txBox="1"/>
          <p:nvPr/>
        </p:nvSpPr>
        <p:spPr>
          <a:xfrm flipH="1">
            <a:off x="9255952" y="4421598"/>
            <a:ext cx="3163527" cy="584775"/>
          </a:xfrm>
          <a:prstGeom prst="rect">
            <a:avLst/>
          </a:prstGeom>
          <a:noFill/>
        </p:spPr>
        <p:txBody>
          <a:bodyPr wrap="square" rtlCol="0">
            <a:spAutoFit/>
          </a:bodyPr>
          <a:lstStyle/>
          <a:p>
            <a:pPr algn="ctr"/>
            <a:r>
              <a:rPr lang="en-CA" sz="1600" dirty="0"/>
              <a:t>Remove Multi-colinear features</a:t>
            </a:r>
          </a:p>
          <a:p>
            <a:pPr algn="ctr"/>
            <a:r>
              <a:rPr lang="en-CA" sz="1600" dirty="0"/>
              <a:t>wrt target</a:t>
            </a:r>
          </a:p>
        </p:txBody>
      </p:sp>
    </p:spTree>
    <p:extLst>
      <p:ext uri="{BB962C8B-B14F-4D97-AF65-F5344CB8AC3E}">
        <p14:creationId xmlns:p14="http://schemas.microsoft.com/office/powerpoint/2010/main" val="3616661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CFFA-029F-D81C-48D5-5DB85EF75440}"/>
              </a:ext>
            </a:extLst>
          </p:cNvPr>
          <p:cNvSpPr>
            <a:spLocks noGrp="1"/>
          </p:cNvSpPr>
          <p:nvPr>
            <p:ph type="title"/>
          </p:nvPr>
        </p:nvSpPr>
        <p:spPr>
          <a:xfrm>
            <a:off x="81116" y="335113"/>
            <a:ext cx="10515600" cy="1325563"/>
          </a:xfrm>
        </p:spPr>
        <p:txBody>
          <a:bodyPr/>
          <a:lstStyle/>
          <a:p>
            <a:r>
              <a:rPr lang="en-CA" dirty="0"/>
              <a:t>Implementation - Feature Selection</a:t>
            </a:r>
          </a:p>
        </p:txBody>
      </p:sp>
      <p:sp>
        <p:nvSpPr>
          <p:cNvPr id="3" name="Content Placeholder 2">
            <a:extLst>
              <a:ext uri="{FF2B5EF4-FFF2-40B4-BE49-F238E27FC236}">
                <a16:creationId xmlns:a16="http://schemas.microsoft.com/office/drawing/2014/main" id="{D3EB14F6-7F8C-C463-DBC9-ECBCF7C03B64}"/>
              </a:ext>
            </a:extLst>
          </p:cNvPr>
          <p:cNvSpPr>
            <a:spLocks noGrp="1"/>
          </p:cNvSpPr>
          <p:nvPr>
            <p:ph sz="half" idx="1"/>
          </p:nvPr>
        </p:nvSpPr>
        <p:spPr>
          <a:xfrm>
            <a:off x="208935" y="1503574"/>
            <a:ext cx="5181600" cy="4351338"/>
          </a:xfrm>
        </p:spPr>
        <p:txBody>
          <a:bodyPr>
            <a:normAutofit/>
          </a:bodyPr>
          <a:lstStyle/>
          <a:p>
            <a:r>
              <a:rPr lang="en-CA" dirty="0"/>
              <a:t>Wrapper Methods</a:t>
            </a:r>
          </a:p>
          <a:p>
            <a:pPr lvl="1"/>
            <a:r>
              <a:rPr lang="en-CA" dirty="0"/>
              <a:t>Forward Selection - u</a:t>
            </a:r>
            <a:r>
              <a:rPr lang="en-US" dirty="0"/>
              <a:t>sing AIC as performance indicator</a:t>
            </a:r>
            <a:endParaRPr lang="en-US" b="0" i="0" dirty="0">
              <a:effectLst/>
              <a:latin typeface="Inter"/>
            </a:endParaRPr>
          </a:p>
          <a:p>
            <a:pPr marL="457200" lvl="1" indent="0">
              <a:buNone/>
            </a:pPr>
            <a:r>
              <a:rPr lang="en-US" dirty="0"/>
              <a:t>	</a:t>
            </a:r>
          </a:p>
          <a:p>
            <a:pPr lvl="2"/>
            <a:endParaRPr lang="en-CA" dirty="0"/>
          </a:p>
        </p:txBody>
      </p:sp>
      <p:sp>
        <p:nvSpPr>
          <p:cNvPr id="4" name="Date Placeholder 3">
            <a:extLst>
              <a:ext uri="{FF2B5EF4-FFF2-40B4-BE49-F238E27FC236}">
                <a16:creationId xmlns:a16="http://schemas.microsoft.com/office/drawing/2014/main" id="{91FD5E6C-B3BF-761A-7B57-E99BC133F1A8}"/>
              </a:ext>
            </a:extLst>
          </p:cNvPr>
          <p:cNvSpPr>
            <a:spLocks noGrp="1"/>
          </p:cNvSpPr>
          <p:nvPr>
            <p:ph type="dt" sz="half" idx="10"/>
          </p:nvPr>
        </p:nvSpPr>
        <p:spPr/>
        <p:txBody>
          <a:bodyPr/>
          <a:lstStyle/>
          <a:p>
            <a:fld id="{6BFFB4C2-504F-488B-BAF6-D06F8E4C11AC}" type="datetime3">
              <a:rPr lang="en-US" smtClean="0"/>
              <a:t>31 March 2023</a:t>
            </a:fld>
            <a:endParaRPr lang="en-US"/>
          </a:p>
        </p:txBody>
      </p:sp>
      <p:sp>
        <p:nvSpPr>
          <p:cNvPr id="5" name="Footer Placeholder 4">
            <a:extLst>
              <a:ext uri="{FF2B5EF4-FFF2-40B4-BE49-F238E27FC236}">
                <a16:creationId xmlns:a16="http://schemas.microsoft.com/office/drawing/2014/main" id="{BA5053AB-75E2-4A8F-10D1-2C7393CF82D2}"/>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7631E2E-0128-84EE-BB72-3E47DEC457E0}"/>
              </a:ext>
            </a:extLst>
          </p:cNvPr>
          <p:cNvSpPr>
            <a:spLocks noGrp="1"/>
          </p:cNvSpPr>
          <p:nvPr>
            <p:ph type="sldNum" sz="quarter" idx="12"/>
          </p:nvPr>
        </p:nvSpPr>
        <p:spPr/>
        <p:txBody>
          <a:bodyPr/>
          <a:lstStyle/>
          <a:p>
            <a:fld id="{2DEBF6B5-A8B6-5742-91AE-8DC29EBB8E42}" type="slidenum">
              <a:rPr lang="en-US" smtClean="0"/>
              <a:t>26</a:t>
            </a:fld>
            <a:endParaRPr lang="en-US"/>
          </a:p>
        </p:txBody>
      </p:sp>
      <p:sp>
        <p:nvSpPr>
          <p:cNvPr id="12" name="Rectangle 11">
            <a:extLst>
              <a:ext uri="{FF2B5EF4-FFF2-40B4-BE49-F238E27FC236}">
                <a16:creationId xmlns:a16="http://schemas.microsoft.com/office/drawing/2014/main" id="{2E4A09FB-ADA2-E791-8121-0AB98B2EF9D7}"/>
              </a:ext>
            </a:extLst>
          </p:cNvPr>
          <p:cNvSpPr/>
          <p:nvPr/>
        </p:nvSpPr>
        <p:spPr>
          <a:xfrm>
            <a:off x="8254401" y="524107"/>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79</a:t>
            </a:r>
          </a:p>
        </p:txBody>
      </p:sp>
      <p:sp>
        <p:nvSpPr>
          <p:cNvPr id="14" name="Rectangle 13">
            <a:extLst>
              <a:ext uri="{FF2B5EF4-FFF2-40B4-BE49-F238E27FC236}">
                <a16:creationId xmlns:a16="http://schemas.microsoft.com/office/drawing/2014/main" id="{ED1D9E51-7EA6-DEB6-6B18-55C7A924AE8F}"/>
              </a:ext>
            </a:extLst>
          </p:cNvPr>
          <p:cNvSpPr/>
          <p:nvPr/>
        </p:nvSpPr>
        <p:spPr>
          <a:xfrm>
            <a:off x="8254401" y="1497243"/>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374</a:t>
            </a:r>
          </a:p>
        </p:txBody>
      </p:sp>
      <p:sp>
        <p:nvSpPr>
          <p:cNvPr id="15" name="Rectangle 14">
            <a:extLst>
              <a:ext uri="{FF2B5EF4-FFF2-40B4-BE49-F238E27FC236}">
                <a16:creationId xmlns:a16="http://schemas.microsoft.com/office/drawing/2014/main" id="{AC0718D6-E786-01D9-FB9E-BDD49C2F9A37}"/>
              </a:ext>
            </a:extLst>
          </p:cNvPr>
          <p:cNvSpPr/>
          <p:nvPr/>
        </p:nvSpPr>
        <p:spPr>
          <a:xfrm>
            <a:off x="8254401" y="2443391"/>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262</a:t>
            </a:r>
          </a:p>
        </p:txBody>
      </p:sp>
      <p:sp>
        <p:nvSpPr>
          <p:cNvPr id="16" name="Rectangle 15">
            <a:extLst>
              <a:ext uri="{FF2B5EF4-FFF2-40B4-BE49-F238E27FC236}">
                <a16:creationId xmlns:a16="http://schemas.microsoft.com/office/drawing/2014/main" id="{7F37197D-4909-2ED6-C73F-2149483C30A4}"/>
              </a:ext>
            </a:extLst>
          </p:cNvPr>
          <p:cNvSpPr/>
          <p:nvPr/>
        </p:nvSpPr>
        <p:spPr>
          <a:xfrm>
            <a:off x="8254401" y="3399374"/>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209</a:t>
            </a:r>
          </a:p>
        </p:txBody>
      </p:sp>
      <p:cxnSp>
        <p:nvCxnSpPr>
          <p:cNvPr id="17" name="Straight Arrow Connector 16">
            <a:extLst>
              <a:ext uri="{FF2B5EF4-FFF2-40B4-BE49-F238E27FC236}">
                <a16:creationId xmlns:a16="http://schemas.microsoft.com/office/drawing/2014/main" id="{74300643-6990-5E99-0344-50E5EE5E5341}"/>
              </a:ext>
            </a:extLst>
          </p:cNvPr>
          <p:cNvCxnSpPr>
            <a:stCxn id="12" idx="2"/>
            <a:endCxn id="14" idx="0"/>
          </p:cNvCxnSpPr>
          <p:nvPr/>
        </p:nvCxnSpPr>
        <p:spPr>
          <a:xfrm>
            <a:off x="9483126" y="889232"/>
            <a:ext cx="0" cy="6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CE4CC5F-B93F-5539-C843-FACEE67BA041}"/>
              </a:ext>
            </a:extLst>
          </p:cNvPr>
          <p:cNvSpPr txBox="1"/>
          <p:nvPr/>
        </p:nvSpPr>
        <p:spPr>
          <a:xfrm flipH="1">
            <a:off x="8608386" y="962852"/>
            <a:ext cx="2103465" cy="338554"/>
          </a:xfrm>
          <a:prstGeom prst="rect">
            <a:avLst/>
          </a:prstGeom>
          <a:noFill/>
        </p:spPr>
        <p:txBody>
          <a:bodyPr wrap="square" rtlCol="0">
            <a:spAutoFit/>
          </a:bodyPr>
          <a:lstStyle/>
          <a:p>
            <a:r>
              <a:rPr lang="en-CA" sz="1600" dirty="0"/>
              <a:t>One hot encoding</a:t>
            </a:r>
          </a:p>
        </p:txBody>
      </p:sp>
      <p:cxnSp>
        <p:nvCxnSpPr>
          <p:cNvPr id="19" name="Straight Arrow Connector 18">
            <a:extLst>
              <a:ext uri="{FF2B5EF4-FFF2-40B4-BE49-F238E27FC236}">
                <a16:creationId xmlns:a16="http://schemas.microsoft.com/office/drawing/2014/main" id="{BD06D919-445D-B9E8-77CE-ED727154E2BE}"/>
              </a:ext>
            </a:extLst>
          </p:cNvPr>
          <p:cNvCxnSpPr>
            <a:stCxn id="14" idx="2"/>
            <a:endCxn id="15" idx="0"/>
          </p:cNvCxnSpPr>
          <p:nvPr/>
        </p:nvCxnSpPr>
        <p:spPr>
          <a:xfrm>
            <a:off x="9483126" y="1862368"/>
            <a:ext cx="0" cy="58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736646-A8DB-187D-1D41-EDC4E1888FB0}"/>
              </a:ext>
            </a:extLst>
          </p:cNvPr>
          <p:cNvSpPr txBox="1"/>
          <p:nvPr/>
        </p:nvSpPr>
        <p:spPr>
          <a:xfrm flipH="1">
            <a:off x="8254399" y="1960283"/>
            <a:ext cx="2457451" cy="338554"/>
          </a:xfrm>
          <a:prstGeom prst="rect">
            <a:avLst/>
          </a:prstGeom>
          <a:noFill/>
        </p:spPr>
        <p:txBody>
          <a:bodyPr wrap="square" rtlCol="0">
            <a:spAutoFit/>
          </a:bodyPr>
          <a:lstStyle/>
          <a:p>
            <a:r>
              <a:rPr lang="en-CA" sz="1600" dirty="0"/>
              <a:t>Remove quasi-constant</a:t>
            </a:r>
          </a:p>
        </p:txBody>
      </p:sp>
      <p:cxnSp>
        <p:nvCxnSpPr>
          <p:cNvPr id="21" name="Straight Arrow Connector 20">
            <a:extLst>
              <a:ext uri="{FF2B5EF4-FFF2-40B4-BE49-F238E27FC236}">
                <a16:creationId xmlns:a16="http://schemas.microsoft.com/office/drawing/2014/main" id="{91CB7E79-FDFC-EBE9-C67A-0DC7191D8F46}"/>
              </a:ext>
            </a:extLst>
          </p:cNvPr>
          <p:cNvCxnSpPr>
            <a:stCxn id="15" idx="2"/>
            <a:endCxn id="16" idx="0"/>
          </p:cNvCxnSpPr>
          <p:nvPr/>
        </p:nvCxnSpPr>
        <p:spPr>
          <a:xfrm>
            <a:off x="9483126" y="2808516"/>
            <a:ext cx="0" cy="59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5006ACD-6549-5B31-8F4C-9B5E3C41CF7B}"/>
              </a:ext>
            </a:extLst>
          </p:cNvPr>
          <p:cNvSpPr txBox="1"/>
          <p:nvPr/>
        </p:nvSpPr>
        <p:spPr>
          <a:xfrm flipH="1">
            <a:off x="8254400" y="2927857"/>
            <a:ext cx="2708565" cy="338554"/>
          </a:xfrm>
          <a:prstGeom prst="rect">
            <a:avLst/>
          </a:prstGeom>
          <a:noFill/>
        </p:spPr>
        <p:txBody>
          <a:bodyPr wrap="square" rtlCol="0">
            <a:spAutoFit/>
          </a:bodyPr>
          <a:lstStyle/>
          <a:p>
            <a:r>
              <a:rPr lang="en-CA" sz="1600" dirty="0"/>
              <a:t>Remove Colinear features</a:t>
            </a:r>
          </a:p>
        </p:txBody>
      </p:sp>
      <p:sp>
        <p:nvSpPr>
          <p:cNvPr id="23" name="Rectangle 22">
            <a:extLst>
              <a:ext uri="{FF2B5EF4-FFF2-40B4-BE49-F238E27FC236}">
                <a16:creationId xmlns:a16="http://schemas.microsoft.com/office/drawing/2014/main" id="{5B02DF2A-E534-8D69-FCD8-A996D14F9675}"/>
              </a:ext>
            </a:extLst>
          </p:cNvPr>
          <p:cNvSpPr/>
          <p:nvPr/>
        </p:nvSpPr>
        <p:spPr>
          <a:xfrm>
            <a:off x="8251941" y="4288015"/>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83</a:t>
            </a:r>
          </a:p>
        </p:txBody>
      </p:sp>
      <p:cxnSp>
        <p:nvCxnSpPr>
          <p:cNvPr id="24" name="Straight Arrow Connector 23">
            <a:extLst>
              <a:ext uri="{FF2B5EF4-FFF2-40B4-BE49-F238E27FC236}">
                <a16:creationId xmlns:a16="http://schemas.microsoft.com/office/drawing/2014/main" id="{B099F1EB-9874-D57D-EF30-741B58ED0932}"/>
              </a:ext>
            </a:extLst>
          </p:cNvPr>
          <p:cNvCxnSpPr>
            <a:stCxn id="16" idx="2"/>
            <a:endCxn id="23" idx="0"/>
          </p:cNvCxnSpPr>
          <p:nvPr/>
        </p:nvCxnSpPr>
        <p:spPr>
          <a:xfrm flipH="1">
            <a:off x="9480666" y="3764499"/>
            <a:ext cx="2460" cy="52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7995A7-0006-F192-87C2-2907E374921D}"/>
              </a:ext>
            </a:extLst>
          </p:cNvPr>
          <p:cNvSpPr txBox="1"/>
          <p:nvPr/>
        </p:nvSpPr>
        <p:spPr>
          <a:xfrm flipH="1">
            <a:off x="8026918" y="3753008"/>
            <a:ext cx="3163527" cy="584775"/>
          </a:xfrm>
          <a:prstGeom prst="rect">
            <a:avLst/>
          </a:prstGeom>
          <a:noFill/>
        </p:spPr>
        <p:txBody>
          <a:bodyPr wrap="square" rtlCol="0">
            <a:spAutoFit/>
          </a:bodyPr>
          <a:lstStyle/>
          <a:p>
            <a:pPr algn="ctr"/>
            <a:r>
              <a:rPr lang="en-CA" sz="1600" dirty="0"/>
              <a:t>Remove Multi-colinear features</a:t>
            </a:r>
          </a:p>
          <a:p>
            <a:pPr algn="ctr"/>
            <a:r>
              <a:rPr lang="en-CA" sz="1600" dirty="0"/>
              <a:t>wrt target</a:t>
            </a:r>
          </a:p>
        </p:txBody>
      </p:sp>
      <p:sp>
        <p:nvSpPr>
          <p:cNvPr id="27" name="Rectangle 26">
            <a:extLst>
              <a:ext uri="{FF2B5EF4-FFF2-40B4-BE49-F238E27FC236}">
                <a16:creationId xmlns:a16="http://schemas.microsoft.com/office/drawing/2014/main" id="{3783EF71-0D61-EAF3-2DDF-F6A69CED4327}"/>
              </a:ext>
            </a:extLst>
          </p:cNvPr>
          <p:cNvSpPr/>
          <p:nvPr/>
        </p:nvSpPr>
        <p:spPr>
          <a:xfrm>
            <a:off x="8256860" y="5344986"/>
            <a:ext cx="245745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50</a:t>
            </a:r>
          </a:p>
        </p:txBody>
      </p:sp>
      <p:sp>
        <p:nvSpPr>
          <p:cNvPr id="28" name="TextBox 27">
            <a:extLst>
              <a:ext uri="{FF2B5EF4-FFF2-40B4-BE49-F238E27FC236}">
                <a16:creationId xmlns:a16="http://schemas.microsoft.com/office/drawing/2014/main" id="{3320774F-FA07-D69C-7D9E-F374B0300253}"/>
              </a:ext>
            </a:extLst>
          </p:cNvPr>
          <p:cNvSpPr txBox="1"/>
          <p:nvPr/>
        </p:nvSpPr>
        <p:spPr>
          <a:xfrm flipH="1">
            <a:off x="8031837" y="4809979"/>
            <a:ext cx="3163527" cy="338554"/>
          </a:xfrm>
          <a:prstGeom prst="rect">
            <a:avLst/>
          </a:prstGeom>
          <a:noFill/>
        </p:spPr>
        <p:txBody>
          <a:bodyPr wrap="square" rtlCol="0">
            <a:spAutoFit/>
          </a:bodyPr>
          <a:lstStyle/>
          <a:p>
            <a:pPr algn="ctr"/>
            <a:r>
              <a:rPr lang="en-CA" sz="1600" dirty="0"/>
              <a:t>Wrapper Method</a:t>
            </a:r>
          </a:p>
        </p:txBody>
      </p:sp>
      <p:cxnSp>
        <p:nvCxnSpPr>
          <p:cNvPr id="30" name="Straight Arrow Connector 29">
            <a:extLst>
              <a:ext uri="{FF2B5EF4-FFF2-40B4-BE49-F238E27FC236}">
                <a16:creationId xmlns:a16="http://schemas.microsoft.com/office/drawing/2014/main" id="{B34057E3-A2C7-7ED0-EA07-D201A17E18CB}"/>
              </a:ext>
            </a:extLst>
          </p:cNvPr>
          <p:cNvCxnSpPr>
            <a:cxnSpLocks/>
            <a:stCxn id="23" idx="2"/>
            <a:endCxn id="27" idx="0"/>
          </p:cNvCxnSpPr>
          <p:nvPr/>
        </p:nvCxnSpPr>
        <p:spPr>
          <a:xfrm>
            <a:off x="9480666" y="4653140"/>
            <a:ext cx="4919" cy="69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5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a:xfrm>
            <a:off x="838200" y="286468"/>
            <a:ext cx="10515600" cy="1325563"/>
          </a:xfrm>
        </p:spPr>
        <p:txBody>
          <a:bodyPr/>
          <a:lstStyle/>
          <a:p>
            <a:r>
              <a:rPr lang="en-CA" dirty="0"/>
              <a:t>Implementation - Data split</a:t>
            </a:r>
          </a:p>
        </p:txBody>
      </p:sp>
      <p:pic>
        <p:nvPicPr>
          <p:cNvPr id="10" name="Content Placeholder 9">
            <a:extLst>
              <a:ext uri="{FF2B5EF4-FFF2-40B4-BE49-F238E27FC236}">
                <a16:creationId xmlns:a16="http://schemas.microsoft.com/office/drawing/2014/main" id="{B6086BAA-E578-4A83-7349-A5DD3FECB078}"/>
              </a:ext>
            </a:extLst>
          </p:cNvPr>
          <p:cNvPicPr>
            <a:picLocks noGrp="1" noChangeAspect="1"/>
          </p:cNvPicPr>
          <p:nvPr>
            <p:ph sz="half" idx="1"/>
          </p:nvPr>
        </p:nvPicPr>
        <p:blipFill>
          <a:blip r:embed="rId2"/>
          <a:stretch>
            <a:fillRect/>
          </a:stretch>
        </p:blipFill>
        <p:spPr>
          <a:xfrm>
            <a:off x="307258" y="1893011"/>
            <a:ext cx="5181600" cy="4118245"/>
          </a:xfrm>
        </p:spPr>
      </p:pic>
      <p:pic>
        <p:nvPicPr>
          <p:cNvPr id="12" name="Content Placeholder 11">
            <a:extLst>
              <a:ext uri="{FF2B5EF4-FFF2-40B4-BE49-F238E27FC236}">
                <a16:creationId xmlns:a16="http://schemas.microsoft.com/office/drawing/2014/main" id="{0BB89657-198E-4DE6-B03B-A40012CEF360}"/>
              </a:ext>
            </a:extLst>
          </p:cNvPr>
          <p:cNvPicPr>
            <a:picLocks noGrp="1" noChangeAspect="1"/>
          </p:cNvPicPr>
          <p:nvPr>
            <p:ph sz="half" idx="2"/>
          </p:nvPr>
        </p:nvPicPr>
        <p:blipFill>
          <a:blip r:embed="rId3"/>
          <a:stretch>
            <a:fillRect/>
          </a:stretch>
        </p:blipFill>
        <p:spPr>
          <a:xfrm>
            <a:off x="6329516" y="1860268"/>
            <a:ext cx="5181600" cy="4183730"/>
          </a:xfrm>
        </p:spPr>
      </p:pic>
      <p:sp>
        <p:nvSpPr>
          <p:cNvPr id="4" name="Date Placeholder 3">
            <a:extLst>
              <a:ext uri="{FF2B5EF4-FFF2-40B4-BE49-F238E27FC236}">
                <a16:creationId xmlns:a16="http://schemas.microsoft.com/office/drawing/2014/main" id="{5FEE4FFA-C72F-6A35-B08D-F7E5D9D00682}"/>
              </a:ext>
            </a:extLst>
          </p:cNvPr>
          <p:cNvSpPr>
            <a:spLocks noGrp="1"/>
          </p:cNvSpPr>
          <p:nvPr>
            <p:ph type="dt" sz="half" idx="10"/>
          </p:nvPr>
        </p:nvSpPr>
        <p:spPr/>
        <p:txBody>
          <a:bodyPr/>
          <a:lstStyle/>
          <a:p>
            <a:fld id="{5691879C-FCC7-4585-9215-28F8CFD5888C}" type="datetime3">
              <a:rPr lang="en-US" smtClean="0"/>
              <a:t>30 March 2023</a:t>
            </a:fld>
            <a:endParaRPr lang="en-US"/>
          </a:p>
        </p:txBody>
      </p:sp>
      <p:sp>
        <p:nvSpPr>
          <p:cNvPr id="5" name="Footer Placeholder 4">
            <a:extLst>
              <a:ext uri="{FF2B5EF4-FFF2-40B4-BE49-F238E27FC236}">
                <a16:creationId xmlns:a16="http://schemas.microsoft.com/office/drawing/2014/main" id="{2C2987EC-1CE4-51D6-18BD-419F3573CCC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F8864204-1DE6-CB06-2AF5-26288B7E13C2}"/>
              </a:ext>
            </a:extLst>
          </p:cNvPr>
          <p:cNvSpPr>
            <a:spLocks noGrp="1"/>
          </p:cNvSpPr>
          <p:nvPr>
            <p:ph type="sldNum" sz="quarter" idx="12"/>
          </p:nvPr>
        </p:nvSpPr>
        <p:spPr/>
        <p:txBody>
          <a:bodyPr/>
          <a:lstStyle/>
          <a:p>
            <a:fld id="{2DEBF6B5-A8B6-5742-91AE-8DC29EBB8E42}" type="slidenum">
              <a:rPr lang="en-US" smtClean="0"/>
              <a:t>27</a:t>
            </a:fld>
            <a:endParaRPr lang="en-US"/>
          </a:p>
        </p:txBody>
      </p:sp>
      <p:sp>
        <p:nvSpPr>
          <p:cNvPr id="13" name="Rectangle 12">
            <a:extLst>
              <a:ext uri="{FF2B5EF4-FFF2-40B4-BE49-F238E27FC236}">
                <a16:creationId xmlns:a16="http://schemas.microsoft.com/office/drawing/2014/main" id="{8E072F92-797C-8736-0464-5B2ECFA701CA}"/>
              </a:ext>
            </a:extLst>
          </p:cNvPr>
          <p:cNvSpPr/>
          <p:nvPr/>
        </p:nvSpPr>
        <p:spPr>
          <a:xfrm>
            <a:off x="5083277" y="1406013"/>
            <a:ext cx="2684207" cy="580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CA" dirty="0"/>
              <a:t>Train (70%)         Test (30%)</a:t>
            </a:r>
          </a:p>
        </p:txBody>
      </p:sp>
      <p:cxnSp>
        <p:nvCxnSpPr>
          <p:cNvPr id="15" name="Straight Connector 14">
            <a:extLst>
              <a:ext uri="{FF2B5EF4-FFF2-40B4-BE49-F238E27FC236}">
                <a16:creationId xmlns:a16="http://schemas.microsoft.com/office/drawing/2014/main" id="{E337BA52-67A4-C5F8-8963-18C6DC517DFA}"/>
              </a:ext>
            </a:extLst>
          </p:cNvPr>
          <p:cNvCxnSpPr/>
          <p:nvPr/>
        </p:nvCxnSpPr>
        <p:spPr>
          <a:xfrm>
            <a:off x="6685935" y="1406013"/>
            <a:ext cx="0" cy="5806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68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Model Train</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Loss graph</a:t>
            </a:r>
          </a:p>
        </p:txBody>
      </p:sp>
      <p:sp>
        <p:nvSpPr>
          <p:cNvPr id="4" name="Date Placeholder 3">
            <a:extLst>
              <a:ext uri="{FF2B5EF4-FFF2-40B4-BE49-F238E27FC236}">
                <a16:creationId xmlns:a16="http://schemas.microsoft.com/office/drawing/2014/main" id="{B8ED332E-BFB9-CCF8-34C7-59C881131160}"/>
              </a:ext>
            </a:extLst>
          </p:cNvPr>
          <p:cNvSpPr>
            <a:spLocks noGrp="1"/>
          </p:cNvSpPr>
          <p:nvPr>
            <p:ph type="dt" sz="half" idx="10"/>
          </p:nvPr>
        </p:nvSpPr>
        <p:spPr/>
        <p:txBody>
          <a:bodyPr/>
          <a:lstStyle/>
          <a:p>
            <a:fld id="{76CC6BB9-7228-42D9-8C7A-328F92CFB5AC}" type="datetime3">
              <a:rPr lang="en-US" smtClean="0"/>
              <a:t>30 March 2023</a:t>
            </a:fld>
            <a:endParaRPr lang="en-US"/>
          </a:p>
        </p:txBody>
      </p:sp>
      <p:sp>
        <p:nvSpPr>
          <p:cNvPr id="5" name="Footer Placeholder 4">
            <a:extLst>
              <a:ext uri="{FF2B5EF4-FFF2-40B4-BE49-F238E27FC236}">
                <a16:creationId xmlns:a16="http://schemas.microsoft.com/office/drawing/2014/main" id="{C3926585-E28F-2807-5EC8-FB303024521C}"/>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0D89EDC5-83A1-1961-DD55-51B361FD8145}"/>
              </a:ext>
            </a:extLst>
          </p:cNvPr>
          <p:cNvSpPr>
            <a:spLocks noGrp="1"/>
          </p:cNvSpPr>
          <p:nvPr>
            <p:ph type="sldNum" sz="quarter" idx="12"/>
          </p:nvPr>
        </p:nvSpPr>
        <p:spPr/>
        <p:txBody>
          <a:bodyPr/>
          <a:lstStyle/>
          <a:p>
            <a:fld id="{2DEBF6B5-A8B6-5742-91AE-8DC29EBB8E42}" type="slidenum">
              <a:rPr lang="en-US" smtClean="0"/>
              <a:t>28</a:t>
            </a:fld>
            <a:endParaRPr lang="en-US"/>
          </a:p>
        </p:txBody>
      </p:sp>
    </p:spTree>
    <p:extLst>
      <p:ext uri="{BB962C8B-B14F-4D97-AF65-F5344CB8AC3E}">
        <p14:creationId xmlns:p14="http://schemas.microsoft.com/office/powerpoint/2010/main" val="430277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Model Test</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Self % count within range and actual </a:t>
            </a:r>
          </a:p>
        </p:txBody>
      </p:sp>
      <p:sp>
        <p:nvSpPr>
          <p:cNvPr id="4" name="Date Placeholder 3">
            <a:extLst>
              <a:ext uri="{FF2B5EF4-FFF2-40B4-BE49-F238E27FC236}">
                <a16:creationId xmlns:a16="http://schemas.microsoft.com/office/drawing/2014/main" id="{0F1D5B34-81B2-5FEB-6FA6-8F1DCDBC7FD8}"/>
              </a:ext>
            </a:extLst>
          </p:cNvPr>
          <p:cNvSpPr>
            <a:spLocks noGrp="1"/>
          </p:cNvSpPr>
          <p:nvPr>
            <p:ph type="dt" sz="half" idx="10"/>
          </p:nvPr>
        </p:nvSpPr>
        <p:spPr/>
        <p:txBody>
          <a:bodyPr/>
          <a:lstStyle/>
          <a:p>
            <a:fld id="{BB51712F-D9D1-44F1-955D-6897287CF011}" type="datetime3">
              <a:rPr lang="en-US" smtClean="0"/>
              <a:t>30 March 2023</a:t>
            </a:fld>
            <a:endParaRPr lang="en-US"/>
          </a:p>
        </p:txBody>
      </p:sp>
      <p:sp>
        <p:nvSpPr>
          <p:cNvPr id="5" name="Footer Placeholder 4">
            <a:extLst>
              <a:ext uri="{FF2B5EF4-FFF2-40B4-BE49-F238E27FC236}">
                <a16:creationId xmlns:a16="http://schemas.microsoft.com/office/drawing/2014/main" id="{EDF6D773-C927-F523-F568-28335F060571}"/>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E076B6D-8A12-873B-C0F6-304B73E7C881}"/>
              </a:ext>
            </a:extLst>
          </p:cNvPr>
          <p:cNvSpPr>
            <a:spLocks noGrp="1"/>
          </p:cNvSpPr>
          <p:nvPr>
            <p:ph type="sldNum" sz="quarter" idx="12"/>
          </p:nvPr>
        </p:nvSpPr>
        <p:spPr/>
        <p:txBody>
          <a:bodyPr/>
          <a:lstStyle/>
          <a:p>
            <a:fld id="{2DEBF6B5-A8B6-5742-91AE-8DC29EBB8E42}" type="slidenum">
              <a:rPr lang="en-US" smtClean="0"/>
              <a:t>29</a:t>
            </a:fld>
            <a:endParaRPr lang="en-US"/>
          </a:p>
        </p:txBody>
      </p:sp>
    </p:spTree>
    <p:extLst>
      <p:ext uri="{BB962C8B-B14F-4D97-AF65-F5344CB8AC3E}">
        <p14:creationId xmlns:p14="http://schemas.microsoft.com/office/powerpoint/2010/main" val="137230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40FB87-B2EF-37F2-56EC-6FE041F7AD59}"/>
              </a:ext>
            </a:extLst>
          </p:cNvPr>
          <p:cNvSpPr>
            <a:spLocks noGrp="1"/>
          </p:cNvSpPr>
          <p:nvPr>
            <p:ph type="title"/>
          </p:nvPr>
        </p:nvSpPr>
        <p:spPr/>
        <p:txBody>
          <a:bodyPr/>
          <a:lstStyle/>
          <a:p>
            <a:r>
              <a:rPr lang="en-CA" dirty="0"/>
              <a:t>Abstract</a:t>
            </a:r>
          </a:p>
        </p:txBody>
      </p:sp>
      <p:sp>
        <p:nvSpPr>
          <p:cNvPr id="6" name="Content Placeholder 5">
            <a:extLst>
              <a:ext uri="{FF2B5EF4-FFF2-40B4-BE49-F238E27FC236}">
                <a16:creationId xmlns:a16="http://schemas.microsoft.com/office/drawing/2014/main" id="{3850FD99-796E-CB29-F2E3-FD607694EDB8}"/>
              </a:ext>
            </a:extLst>
          </p:cNvPr>
          <p:cNvSpPr>
            <a:spLocks noGrp="1"/>
          </p:cNvSpPr>
          <p:nvPr>
            <p:ph sz="half" idx="1"/>
          </p:nvPr>
        </p:nvSpPr>
        <p:spPr>
          <a:xfrm>
            <a:off x="838200" y="1491329"/>
            <a:ext cx="7175090" cy="4351338"/>
          </a:xfrm>
        </p:spPr>
        <p:txBody>
          <a:bodyPr>
            <a:normAutofit fontScale="92500" lnSpcReduction="10000"/>
          </a:bodyPr>
          <a:lstStyle/>
          <a:p>
            <a:r>
              <a:rPr lang="en-US" sz="2000" dirty="0"/>
              <a:t>Standard supervised regression techniques assume that the</a:t>
            </a:r>
            <a:r>
              <a:rPr lang="en-US" sz="2000" b="1" dirty="0"/>
              <a:t> relationship between the features and target variable is consistent across the data distribution</a:t>
            </a:r>
            <a:r>
              <a:rPr lang="en-US" sz="2000" dirty="0"/>
              <a:t>, which may not always be the case. </a:t>
            </a:r>
          </a:p>
          <a:p>
            <a:r>
              <a:rPr lang="en-US" sz="2000" dirty="0"/>
              <a:t>This study employs </a:t>
            </a:r>
            <a:r>
              <a:rPr lang="en-US" sz="2000" b="1" dirty="0"/>
              <a:t>quantile regression techniques </a:t>
            </a:r>
            <a:r>
              <a:rPr lang="en-US" sz="2000" dirty="0"/>
              <a:t>to identify </a:t>
            </a:r>
            <a:r>
              <a:rPr lang="en-US" sz="2000" b="1" dirty="0"/>
              <a:t>how different housing characteristics relate to sale prices </a:t>
            </a:r>
            <a:r>
              <a:rPr lang="en-US" sz="2000" dirty="0"/>
              <a:t>at different </a:t>
            </a:r>
            <a:r>
              <a:rPr lang="en-US" sz="2000" b="1" dirty="0"/>
              <a:t>points of the sale price distribution</a:t>
            </a:r>
            <a:r>
              <a:rPr lang="en-US" sz="2000" dirty="0"/>
              <a:t>. </a:t>
            </a:r>
          </a:p>
          <a:p>
            <a:r>
              <a:rPr lang="en-US" sz="2000" dirty="0"/>
              <a:t>The </a:t>
            </a:r>
            <a:r>
              <a:rPr lang="en-US" sz="2000" b="1" dirty="0"/>
              <a:t>statistical significance </a:t>
            </a:r>
            <a:r>
              <a:rPr lang="en-US" sz="2000" dirty="0"/>
              <a:t>of the selected features and how it behaves across different sale price distribution. </a:t>
            </a:r>
          </a:p>
          <a:p>
            <a:r>
              <a:rPr lang="en-US" sz="2000" dirty="0"/>
              <a:t>Our results </a:t>
            </a:r>
            <a:r>
              <a:rPr lang="en-US" sz="2000" b="1" dirty="0"/>
              <a:t>confirm that different housing characteristics exhibit varying levels of significance </a:t>
            </a:r>
            <a:r>
              <a:rPr lang="en-US" sz="2000" dirty="0"/>
              <a:t>at different </a:t>
            </a:r>
            <a:r>
              <a:rPr lang="en-US" sz="2000" b="1" dirty="0"/>
              <a:t>quantiles of the sale price distribution</a:t>
            </a:r>
            <a:r>
              <a:rPr lang="en-US" sz="2000" dirty="0"/>
              <a:t>. These findings are of significant value to practitioners in the real estate industry, as they provide a better understanding of how different features contribute to the overall sale price of a property.</a:t>
            </a:r>
          </a:p>
          <a:p>
            <a:r>
              <a:rPr lang="en-US" sz="2000" dirty="0"/>
              <a:t>Add one line about the score or feature and how it behave on quantile</a:t>
            </a:r>
            <a:endParaRPr lang="en-CA" sz="2000" dirty="0"/>
          </a:p>
        </p:txBody>
      </p:sp>
      <p:sp>
        <p:nvSpPr>
          <p:cNvPr id="7" name="Date Placeholder 6">
            <a:extLst>
              <a:ext uri="{FF2B5EF4-FFF2-40B4-BE49-F238E27FC236}">
                <a16:creationId xmlns:a16="http://schemas.microsoft.com/office/drawing/2014/main" id="{C4482F74-54E8-BC55-C963-3D820E86C4AD}"/>
              </a:ext>
            </a:extLst>
          </p:cNvPr>
          <p:cNvSpPr>
            <a:spLocks noGrp="1"/>
          </p:cNvSpPr>
          <p:nvPr>
            <p:ph type="dt" sz="half" idx="10"/>
          </p:nvPr>
        </p:nvSpPr>
        <p:spPr/>
        <p:txBody>
          <a:bodyPr/>
          <a:lstStyle/>
          <a:p>
            <a:fld id="{043B9510-8AA5-4878-8ECE-C1FCEBCE1349}" type="datetime3">
              <a:rPr lang="en-US" smtClean="0"/>
              <a:t>30 March 2023</a:t>
            </a:fld>
            <a:endParaRPr lang="en-US"/>
          </a:p>
        </p:txBody>
      </p:sp>
      <p:sp>
        <p:nvSpPr>
          <p:cNvPr id="8" name="Footer Placeholder 7">
            <a:extLst>
              <a:ext uri="{FF2B5EF4-FFF2-40B4-BE49-F238E27FC236}">
                <a16:creationId xmlns:a16="http://schemas.microsoft.com/office/drawing/2014/main" id="{45BE9C68-5DA1-F02E-4A32-E4F54DA4BA2A}"/>
              </a:ext>
            </a:extLst>
          </p:cNvPr>
          <p:cNvSpPr>
            <a:spLocks noGrp="1"/>
          </p:cNvSpPr>
          <p:nvPr>
            <p:ph type="ftr" sz="quarter" idx="11"/>
          </p:nvPr>
        </p:nvSpPr>
        <p:spPr/>
        <p:txBody>
          <a:bodyPr/>
          <a:lstStyle/>
          <a:p>
            <a:r>
              <a:rPr lang="en-US" dirty="0"/>
              <a:t>COMP 8590 | Ins - Dr. </a:t>
            </a:r>
            <a:r>
              <a:rPr lang="en-US" dirty="0" err="1"/>
              <a:t>Alioune</a:t>
            </a:r>
            <a:r>
              <a:rPr lang="en-US" dirty="0"/>
              <a:t> </a:t>
            </a:r>
            <a:r>
              <a:rPr lang="en-US" dirty="0" err="1"/>
              <a:t>Ngom</a:t>
            </a:r>
            <a:endParaRPr lang="en-US" dirty="0"/>
          </a:p>
        </p:txBody>
      </p:sp>
      <p:sp>
        <p:nvSpPr>
          <p:cNvPr id="9" name="Slide Number Placeholder 8">
            <a:extLst>
              <a:ext uri="{FF2B5EF4-FFF2-40B4-BE49-F238E27FC236}">
                <a16:creationId xmlns:a16="http://schemas.microsoft.com/office/drawing/2014/main" id="{F4F1D30B-0576-E2CF-E88D-6F430C28A4B9}"/>
              </a:ext>
            </a:extLst>
          </p:cNvPr>
          <p:cNvSpPr>
            <a:spLocks noGrp="1"/>
          </p:cNvSpPr>
          <p:nvPr>
            <p:ph type="sldNum" sz="quarter" idx="12"/>
          </p:nvPr>
        </p:nvSpPr>
        <p:spPr/>
        <p:txBody>
          <a:bodyPr/>
          <a:lstStyle/>
          <a:p>
            <a:fld id="{2DEBF6B5-A8B6-5742-91AE-8DC29EBB8E42}" type="slidenum">
              <a:rPr lang="en-US" smtClean="0"/>
              <a:t>3</a:t>
            </a:fld>
            <a:endParaRPr lang="en-US"/>
          </a:p>
        </p:txBody>
      </p:sp>
      <p:pic>
        <p:nvPicPr>
          <p:cNvPr id="13" name="Picture 12">
            <a:extLst>
              <a:ext uri="{FF2B5EF4-FFF2-40B4-BE49-F238E27FC236}">
                <a16:creationId xmlns:a16="http://schemas.microsoft.com/office/drawing/2014/main" id="{B4AD5A21-F0CC-0209-788E-AEB3AA79514B}"/>
              </a:ext>
            </a:extLst>
          </p:cNvPr>
          <p:cNvPicPr>
            <a:picLocks noChangeAspect="1"/>
          </p:cNvPicPr>
          <p:nvPr/>
        </p:nvPicPr>
        <p:blipFill>
          <a:blip r:embed="rId2"/>
          <a:stretch>
            <a:fillRect/>
          </a:stretch>
        </p:blipFill>
        <p:spPr>
          <a:xfrm>
            <a:off x="8093370" y="1509252"/>
            <a:ext cx="3895890" cy="3839496"/>
          </a:xfrm>
          <a:prstGeom prst="rect">
            <a:avLst/>
          </a:prstGeom>
        </p:spPr>
      </p:pic>
    </p:spTree>
    <p:extLst>
      <p:ext uri="{BB962C8B-B14F-4D97-AF65-F5344CB8AC3E}">
        <p14:creationId xmlns:p14="http://schemas.microsoft.com/office/powerpoint/2010/main" val="299422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P value for some feature from different quantile model</a:t>
            </a:r>
          </a:p>
        </p:txBody>
      </p:sp>
      <p:sp>
        <p:nvSpPr>
          <p:cNvPr id="4" name="Date Placeholder 3">
            <a:extLst>
              <a:ext uri="{FF2B5EF4-FFF2-40B4-BE49-F238E27FC236}">
                <a16:creationId xmlns:a16="http://schemas.microsoft.com/office/drawing/2014/main" id="{446EAD31-CD3B-E24F-E6AD-4264197951D4}"/>
              </a:ext>
            </a:extLst>
          </p:cNvPr>
          <p:cNvSpPr>
            <a:spLocks noGrp="1"/>
          </p:cNvSpPr>
          <p:nvPr>
            <p:ph type="dt" sz="half" idx="10"/>
          </p:nvPr>
        </p:nvSpPr>
        <p:spPr/>
        <p:txBody>
          <a:bodyPr/>
          <a:lstStyle/>
          <a:p>
            <a:fld id="{A8D12EA7-96A2-4BCB-93CD-E4E4C0F56741}" type="datetime3">
              <a:rPr lang="en-US" smtClean="0"/>
              <a:t>30 March 2023</a:t>
            </a:fld>
            <a:endParaRPr lang="en-US"/>
          </a:p>
        </p:txBody>
      </p:sp>
      <p:sp>
        <p:nvSpPr>
          <p:cNvPr id="5" name="Footer Placeholder 4">
            <a:extLst>
              <a:ext uri="{FF2B5EF4-FFF2-40B4-BE49-F238E27FC236}">
                <a16:creationId xmlns:a16="http://schemas.microsoft.com/office/drawing/2014/main" id="{834B1072-FA92-988D-9E49-810B350800AF}"/>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DE532B7-D53F-6078-F256-A24D3E1796A5}"/>
              </a:ext>
            </a:extLst>
          </p:cNvPr>
          <p:cNvSpPr>
            <a:spLocks noGrp="1"/>
          </p:cNvSpPr>
          <p:nvPr>
            <p:ph type="sldNum" sz="quarter" idx="12"/>
          </p:nvPr>
        </p:nvSpPr>
        <p:spPr/>
        <p:txBody>
          <a:bodyPr/>
          <a:lstStyle/>
          <a:p>
            <a:fld id="{2DEBF6B5-A8B6-5742-91AE-8DC29EBB8E42}" type="slidenum">
              <a:rPr lang="en-US" smtClean="0"/>
              <a:t>30</a:t>
            </a:fld>
            <a:endParaRPr lang="en-US"/>
          </a:p>
        </p:txBody>
      </p:sp>
    </p:spTree>
    <p:extLst>
      <p:ext uri="{BB962C8B-B14F-4D97-AF65-F5344CB8AC3E}">
        <p14:creationId xmlns:p14="http://schemas.microsoft.com/office/powerpoint/2010/main" val="107818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err="1"/>
              <a:t>LigtgbmRessor</a:t>
            </a:r>
            <a:r>
              <a:rPr lang="en-CA" dirty="0"/>
              <a:t> possible</a:t>
            </a:r>
          </a:p>
        </p:txBody>
      </p:sp>
      <p:sp>
        <p:nvSpPr>
          <p:cNvPr id="4" name="Date Placeholder 3">
            <a:extLst>
              <a:ext uri="{FF2B5EF4-FFF2-40B4-BE49-F238E27FC236}">
                <a16:creationId xmlns:a16="http://schemas.microsoft.com/office/drawing/2014/main" id="{CC49C8D6-346F-ED9E-AAA6-69D8863B59A8}"/>
              </a:ext>
            </a:extLst>
          </p:cNvPr>
          <p:cNvSpPr>
            <a:spLocks noGrp="1"/>
          </p:cNvSpPr>
          <p:nvPr>
            <p:ph type="dt" sz="half" idx="10"/>
          </p:nvPr>
        </p:nvSpPr>
        <p:spPr/>
        <p:txBody>
          <a:bodyPr/>
          <a:lstStyle/>
          <a:p>
            <a:fld id="{C7DE0802-4352-4CB6-B303-402952FD1535}" type="datetime3">
              <a:rPr lang="en-US" smtClean="0"/>
              <a:t>30 March 2023</a:t>
            </a:fld>
            <a:endParaRPr lang="en-US"/>
          </a:p>
        </p:txBody>
      </p:sp>
      <p:sp>
        <p:nvSpPr>
          <p:cNvPr id="5" name="Footer Placeholder 4">
            <a:extLst>
              <a:ext uri="{FF2B5EF4-FFF2-40B4-BE49-F238E27FC236}">
                <a16:creationId xmlns:a16="http://schemas.microsoft.com/office/drawing/2014/main" id="{86D2E5DD-834B-4886-89D9-D8A92A255BE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B0E144D6-DD44-94EF-269E-D22B94216C90}"/>
              </a:ext>
            </a:extLst>
          </p:cNvPr>
          <p:cNvSpPr>
            <a:spLocks noGrp="1"/>
          </p:cNvSpPr>
          <p:nvPr>
            <p:ph type="sldNum" sz="quarter" idx="12"/>
          </p:nvPr>
        </p:nvSpPr>
        <p:spPr/>
        <p:txBody>
          <a:bodyPr/>
          <a:lstStyle/>
          <a:p>
            <a:fld id="{2DEBF6B5-A8B6-5742-91AE-8DC29EBB8E42}" type="slidenum">
              <a:rPr lang="en-US" smtClean="0"/>
              <a:t>31</a:t>
            </a:fld>
            <a:endParaRPr lang="en-US"/>
          </a:p>
        </p:txBody>
      </p:sp>
    </p:spTree>
    <p:extLst>
      <p:ext uri="{BB962C8B-B14F-4D97-AF65-F5344CB8AC3E}">
        <p14:creationId xmlns:p14="http://schemas.microsoft.com/office/powerpoint/2010/main" val="2266419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Study establish factual link with the behaviour of feature characteristic and suggest models which are trained on quantile</a:t>
            </a:r>
          </a:p>
          <a:p>
            <a:endParaRPr lang="en-CA" dirty="0"/>
          </a:p>
        </p:txBody>
      </p:sp>
      <p:sp>
        <p:nvSpPr>
          <p:cNvPr id="4" name="Date Placeholder 3">
            <a:extLst>
              <a:ext uri="{FF2B5EF4-FFF2-40B4-BE49-F238E27FC236}">
                <a16:creationId xmlns:a16="http://schemas.microsoft.com/office/drawing/2014/main" id="{35142672-7A06-00F4-06B0-9184169A6407}"/>
              </a:ext>
            </a:extLst>
          </p:cNvPr>
          <p:cNvSpPr>
            <a:spLocks noGrp="1"/>
          </p:cNvSpPr>
          <p:nvPr>
            <p:ph type="dt" sz="half" idx="10"/>
          </p:nvPr>
        </p:nvSpPr>
        <p:spPr/>
        <p:txBody>
          <a:bodyPr/>
          <a:lstStyle/>
          <a:p>
            <a:fld id="{FCBFE520-1EFF-4008-B63D-B5670454E1C1}" type="datetime3">
              <a:rPr lang="en-US" smtClean="0"/>
              <a:t>30 March 2023</a:t>
            </a:fld>
            <a:endParaRPr lang="en-US"/>
          </a:p>
        </p:txBody>
      </p:sp>
      <p:sp>
        <p:nvSpPr>
          <p:cNvPr id="5" name="Footer Placeholder 4">
            <a:extLst>
              <a:ext uri="{FF2B5EF4-FFF2-40B4-BE49-F238E27FC236}">
                <a16:creationId xmlns:a16="http://schemas.microsoft.com/office/drawing/2014/main" id="{6BC01983-19C3-1C02-1D8C-DB4437EA19B6}"/>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EF8DF78C-EABC-C718-CF38-F1B30CEE0C04}"/>
              </a:ext>
            </a:extLst>
          </p:cNvPr>
          <p:cNvSpPr>
            <a:spLocks noGrp="1"/>
          </p:cNvSpPr>
          <p:nvPr>
            <p:ph type="sldNum" sz="quarter" idx="12"/>
          </p:nvPr>
        </p:nvSpPr>
        <p:spPr/>
        <p:txBody>
          <a:bodyPr/>
          <a:lstStyle/>
          <a:p>
            <a:fld id="{2DEBF6B5-A8B6-5742-91AE-8DC29EBB8E42}" type="slidenum">
              <a:rPr lang="en-US" smtClean="0"/>
              <a:t>32</a:t>
            </a:fld>
            <a:endParaRPr lang="en-US"/>
          </a:p>
        </p:txBody>
      </p:sp>
    </p:spTree>
    <p:extLst>
      <p:ext uri="{BB962C8B-B14F-4D97-AF65-F5344CB8AC3E}">
        <p14:creationId xmlns:p14="http://schemas.microsoft.com/office/powerpoint/2010/main" val="4290525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A987-7A9A-305F-CCF2-5787A6A99AD1}"/>
              </a:ext>
            </a:extLst>
          </p:cNvPr>
          <p:cNvSpPr>
            <a:spLocks noGrp="1"/>
          </p:cNvSpPr>
          <p:nvPr>
            <p:ph type="title"/>
          </p:nvPr>
        </p:nvSpPr>
        <p:spPr/>
        <p:txBody>
          <a:bodyPr/>
          <a:lstStyle/>
          <a:p>
            <a:r>
              <a:rPr lang="en-CA" dirty="0"/>
              <a:t>Future Research</a:t>
            </a:r>
          </a:p>
        </p:txBody>
      </p:sp>
      <p:sp>
        <p:nvSpPr>
          <p:cNvPr id="3" name="Content Placeholder 2">
            <a:extLst>
              <a:ext uri="{FF2B5EF4-FFF2-40B4-BE49-F238E27FC236}">
                <a16:creationId xmlns:a16="http://schemas.microsoft.com/office/drawing/2014/main" id="{5CDDA1BA-9D1C-F756-C801-8C31447B3901}"/>
              </a:ext>
            </a:extLst>
          </p:cNvPr>
          <p:cNvSpPr>
            <a:spLocks noGrp="1"/>
          </p:cNvSpPr>
          <p:nvPr>
            <p:ph idx="1"/>
          </p:nvPr>
        </p:nvSpPr>
        <p:spPr/>
        <p:txBody>
          <a:bodyPr/>
          <a:lstStyle/>
          <a:p>
            <a:r>
              <a:rPr lang="en-CA" dirty="0"/>
              <a:t>Can try quantile using more advanced models such as </a:t>
            </a:r>
            <a:r>
              <a:rPr lang="en-CA" dirty="0" err="1"/>
              <a:t>lightgbm</a:t>
            </a:r>
            <a:r>
              <a:rPr lang="en-CA" dirty="0"/>
              <a:t> regressor </a:t>
            </a:r>
          </a:p>
        </p:txBody>
      </p:sp>
      <p:sp>
        <p:nvSpPr>
          <p:cNvPr id="4" name="Date Placeholder 3">
            <a:extLst>
              <a:ext uri="{FF2B5EF4-FFF2-40B4-BE49-F238E27FC236}">
                <a16:creationId xmlns:a16="http://schemas.microsoft.com/office/drawing/2014/main" id="{349D7B85-6768-815F-4E1B-8884DA384230}"/>
              </a:ext>
            </a:extLst>
          </p:cNvPr>
          <p:cNvSpPr>
            <a:spLocks noGrp="1"/>
          </p:cNvSpPr>
          <p:nvPr>
            <p:ph type="dt" sz="half" idx="10"/>
          </p:nvPr>
        </p:nvSpPr>
        <p:spPr/>
        <p:txBody>
          <a:bodyPr/>
          <a:lstStyle/>
          <a:p>
            <a:fld id="{C38E320A-1285-4FB1-8718-AE1A2ED6AD2C}" type="datetime3">
              <a:rPr lang="en-US" smtClean="0"/>
              <a:t>30 March 2023</a:t>
            </a:fld>
            <a:endParaRPr lang="en-US"/>
          </a:p>
        </p:txBody>
      </p:sp>
      <p:sp>
        <p:nvSpPr>
          <p:cNvPr id="5" name="Footer Placeholder 4">
            <a:extLst>
              <a:ext uri="{FF2B5EF4-FFF2-40B4-BE49-F238E27FC236}">
                <a16:creationId xmlns:a16="http://schemas.microsoft.com/office/drawing/2014/main" id="{7A0D4109-E5A7-8763-A646-E16FC75BFE8B}"/>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81A3B61-B47F-FDB6-DDDA-092A8F87C214}"/>
              </a:ext>
            </a:extLst>
          </p:cNvPr>
          <p:cNvSpPr>
            <a:spLocks noGrp="1"/>
          </p:cNvSpPr>
          <p:nvPr>
            <p:ph type="sldNum" sz="quarter" idx="12"/>
          </p:nvPr>
        </p:nvSpPr>
        <p:spPr/>
        <p:txBody>
          <a:bodyPr/>
          <a:lstStyle/>
          <a:p>
            <a:fld id="{2DEBF6B5-A8B6-5742-91AE-8DC29EBB8E42}" type="slidenum">
              <a:rPr lang="en-US" smtClean="0"/>
              <a:t>33</a:t>
            </a:fld>
            <a:endParaRPr lang="en-US"/>
          </a:p>
        </p:txBody>
      </p:sp>
    </p:spTree>
    <p:extLst>
      <p:ext uri="{BB962C8B-B14F-4D97-AF65-F5344CB8AC3E}">
        <p14:creationId xmlns:p14="http://schemas.microsoft.com/office/powerpoint/2010/main" val="119970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E651-39AE-330D-7149-3CC1A1CCD935}"/>
              </a:ext>
            </a:extLst>
          </p:cNvPr>
          <p:cNvSpPr>
            <a:spLocks noGrp="1"/>
          </p:cNvSpPr>
          <p:nvPr>
            <p:ph type="title"/>
          </p:nvPr>
        </p:nvSpPr>
        <p:spPr/>
        <p:txBody>
          <a:bodyPr/>
          <a:lstStyle/>
          <a:p>
            <a:r>
              <a:rPr lang="en-CA" dirty="0"/>
              <a:t>Open Problem</a:t>
            </a:r>
          </a:p>
        </p:txBody>
      </p:sp>
      <p:sp>
        <p:nvSpPr>
          <p:cNvPr id="3" name="Content Placeholder 2">
            <a:extLst>
              <a:ext uri="{FF2B5EF4-FFF2-40B4-BE49-F238E27FC236}">
                <a16:creationId xmlns:a16="http://schemas.microsoft.com/office/drawing/2014/main" id="{44450C81-8D7B-2702-0BDE-451AF93A726C}"/>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AD3281B4-1E06-7D1E-F245-F1FBCC4FB87D}"/>
              </a:ext>
            </a:extLst>
          </p:cNvPr>
          <p:cNvSpPr>
            <a:spLocks noGrp="1"/>
          </p:cNvSpPr>
          <p:nvPr>
            <p:ph type="dt" sz="half" idx="10"/>
          </p:nvPr>
        </p:nvSpPr>
        <p:spPr/>
        <p:txBody>
          <a:bodyPr/>
          <a:lstStyle/>
          <a:p>
            <a:fld id="{BC5C4C62-19EC-4914-B9FC-E87327561022}" type="datetime3">
              <a:rPr lang="en-US" smtClean="0"/>
              <a:t>30 March 2023</a:t>
            </a:fld>
            <a:endParaRPr lang="en-US"/>
          </a:p>
        </p:txBody>
      </p:sp>
      <p:sp>
        <p:nvSpPr>
          <p:cNvPr id="5" name="Footer Placeholder 4">
            <a:extLst>
              <a:ext uri="{FF2B5EF4-FFF2-40B4-BE49-F238E27FC236}">
                <a16:creationId xmlns:a16="http://schemas.microsoft.com/office/drawing/2014/main" id="{5FDE2060-D88D-8669-80B8-35E308A29C2E}"/>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ACB56194-2E68-333B-4A78-BB4E6BCF1AC4}"/>
              </a:ext>
            </a:extLst>
          </p:cNvPr>
          <p:cNvSpPr>
            <a:spLocks noGrp="1"/>
          </p:cNvSpPr>
          <p:nvPr>
            <p:ph type="sldNum" sz="quarter" idx="12"/>
          </p:nvPr>
        </p:nvSpPr>
        <p:spPr/>
        <p:txBody>
          <a:bodyPr/>
          <a:lstStyle/>
          <a:p>
            <a:fld id="{2DEBF6B5-A8B6-5742-91AE-8DC29EBB8E42}" type="slidenum">
              <a:rPr lang="en-US" smtClean="0"/>
              <a:t>34</a:t>
            </a:fld>
            <a:endParaRPr lang="en-US"/>
          </a:p>
        </p:txBody>
      </p:sp>
    </p:spTree>
    <p:extLst>
      <p:ext uri="{BB962C8B-B14F-4D97-AF65-F5344CB8AC3E}">
        <p14:creationId xmlns:p14="http://schemas.microsoft.com/office/powerpoint/2010/main" val="4288142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49AE-F6F6-238D-9545-D199D569B53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1A3AEAD0-2E4E-05BF-8F62-9B50A8E45DB6}"/>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A54DBD67-3048-E162-0AC5-F2E185272DA7}"/>
              </a:ext>
            </a:extLst>
          </p:cNvPr>
          <p:cNvSpPr>
            <a:spLocks noGrp="1"/>
          </p:cNvSpPr>
          <p:nvPr>
            <p:ph type="dt" sz="half" idx="10"/>
          </p:nvPr>
        </p:nvSpPr>
        <p:spPr/>
        <p:txBody>
          <a:bodyPr/>
          <a:lstStyle/>
          <a:p>
            <a:fld id="{08C02E24-67EF-402F-BF02-ED55B49B9C7B}" type="datetime3">
              <a:rPr lang="en-US" smtClean="0"/>
              <a:t>30 March 2023</a:t>
            </a:fld>
            <a:endParaRPr lang="en-US"/>
          </a:p>
        </p:txBody>
      </p:sp>
      <p:sp>
        <p:nvSpPr>
          <p:cNvPr id="5" name="Footer Placeholder 4">
            <a:extLst>
              <a:ext uri="{FF2B5EF4-FFF2-40B4-BE49-F238E27FC236}">
                <a16:creationId xmlns:a16="http://schemas.microsoft.com/office/drawing/2014/main" id="{3E088DA5-1446-9DD3-FE30-215355D93D0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C0E13CA9-22CA-D466-0674-E3D2B13789A2}"/>
              </a:ext>
            </a:extLst>
          </p:cNvPr>
          <p:cNvSpPr>
            <a:spLocks noGrp="1"/>
          </p:cNvSpPr>
          <p:nvPr>
            <p:ph type="sldNum" sz="quarter" idx="12"/>
          </p:nvPr>
        </p:nvSpPr>
        <p:spPr/>
        <p:txBody>
          <a:bodyPr/>
          <a:lstStyle/>
          <a:p>
            <a:fld id="{2DEBF6B5-A8B6-5742-91AE-8DC29EBB8E42}" type="slidenum">
              <a:rPr lang="en-US" smtClean="0"/>
              <a:t>35</a:t>
            </a:fld>
            <a:endParaRPr lang="en-US"/>
          </a:p>
        </p:txBody>
      </p:sp>
    </p:spTree>
    <p:extLst>
      <p:ext uri="{BB962C8B-B14F-4D97-AF65-F5344CB8AC3E}">
        <p14:creationId xmlns:p14="http://schemas.microsoft.com/office/powerpoint/2010/main" val="3729772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54423-3E73-0420-CEAC-A194F66910CC}"/>
              </a:ext>
            </a:extLst>
          </p:cNvPr>
          <p:cNvSpPr>
            <a:spLocks noGrp="1"/>
          </p:cNvSpPr>
          <p:nvPr>
            <p:ph idx="1"/>
          </p:nvPr>
        </p:nvSpPr>
        <p:spPr/>
        <p:txBody>
          <a:bodyPr>
            <a:normAutofit/>
          </a:bodyPr>
          <a:lstStyle/>
          <a:p>
            <a:pPr marL="0" indent="0" algn="ctr">
              <a:buNone/>
            </a:pPr>
            <a:r>
              <a:rPr lang="en-CA" sz="6000" dirty="0"/>
              <a:t>THANK YOU</a:t>
            </a:r>
          </a:p>
        </p:txBody>
      </p:sp>
      <p:sp>
        <p:nvSpPr>
          <p:cNvPr id="4" name="Date Placeholder 3">
            <a:extLst>
              <a:ext uri="{FF2B5EF4-FFF2-40B4-BE49-F238E27FC236}">
                <a16:creationId xmlns:a16="http://schemas.microsoft.com/office/drawing/2014/main" id="{E70BE967-F8C2-7A00-EB0C-4B42B9685654}"/>
              </a:ext>
            </a:extLst>
          </p:cNvPr>
          <p:cNvSpPr>
            <a:spLocks noGrp="1"/>
          </p:cNvSpPr>
          <p:nvPr>
            <p:ph type="dt" sz="half" idx="10"/>
          </p:nvPr>
        </p:nvSpPr>
        <p:spPr/>
        <p:txBody>
          <a:bodyPr/>
          <a:lstStyle/>
          <a:p>
            <a:fld id="{7F8D52EF-38F2-48EB-8874-136EC0BCF24F}" type="datetime3">
              <a:rPr lang="en-US" smtClean="0"/>
              <a:t>30 March 2023</a:t>
            </a:fld>
            <a:endParaRPr lang="en-US"/>
          </a:p>
        </p:txBody>
      </p:sp>
      <p:sp>
        <p:nvSpPr>
          <p:cNvPr id="5" name="Footer Placeholder 4">
            <a:extLst>
              <a:ext uri="{FF2B5EF4-FFF2-40B4-BE49-F238E27FC236}">
                <a16:creationId xmlns:a16="http://schemas.microsoft.com/office/drawing/2014/main" id="{179A5914-C04D-6B30-64EC-2B74DB23AAD8}"/>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2AF6E7D7-7B9B-7F63-9EF6-A23FE21F3EA6}"/>
              </a:ext>
            </a:extLst>
          </p:cNvPr>
          <p:cNvSpPr>
            <a:spLocks noGrp="1"/>
          </p:cNvSpPr>
          <p:nvPr>
            <p:ph type="sldNum" sz="quarter" idx="12"/>
          </p:nvPr>
        </p:nvSpPr>
        <p:spPr/>
        <p:txBody>
          <a:bodyPr/>
          <a:lstStyle/>
          <a:p>
            <a:fld id="{2DEBF6B5-A8B6-5742-91AE-8DC29EBB8E42}" type="slidenum">
              <a:rPr lang="en-US" smtClean="0"/>
              <a:t>36</a:t>
            </a:fld>
            <a:endParaRPr lang="en-US"/>
          </a:p>
        </p:txBody>
      </p:sp>
    </p:spTree>
    <p:extLst>
      <p:ext uri="{BB962C8B-B14F-4D97-AF65-F5344CB8AC3E}">
        <p14:creationId xmlns:p14="http://schemas.microsoft.com/office/powerpoint/2010/main" val="73141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2E7F-8086-E500-1276-C11F1503E36C}"/>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4593AB1B-3616-D6D5-24C8-48BF6C7E85E7}"/>
              </a:ext>
            </a:extLst>
          </p:cNvPr>
          <p:cNvSpPr>
            <a:spLocks noGrp="1"/>
          </p:cNvSpPr>
          <p:nvPr>
            <p:ph idx="1"/>
          </p:nvPr>
        </p:nvSpPr>
        <p:spPr>
          <a:xfrm>
            <a:off x="838200" y="1432335"/>
            <a:ext cx="10515600" cy="4351338"/>
          </a:xfrm>
        </p:spPr>
        <p:txBody>
          <a:bodyPr>
            <a:normAutofit/>
          </a:bodyPr>
          <a:lstStyle/>
          <a:p>
            <a:r>
              <a:rPr lang="en-US" sz="2400" dirty="0"/>
              <a:t>One of the </a:t>
            </a:r>
            <a:r>
              <a:rPr lang="en-US" sz="2400" b="1" dirty="0"/>
              <a:t>fundamental techniques </a:t>
            </a:r>
            <a:r>
              <a:rPr lang="en-US" sz="2400" dirty="0"/>
              <a:t>in supervised regression problems is to study the relationship between features and the target variable.</a:t>
            </a:r>
          </a:p>
          <a:p>
            <a:r>
              <a:rPr lang="en-US" sz="2400" dirty="0"/>
              <a:t>Standard approach is to assume that this </a:t>
            </a:r>
            <a:r>
              <a:rPr lang="en-US" sz="2400" b="1" dirty="0"/>
              <a:t>relationship is constant </a:t>
            </a:r>
            <a:r>
              <a:rPr lang="en-US" sz="2400" dirty="0"/>
              <a:t>across the entire range of target variable.  Ex – OLS </a:t>
            </a:r>
          </a:p>
          <a:p>
            <a:r>
              <a:rPr lang="en-US" sz="2400" dirty="0"/>
              <a:t>However, it is possible that the </a:t>
            </a:r>
            <a:r>
              <a:rPr lang="en-US" sz="2400" b="1" dirty="0"/>
              <a:t>relationship vary across the range </a:t>
            </a:r>
            <a:r>
              <a:rPr lang="en-US" sz="2400" dirty="0"/>
              <a:t>of target variable and hedonic regression analysis may not provide best interpretation of underlying relationship.</a:t>
            </a:r>
          </a:p>
          <a:p>
            <a:r>
              <a:rPr lang="en-US" sz="2400" dirty="0"/>
              <a:t>Quantile regression models the relationship between features and the target variable across different quantiles.</a:t>
            </a:r>
          </a:p>
          <a:p>
            <a:pPr marL="0" indent="0">
              <a:buNone/>
            </a:pPr>
            <a:endParaRPr lang="en-CA" sz="2400" dirty="0"/>
          </a:p>
          <a:p>
            <a:endParaRPr lang="en-CA" sz="2400" dirty="0"/>
          </a:p>
        </p:txBody>
      </p:sp>
      <p:sp>
        <p:nvSpPr>
          <p:cNvPr id="4" name="Date Placeholder 3">
            <a:extLst>
              <a:ext uri="{FF2B5EF4-FFF2-40B4-BE49-F238E27FC236}">
                <a16:creationId xmlns:a16="http://schemas.microsoft.com/office/drawing/2014/main" id="{3E2DA8C8-D0A9-2A4A-B828-EEBFEE956678}"/>
              </a:ext>
            </a:extLst>
          </p:cNvPr>
          <p:cNvSpPr>
            <a:spLocks noGrp="1"/>
          </p:cNvSpPr>
          <p:nvPr>
            <p:ph type="dt" sz="half" idx="10"/>
          </p:nvPr>
        </p:nvSpPr>
        <p:spPr/>
        <p:txBody>
          <a:bodyPr/>
          <a:lstStyle/>
          <a:p>
            <a:fld id="{1475AC51-A135-494E-802C-0DE23B496D71}" type="datetime3">
              <a:rPr lang="en-US" smtClean="0"/>
              <a:t>30 March 2023</a:t>
            </a:fld>
            <a:endParaRPr lang="en-US"/>
          </a:p>
        </p:txBody>
      </p:sp>
      <p:sp>
        <p:nvSpPr>
          <p:cNvPr id="5" name="Footer Placeholder 4">
            <a:extLst>
              <a:ext uri="{FF2B5EF4-FFF2-40B4-BE49-F238E27FC236}">
                <a16:creationId xmlns:a16="http://schemas.microsoft.com/office/drawing/2014/main" id="{DD5C7CE1-55E2-6718-2E9C-DF0E70899415}"/>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3FBDA3CD-64A2-34BE-FEE8-0F5D43A1CD25}"/>
              </a:ext>
            </a:extLst>
          </p:cNvPr>
          <p:cNvSpPr>
            <a:spLocks noGrp="1"/>
          </p:cNvSpPr>
          <p:nvPr>
            <p:ph type="sldNum" sz="quarter" idx="12"/>
          </p:nvPr>
        </p:nvSpPr>
        <p:spPr/>
        <p:txBody>
          <a:bodyPr/>
          <a:lstStyle/>
          <a:p>
            <a:fld id="{2DEBF6B5-A8B6-5742-91AE-8DC29EBB8E42}" type="slidenum">
              <a:rPr lang="en-US" smtClean="0"/>
              <a:t>4</a:t>
            </a:fld>
            <a:endParaRPr lang="en-US"/>
          </a:p>
        </p:txBody>
      </p:sp>
    </p:spTree>
    <p:extLst>
      <p:ext uri="{BB962C8B-B14F-4D97-AF65-F5344CB8AC3E}">
        <p14:creationId xmlns:p14="http://schemas.microsoft.com/office/powerpoint/2010/main" val="87681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15877C4-FEF4-647A-7C7F-6E03A04C2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964" y="796146"/>
            <a:ext cx="4531785" cy="25292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9A70FC9-CDF1-F885-10ED-8B17A43D98DD}"/>
              </a:ext>
            </a:extLst>
          </p:cNvPr>
          <p:cNvSpPr>
            <a:spLocks noGrp="1"/>
          </p:cNvSpPr>
          <p:nvPr>
            <p:ph type="title"/>
          </p:nvPr>
        </p:nvSpPr>
        <p:spPr>
          <a:xfrm>
            <a:off x="914400" y="-5457"/>
            <a:ext cx="10515600" cy="1325563"/>
          </a:xfrm>
        </p:spPr>
        <p:txBody>
          <a:bodyPr/>
          <a:lstStyle/>
          <a:p>
            <a:r>
              <a:rPr lang="en-CA" dirty="0"/>
              <a:t>Introduction</a:t>
            </a:r>
          </a:p>
        </p:txBody>
      </p:sp>
      <p:sp>
        <p:nvSpPr>
          <p:cNvPr id="19" name="Content Placeholder 18">
            <a:extLst>
              <a:ext uri="{FF2B5EF4-FFF2-40B4-BE49-F238E27FC236}">
                <a16:creationId xmlns:a16="http://schemas.microsoft.com/office/drawing/2014/main" id="{427182D0-9463-C751-E6E3-B523936EBA63}"/>
              </a:ext>
            </a:extLst>
          </p:cNvPr>
          <p:cNvSpPr>
            <a:spLocks noGrp="1"/>
          </p:cNvSpPr>
          <p:nvPr>
            <p:ph sz="half" idx="1"/>
          </p:nvPr>
        </p:nvSpPr>
        <p:spPr>
          <a:xfrm>
            <a:off x="673638" y="3736913"/>
            <a:ext cx="5412542" cy="2549848"/>
          </a:xfrm>
        </p:spPr>
        <p:txBody>
          <a:bodyPr>
            <a:normAutofit/>
          </a:bodyPr>
          <a:lstStyle/>
          <a:p>
            <a:r>
              <a:rPr lang="en-US" sz="2000" b="0" i="0" dirty="0">
                <a:solidFill>
                  <a:srgbClr val="292929"/>
                </a:solidFill>
                <a:effectLst/>
              </a:rPr>
              <a:t> Household food expenditure varies even more widely for high-income households</a:t>
            </a:r>
          </a:p>
          <a:p>
            <a:r>
              <a:rPr lang="en-US" sz="2000" dirty="0">
                <a:solidFill>
                  <a:srgbClr val="292929"/>
                </a:solidFill>
              </a:rPr>
              <a:t>OLS gives the prediction for the mean, but it is often needed to estimate the range of the variance.</a:t>
            </a:r>
            <a:endParaRPr lang="en-CA" sz="2000" dirty="0"/>
          </a:p>
        </p:txBody>
      </p:sp>
      <p:sp>
        <p:nvSpPr>
          <p:cNvPr id="20" name="Content Placeholder 19">
            <a:extLst>
              <a:ext uri="{FF2B5EF4-FFF2-40B4-BE49-F238E27FC236}">
                <a16:creationId xmlns:a16="http://schemas.microsoft.com/office/drawing/2014/main" id="{AACD97B3-27D4-A471-FFC5-B8848C5AECEE}"/>
              </a:ext>
            </a:extLst>
          </p:cNvPr>
          <p:cNvSpPr>
            <a:spLocks noGrp="1"/>
          </p:cNvSpPr>
          <p:nvPr>
            <p:ph sz="half" idx="2"/>
          </p:nvPr>
        </p:nvSpPr>
        <p:spPr>
          <a:xfrm>
            <a:off x="6572982" y="3532639"/>
            <a:ext cx="5412542" cy="2750479"/>
          </a:xfrm>
        </p:spPr>
        <p:txBody>
          <a:bodyPr>
            <a:normAutofit/>
          </a:bodyPr>
          <a:lstStyle/>
          <a:p>
            <a:r>
              <a:rPr lang="en-CA" sz="1800" dirty="0"/>
              <a:t>Plot (A) </a:t>
            </a:r>
            <a:r>
              <a:rPr lang="en-US" sz="1800" dirty="0"/>
              <a:t>shows the case that the variance of Y stays the same, and in Plot (B), the variance of Y increases as X increases.</a:t>
            </a:r>
          </a:p>
          <a:p>
            <a:r>
              <a:rPr lang="en-US" sz="1800" dirty="0"/>
              <a:t>In Econometrics, Plot (A) is called homoskedasticity, in which the </a:t>
            </a:r>
            <a:r>
              <a:rPr lang="en-US" sz="1800" b="1" dirty="0"/>
              <a:t>variance of the residual term remains constant</a:t>
            </a:r>
            <a:r>
              <a:rPr lang="en-US" sz="1800" dirty="0"/>
              <a:t>. Plot (B) is called heteroscedasticity, in which the </a:t>
            </a:r>
            <a:r>
              <a:rPr lang="en-US" sz="1800" b="1" dirty="0"/>
              <a:t>variance varies widely</a:t>
            </a:r>
            <a:r>
              <a:rPr lang="en-US" sz="1800" dirty="0"/>
              <a:t>.</a:t>
            </a:r>
          </a:p>
          <a:p>
            <a:r>
              <a:rPr lang="en-US" sz="1800" dirty="0"/>
              <a:t>Most real-world data would look like Plot (B) rather than Plot (A)</a:t>
            </a:r>
            <a:endParaRPr lang="en-CA" sz="1800" dirty="0"/>
          </a:p>
        </p:txBody>
      </p:sp>
      <p:sp>
        <p:nvSpPr>
          <p:cNvPr id="4" name="Date Placeholder 3">
            <a:extLst>
              <a:ext uri="{FF2B5EF4-FFF2-40B4-BE49-F238E27FC236}">
                <a16:creationId xmlns:a16="http://schemas.microsoft.com/office/drawing/2014/main" id="{66F2F5BF-877A-AE89-9C09-152A23EC65E8}"/>
              </a:ext>
            </a:extLst>
          </p:cNvPr>
          <p:cNvSpPr>
            <a:spLocks noGrp="1"/>
          </p:cNvSpPr>
          <p:nvPr>
            <p:ph type="dt" sz="half" idx="10"/>
          </p:nvPr>
        </p:nvSpPr>
        <p:spPr/>
        <p:txBody>
          <a:bodyPr/>
          <a:lstStyle/>
          <a:p>
            <a:fld id="{6BFFB4C2-504F-488B-BAF6-D06F8E4C11AC}" type="datetime3">
              <a:rPr lang="en-US" smtClean="0"/>
              <a:t>31 March 2023</a:t>
            </a:fld>
            <a:endParaRPr lang="en-US"/>
          </a:p>
        </p:txBody>
      </p:sp>
      <p:sp>
        <p:nvSpPr>
          <p:cNvPr id="5" name="Footer Placeholder 4">
            <a:extLst>
              <a:ext uri="{FF2B5EF4-FFF2-40B4-BE49-F238E27FC236}">
                <a16:creationId xmlns:a16="http://schemas.microsoft.com/office/drawing/2014/main" id="{B07D3EF3-B8FF-3F00-4340-345542913CC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18E2E45B-84E7-3546-09EE-059C7D0FA29B}"/>
              </a:ext>
            </a:extLst>
          </p:cNvPr>
          <p:cNvSpPr>
            <a:spLocks noGrp="1"/>
          </p:cNvSpPr>
          <p:nvPr>
            <p:ph type="sldNum" sz="quarter" idx="12"/>
          </p:nvPr>
        </p:nvSpPr>
        <p:spPr/>
        <p:txBody>
          <a:bodyPr/>
          <a:lstStyle/>
          <a:p>
            <a:fld id="{2DEBF6B5-A8B6-5742-91AE-8DC29EBB8E42}" type="slidenum">
              <a:rPr lang="en-US" smtClean="0"/>
              <a:t>5</a:t>
            </a:fld>
            <a:endParaRPr lang="en-US"/>
          </a:p>
        </p:txBody>
      </p:sp>
      <p:pic>
        <p:nvPicPr>
          <p:cNvPr id="10" name="Picture 9">
            <a:extLst>
              <a:ext uri="{FF2B5EF4-FFF2-40B4-BE49-F238E27FC236}">
                <a16:creationId xmlns:a16="http://schemas.microsoft.com/office/drawing/2014/main" id="{7B7466C6-0734-930D-D4B2-1FECCD61EFBB}"/>
              </a:ext>
            </a:extLst>
          </p:cNvPr>
          <p:cNvPicPr>
            <a:picLocks noChangeAspect="1"/>
          </p:cNvPicPr>
          <p:nvPr/>
        </p:nvPicPr>
        <p:blipFill>
          <a:blip r:embed="rId4"/>
          <a:stretch>
            <a:fillRect/>
          </a:stretch>
        </p:blipFill>
        <p:spPr>
          <a:xfrm>
            <a:off x="956251" y="964524"/>
            <a:ext cx="4025771" cy="2483591"/>
          </a:xfrm>
          <a:prstGeom prst="rect">
            <a:avLst/>
          </a:prstGeom>
        </p:spPr>
      </p:pic>
      <p:sp>
        <p:nvSpPr>
          <p:cNvPr id="17" name="TextBox 16">
            <a:extLst>
              <a:ext uri="{FF2B5EF4-FFF2-40B4-BE49-F238E27FC236}">
                <a16:creationId xmlns:a16="http://schemas.microsoft.com/office/drawing/2014/main" id="{4C769E78-8572-A377-2E27-B8F3D6F93B9B}"/>
              </a:ext>
            </a:extLst>
          </p:cNvPr>
          <p:cNvSpPr txBox="1"/>
          <p:nvPr/>
        </p:nvSpPr>
        <p:spPr>
          <a:xfrm>
            <a:off x="956251" y="3391655"/>
            <a:ext cx="4025771" cy="307777"/>
          </a:xfrm>
          <a:prstGeom prst="rect">
            <a:avLst/>
          </a:prstGeom>
          <a:noFill/>
        </p:spPr>
        <p:txBody>
          <a:bodyPr wrap="square" rtlCol="0">
            <a:spAutoFit/>
          </a:bodyPr>
          <a:lstStyle/>
          <a:p>
            <a:r>
              <a:rPr lang="en-CA" sz="1400" dirty="0"/>
              <a:t>fig</a:t>
            </a:r>
          </a:p>
        </p:txBody>
      </p:sp>
      <p:sp>
        <p:nvSpPr>
          <p:cNvPr id="18" name="TextBox 17">
            <a:extLst>
              <a:ext uri="{FF2B5EF4-FFF2-40B4-BE49-F238E27FC236}">
                <a16:creationId xmlns:a16="http://schemas.microsoft.com/office/drawing/2014/main" id="{0B872085-D49D-3905-B6A7-AE0EF2DE921E}"/>
              </a:ext>
            </a:extLst>
          </p:cNvPr>
          <p:cNvSpPr txBox="1"/>
          <p:nvPr/>
        </p:nvSpPr>
        <p:spPr>
          <a:xfrm>
            <a:off x="6745815" y="3204847"/>
            <a:ext cx="4025771" cy="307777"/>
          </a:xfrm>
          <a:prstGeom prst="rect">
            <a:avLst/>
          </a:prstGeom>
          <a:noFill/>
        </p:spPr>
        <p:txBody>
          <a:bodyPr wrap="square" rtlCol="0">
            <a:spAutoFit/>
          </a:bodyPr>
          <a:lstStyle/>
          <a:p>
            <a:r>
              <a:rPr lang="en-CA" sz="1400" dirty="0"/>
              <a:t>fig</a:t>
            </a:r>
          </a:p>
        </p:txBody>
      </p:sp>
    </p:spTree>
    <p:extLst>
      <p:ext uri="{BB962C8B-B14F-4D97-AF65-F5344CB8AC3E}">
        <p14:creationId xmlns:p14="http://schemas.microsoft.com/office/powerpoint/2010/main" val="100931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A70FC9-CDF1-F885-10ED-8B17A43D98DD}"/>
              </a:ext>
            </a:extLst>
          </p:cNvPr>
          <p:cNvSpPr>
            <a:spLocks noGrp="1"/>
          </p:cNvSpPr>
          <p:nvPr>
            <p:ph type="title"/>
          </p:nvPr>
        </p:nvSpPr>
        <p:spPr>
          <a:xfrm>
            <a:off x="914400" y="-5457"/>
            <a:ext cx="10515600" cy="1325563"/>
          </a:xfrm>
        </p:spPr>
        <p:txBody>
          <a:bodyPr/>
          <a:lstStyle/>
          <a:p>
            <a:r>
              <a:rPr lang="en-CA" dirty="0"/>
              <a:t>Quantile Regression</a:t>
            </a:r>
          </a:p>
        </p:txBody>
      </p:sp>
      <p:sp>
        <p:nvSpPr>
          <p:cNvPr id="4" name="Date Placeholder 3">
            <a:extLst>
              <a:ext uri="{FF2B5EF4-FFF2-40B4-BE49-F238E27FC236}">
                <a16:creationId xmlns:a16="http://schemas.microsoft.com/office/drawing/2014/main" id="{66F2F5BF-877A-AE89-9C09-152A23EC65E8}"/>
              </a:ext>
            </a:extLst>
          </p:cNvPr>
          <p:cNvSpPr>
            <a:spLocks noGrp="1"/>
          </p:cNvSpPr>
          <p:nvPr>
            <p:ph type="dt" sz="half" idx="10"/>
          </p:nvPr>
        </p:nvSpPr>
        <p:spPr/>
        <p:txBody>
          <a:bodyPr/>
          <a:lstStyle/>
          <a:p>
            <a:fld id="{6BFFB4C2-504F-488B-BAF6-D06F8E4C11AC}" type="datetime3">
              <a:rPr lang="en-US" smtClean="0"/>
              <a:t>31 March 2023</a:t>
            </a:fld>
            <a:endParaRPr lang="en-US"/>
          </a:p>
        </p:txBody>
      </p:sp>
      <p:sp>
        <p:nvSpPr>
          <p:cNvPr id="5" name="Footer Placeholder 4">
            <a:extLst>
              <a:ext uri="{FF2B5EF4-FFF2-40B4-BE49-F238E27FC236}">
                <a16:creationId xmlns:a16="http://schemas.microsoft.com/office/drawing/2014/main" id="{B07D3EF3-B8FF-3F00-4340-345542913CC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18E2E45B-84E7-3546-09EE-059C7D0FA29B}"/>
              </a:ext>
            </a:extLst>
          </p:cNvPr>
          <p:cNvSpPr>
            <a:spLocks noGrp="1"/>
          </p:cNvSpPr>
          <p:nvPr>
            <p:ph type="sldNum" sz="quarter" idx="12"/>
          </p:nvPr>
        </p:nvSpPr>
        <p:spPr/>
        <p:txBody>
          <a:bodyPr/>
          <a:lstStyle/>
          <a:p>
            <a:fld id="{2DEBF6B5-A8B6-5742-91AE-8DC29EBB8E42}" type="slidenum">
              <a:rPr lang="en-US" smtClean="0"/>
              <a:t>6</a:t>
            </a:fld>
            <a:endParaRPr lang="en-US"/>
          </a:p>
        </p:txBody>
      </p:sp>
      <p:sp>
        <p:nvSpPr>
          <p:cNvPr id="12" name="Content Placeholder 11">
            <a:extLst>
              <a:ext uri="{FF2B5EF4-FFF2-40B4-BE49-F238E27FC236}">
                <a16:creationId xmlns:a16="http://schemas.microsoft.com/office/drawing/2014/main" id="{97A89263-4425-90F8-B9A2-AAE7717E9E1F}"/>
              </a:ext>
            </a:extLst>
          </p:cNvPr>
          <p:cNvSpPr>
            <a:spLocks noGrp="1"/>
          </p:cNvSpPr>
          <p:nvPr>
            <p:ph sz="half" idx="1"/>
          </p:nvPr>
        </p:nvSpPr>
        <p:spPr>
          <a:xfrm>
            <a:off x="838199" y="1091378"/>
            <a:ext cx="10842523" cy="5630097"/>
          </a:xfrm>
        </p:spPr>
        <p:txBody>
          <a:bodyPr>
            <a:normAutofit/>
          </a:bodyPr>
          <a:lstStyle/>
          <a:p>
            <a:pPr algn="l"/>
            <a:r>
              <a:rPr lang="en-US" b="1" i="0" dirty="0">
                <a:solidFill>
                  <a:srgbClr val="292929"/>
                </a:solidFill>
                <a:effectLst/>
              </a:rPr>
              <a:t>Linear regression or Ordinary least squares </a:t>
            </a:r>
            <a:r>
              <a:rPr lang="en-US" b="0" i="0" dirty="0">
                <a:solidFill>
                  <a:srgbClr val="292929"/>
                </a:solidFill>
                <a:effectLst/>
              </a:rPr>
              <a:t>(OLS), we assume the relationship between our input variable X and our output label Y can be modeled by a linear function and minimizes the sum of squared errors.</a:t>
            </a:r>
          </a:p>
          <a:p>
            <a:pPr marL="457200" lvl="1" indent="0">
              <a:buNone/>
            </a:pPr>
            <a:r>
              <a:rPr lang="en-US" b="0" i="0" dirty="0">
                <a:solidFill>
                  <a:srgbClr val="292929"/>
                </a:solidFill>
                <a:effectLst/>
                <a:latin typeface="source-serif-pro"/>
              </a:rPr>
              <a:t>			</a:t>
            </a:r>
            <a:r>
              <a:rPr lang="es-ES" b="0" i="0" dirty="0">
                <a:solidFill>
                  <a:srgbClr val="292929"/>
                </a:solidFill>
                <a:effectLst/>
              </a:rPr>
              <a:t>Y = </a:t>
            </a:r>
            <a:r>
              <a:rPr lang="el-GR" b="0" i="0" dirty="0">
                <a:solidFill>
                  <a:srgbClr val="292929"/>
                </a:solidFill>
                <a:effectLst/>
              </a:rPr>
              <a:t>β</a:t>
            </a:r>
            <a:r>
              <a:rPr lang="es-ES" b="0" i="0" baseline="-25000" dirty="0">
                <a:solidFill>
                  <a:srgbClr val="292929"/>
                </a:solidFill>
                <a:effectLst/>
              </a:rPr>
              <a:t>0</a:t>
            </a:r>
            <a:r>
              <a:rPr lang="es-ES" b="0" i="0" dirty="0">
                <a:solidFill>
                  <a:srgbClr val="292929"/>
                </a:solidFill>
                <a:effectLst/>
              </a:rPr>
              <a:t>+</a:t>
            </a:r>
            <a:r>
              <a:rPr lang="el-GR" b="0" i="0" dirty="0">
                <a:solidFill>
                  <a:srgbClr val="292929"/>
                </a:solidFill>
                <a:effectLst/>
              </a:rPr>
              <a:t>β</a:t>
            </a:r>
            <a:r>
              <a:rPr lang="es-ES" b="0" i="0" baseline="-25000" dirty="0">
                <a:solidFill>
                  <a:srgbClr val="292929"/>
                </a:solidFill>
                <a:effectLst/>
              </a:rPr>
              <a:t>1</a:t>
            </a:r>
            <a:r>
              <a:rPr lang="es-ES" b="0" i="0" dirty="0">
                <a:solidFill>
                  <a:srgbClr val="292929"/>
                </a:solidFill>
                <a:effectLst/>
              </a:rPr>
              <a:t>X</a:t>
            </a:r>
            <a:r>
              <a:rPr lang="es-ES" b="0" i="0" baseline="-25000" dirty="0">
                <a:solidFill>
                  <a:srgbClr val="292929"/>
                </a:solidFill>
                <a:effectLst/>
              </a:rPr>
              <a:t>1</a:t>
            </a:r>
            <a:r>
              <a:rPr lang="es-ES" b="0" i="0" dirty="0">
                <a:solidFill>
                  <a:srgbClr val="292929"/>
                </a:solidFill>
                <a:effectLst/>
              </a:rPr>
              <a:t>+</a:t>
            </a:r>
            <a:r>
              <a:rPr lang="el-GR" b="0" i="0" dirty="0">
                <a:solidFill>
                  <a:srgbClr val="292929"/>
                </a:solidFill>
                <a:effectLst/>
              </a:rPr>
              <a:t>β</a:t>
            </a:r>
            <a:r>
              <a:rPr lang="es-ES" b="0" i="0" baseline="-25000" dirty="0">
                <a:solidFill>
                  <a:srgbClr val="292929"/>
                </a:solidFill>
                <a:effectLst/>
              </a:rPr>
              <a:t>2</a:t>
            </a:r>
            <a:r>
              <a:rPr lang="es-ES" b="0" i="0" dirty="0">
                <a:solidFill>
                  <a:srgbClr val="292929"/>
                </a:solidFill>
                <a:effectLst/>
              </a:rPr>
              <a:t>X</a:t>
            </a:r>
            <a:r>
              <a:rPr lang="es-ES" b="0" i="0" baseline="-25000" dirty="0">
                <a:solidFill>
                  <a:srgbClr val="292929"/>
                </a:solidFill>
                <a:effectLst/>
              </a:rPr>
              <a:t>2</a:t>
            </a:r>
            <a:r>
              <a:rPr lang="es-ES" b="0" i="0" dirty="0">
                <a:solidFill>
                  <a:srgbClr val="292929"/>
                </a:solidFill>
                <a:effectLst/>
              </a:rPr>
              <a:t>+…+</a:t>
            </a:r>
            <a:r>
              <a:rPr lang="el-GR" b="0" i="0" dirty="0">
                <a:solidFill>
                  <a:srgbClr val="292929"/>
                </a:solidFill>
                <a:effectLst/>
              </a:rPr>
              <a:t>β</a:t>
            </a:r>
            <a:r>
              <a:rPr lang="es-ES" b="0" i="0" baseline="-25000" dirty="0" err="1">
                <a:solidFill>
                  <a:srgbClr val="292929"/>
                </a:solidFill>
                <a:effectLst/>
              </a:rPr>
              <a:t>n</a:t>
            </a:r>
            <a:r>
              <a:rPr lang="es-ES" b="0" i="0" dirty="0" err="1">
                <a:solidFill>
                  <a:srgbClr val="292929"/>
                </a:solidFill>
                <a:effectLst/>
              </a:rPr>
              <a:t>X</a:t>
            </a:r>
            <a:r>
              <a:rPr lang="es-ES" b="0" i="0" baseline="-25000" dirty="0" err="1">
                <a:solidFill>
                  <a:srgbClr val="292929"/>
                </a:solidFill>
                <a:effectLst/>
              </a:rPr>
              <a:t>n</a:t>
            </a:r>
            <a:r>
              <a:rPr lang="es-ES" b="0" i="0" dirty="0">
                <a:solidFill>
                  <a:srgbClr val="292929"/>
                </a:solidFill>
                <a:effectLst/>
              </a:rPr>
              <a:t>+ϵ</a:t>
            </a:r>
            <a:r>
              <a:rPr lang="en-US" b="0" i="0" dirty="0">
                <a:solidFill>
                  <a:srgbClr val="292929"/>
                </a:solidFill>
                <a:effectLst/>
              </a:rPr>
              <a:t> </a:t>
            </a:r>
          </a:p>
          <a:p>
            <a:pPr marL="0" indent="0" algn="l">
              <a:buNone/>
            </a:pPr>
            <a:r>
              <a:rPr lang="en-US" dirty="0">
                <a:solidFill>
                  <a:srgbClr val="292929"/>
                </a:solidFill>
                <a:latin typeface="source-serif-pro"/>
              </a:rPr>
              <a:t>	</a:t>
            </a:r>
          </a:p>
          <a:p>
            <a:r>
              <a:rPr lang="en-US" b="1" dirty="0">
                <a:solidFill>
                  <a:srgbClr val="292929"/>
                </a:solidFill>
                <a:latin typeface="source-serif-pro"/>
              </a:rPr>
              <a:t>Median Regression </a:t>
            </a:r>
            <a:r>
              <a:rPr lang="en-US" dirty="0">
                <a:solidFill>
                  <a:srgbClr val="292929"/>
                </a:solidFill>
                <a:latin typeface="source-serif-pro"/>
              </a:rPr>
              <a:t>minimizes the Absolute Deviation to obtain the estimator. If X is symmetric, the mean and median will be approximately the same and the estimator will be the same as that of the OLS</a:t>
            </a:r>
          </a:p>
          <a:p>
            <a:endParaRPr lang="en-US" dirty="0">
              <a:solidFill>
                <a:srgbClr val="292929"/>
              </a:solidFill>
              <a:latin typeface="source-serif-pro"/>
            </a:endParaRPr>
          </a:p>
          <a:p>
            <a:endParaRPr lang="en-CA" dirty="0"/>
          </a:p>
          <a:p>
            <a:r>
              <a:rPr lang="en-CA" b="1" dirty="0"/>
              <a:t>QR</a:t>
            </a:r>
            <a:r>
              <a:rPr lang="en-CA" dirty="0"/>
              <a:t> uses Least-Absolute-Deviation (LAD) to obtain the estimators.</a:t>
            </a:r>
            <a:br>
              <a:rPr lang="en-US" dirty="0"/>
            </a:br>
            <a:endParaRPr lang="en-CA" dirty="0"/>
          </a:p>
        </p:txBody>
      </p:sp>
      <p:pic>
        <p:nvPicPr>
          <p:cNvPr id="2052" name="Picture 4">
            <a:extLst>
              <a:ext uri="{FF2B5EF4-FFF2-40B4-BE49-F238E27FC236}">
                <a16:creationId xmlns:a16="http://schemas.microsoft.com/office/drawing/2014/main" id="{293A1CBB-6774-7FD4-65AC-0692A43D9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208" y="2779630"/>
            <a:ext cx="5981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FF390F1-D6AD-06F3-B9CD-C38907614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208" y="4669321"/>
            <a:ext cx="59912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A70FC9-CDF1-F885-10ED-8B17A43D98DD}"/>
              </a:ext>
            </a:extLst>
          </p:cNvPr>
          <p:cNvSpPr>
            <a:spLocks noGrp="1"/>
          </p:cNvSpPr>
          <p:nvPr>
            <p:ph type="title"/>
          </p:nvPr>
        </p:nvSpPr>
        <p:spPr>
          <a:xfrm>
            <a:off x="914400" y="-5457"/>
            <a:ext cx="10515600" cy="1325563"/>
          </a:xfrm>
        </p:spPr>
        <p:txBody>
          <a:bodyPr/>
          <a:lstStyle/>
          <a:p>
            <a:r>
              <a:rPr lang="en-CA" dirty="0"/>
              <a:t>Quantile Regression</a:t>
            </a:r>
          </a:p>
        </p:txBody>
      </p:sp>
      <p:sp>
        <p:nvSpPr>
          <p:cNvPr id="4" name="Date Placeholder 3">
            <a:extLst>
              <a:ext uri="{FF2B5EF4-FFF2-40B4-BE49-F238E27FC236}">
                <a16:creationId xmlns:a16="http://schemas.microsoft.com/office/drawing/2014/main" id="{66F2F5BF-877A-AE89-9C09-152A23EC65E8}"/>
              </a:ext>
            </a:extLst>
          </p:cNvPr>
          <p:cNvSpPr>
            <a:spLocks noGrp="1"/>
          </p:cNvSpPr>
          <p:nvPr>
            <p:ph type="dt" sz="half" idx="10"/>
          </p:nvPr>
        </p:nvSpPr>
        <p:spPr/>
        <p:txBody>
          <a:bodyPr/>
          <a:lstStyle/>
          <a:p>
            <a:fld id="{6BFFB4C2-504F-488B-BAF6-D06F8E4C11AC}" type="datetime3">
              <a:rPr lang="en-US" smtClean="0"/>
              <a:t>31 March 2023</a:t>
            </a:fld>
            <a:endParaRPr lang="en-US"/>
          </a:p>
        </p:txBody>
      </p:sp>
      <p:sp>
        <p:nvSpPr>
          <p:cNvPr id="5" name="Footer Placeholder 4">
            <a:extLst>
              <a:ext uri="{FF2B5EF4-FFF2-40B4-BE49-F238E27FC236}">
                <a16:creationId xmlns:a16="http://schemas.microsoft.com/office/drawing/2014/main" id="{B07D3EF3-B8FF-3F00-4340-345542913CCA}"/>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18E2E45B-84E7-3546-09EE-059C7D0FA29B}"/>
              </a:ext>
            </a:extLst>
          </p:cNvPr>
          <p:cNvSpPr>
            <a:spLocks noGrp="1"/>
          </p:cNvSpPr>
          <p:nvPr>
            <p:ph type="sldNum" sz="quarter" idx="12"/>
          </p:nvPr>
        </p:nvSpPr>
        <p:spPr/>
        <p:txBody>
          <a:bodyPr/>
          <a:lstStyle/>
          <a:p>
            <a:fld id="{2DEBF6B5-A8B6-5742-91AE-8DC29EBB8E42}" type="slidenum">
              <a:rPr lang="en-US" smtClean="0"/>
              <a:t>7</a:t>
            </a:fld>
            <a:endParaRPr lang="en-US"/>
          </a:p>
        </p:txBody>
      </p:sp>
      <p:sp>
        <p:nvSpPr>
          <p:cNvPr id="12" name="Content Placeholder 11">
            <a:extLst>
              <a:ext uri="{FF2B5EF4-FFF2-40B4-BE49-F238E27FC236}">
                <a16:creationId xmlns:a16="http://schemas.microsoft.com/office/drawing/2014/main" id="{97A89263-4425-90F8-B9A2-AAE7717E9E1F}"/>
              </a:ext>
            </a:extLst>
          </p:cNvPr>
          <p:cNvSpPr>
            <a:spLocks noGrp="1"/>
          </p:cNvSpPr>
          <p:nvPr>
            <p:ph sz="half" idx="1"/>
          </p:nvPr>
        </p:nvSpPr>
        <p:spPr>
          <a:xfrm>
            <a:off x="838199" y="1091378"/>
            <a:ext cx="10842523" cy="5630097"/>
          </a:xfrm>
        </p:spPr>
        <p:txBody>
          <a:bodyPr>
            <a:normAutofit/>
          </a:bodyPr>
          <a:lstStyle/>
          <a:p>
            <a:r>
              <a:rPr lang="en-US" dirty="0"/>
              <a:t> LAD regression does not have an analytical solving method like that of an OLS -  Linear programming or the simplex method</a:t>
            </a:r>
          </a:p>
          <a:p>
            <a:pPr algn="l"/>
            <a:r>
              <a:rPr lang="en-US" b="0" i="0" dirty="0">
                <a:solidFill>
                  <a:srgbClr val="292929"/>
                </a:solidFill>
                <a:effectLst/>
                <a:latin typeface="source-serif-pro"/>
              </a:rPr>
              <a:t>It searches for the estimator that satisfies the following requirement:</a:t>
            </a:r>
          </a:p>
          <a:p>
            <a:pPr algn="l"/>
            <a:endParaRPr lang="en-US" dirty="0">
              <a:solidFill>
                <a:srgbClr val="292929"/>
              </a:solidFill>
              <a:latin typeface="source-serif-pro"/>
            </a:endParaRP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LAD can be extended to Quantile regression. QR minimizes a sum that gives asymmetric penalties.</a:t>
            </a:r>
          </a:p>
          <a:p>
            <a:pPr marL="0" indent="0">
              <a:buNone/>
            </a:pPr>
            <a:r>
              <a:rPr lang="en-US" dirty="0"/>
              <a:t>	</a:t>
            </a:r>
          </a:p>
          <a:p>
            <a:pPr marL="0" indent="0">
              <a:buNone/>
            </a:pPr>
            <a:endParaRPr lang="en-US" dirty="0"/>
          </a:p>
          <a:p>
            <a:r>
              <a:rPr lang="en-US" dirty="0"/>
              <a:t> When q=0.50, the quantile regression collapses to OLS</a:t>
            </a:r>
            <a:endParaRPr lang="en-CA" dirty="0"/>
          </a:p>
        </p:txBody>
      </p:sp>
      <p:pic>
        <p:nvPicPr>
          <p:cNvPr id="2" name="Picture 1">
            <a:extLst>
              <a:ext uri="{FF2B5EF4-FFF2-40B4-BE49-F238E27FC236}">
                <a16:creationId xmlns:a16="http://schemas.microsoft.com/office/drawing/2014/main" id="{B9985A30-BFCD-9E4D-16C8-24D1D89AA87A}"/>
              </a:ext>
            </a:extLst>
          </p:cNvPr>
          <p:cNvPicPr>
            <a:picLocks noChangeAspect="1"/>
          </p:cNvPicPr>
          <p:nvPr/>
        </p:nvPicPr>
        <p:blipFill>
          <a:blip r:embed="rId3"/>
          <a:stretch>
            <a:fillRect/>
          </a:stretch>
        </p:blipFill>
        <p:spPr>
          <a:xfrm>
            <a:off x="3214687" y="2509490"/>
            <a:ext cx="5915025" cy="885825"/>
          </a:xfrm>
          <a:prstGeom prst="rect">
            <a:avLst/>
          </a:prstGeom>
        </p:spPr>
      </p:pic>
      <p:pic>
        <p:nvPicPr>
          <p:cNvPr id="3074" name="Picture 2">
            <a:extLst>
              <a:ext uri="{FF2B5EF4-FFF2-40B4-BE49-F238E27FC236}">
                <a16:creationId xmlns:a16="http://schemas.microsoft.com/office/drawing/2014/main" id="{44A30797-698F-9E9B-3050-E98A78AE8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785" y="4492150"/>
            <a:ext cx="6229350" cy="600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2AEE82-7696-3625-B085-D1B2971031A2}"/>
              </a:ext>
            </a:extLst>
          </p:cNvPr>
          <p:cNvSpPr txBox="1"/>
          <p:nvPr/>
        </p:nvSpPr>
        <p:spPr>
          <a:xfrm>
            <a:off x="7846142" y="4907559"/>
            <a:ext cx="2743200" cy="369332"/>
          </a:xfrm>
          <a:prstGeom prst="rect">
            <a:avLst/>
          </a:prstGeom>
          <a:noFill/>
        </p:spPr>
        <p:txBody>
          <a:bodyPr wrap="square" rtlCol="0">
            <a:spAutoFit/>
          </a:bodyPr>
          <a:lstStyle/>
          <a:p>
            <a:r>
              <a:rPr lang="en-CA" dirty="0">
                <a:highlight>
                  <a:srgbClr val="FFFF00"/>
                </a:highlight>
              </a:rPr>
              <a:t>Under-prediction</a:t>
            </a:r>
          </a:p>
        </p:txBody>
      </p:sp>
      <p:sp>
        <p:nvSpPr>
          <p:cNvPr id="8" name="TextBox 7">
            <a:extLst>
              <a:ext uri="{FF2B5EF4-FFF2-40B4-BE49-F238E27FC236}">
                <a16:creationId xmlns:a16="http://schemas.microsoft.com/office/drawing/2014/main" id="{7401F77E-440D-4A5B-6301-DAC67100E5C9}"/>
              </a:ext>
            </a:extLst>
          </p:cNvPr>
          <p:cNvSpPr txBox="1"/>
          <p:nvPr/>
        </p:nvSpPr>
        <p:spPr>
          <a:xfrm>
            <a:off x="6172199" y="4907559"/>
            <a:ext cx="1673943" cy="369332"/>
          </a:xfrm>
          <a:prstGeom prst="rect">
            <a:avLst/>
          </a:prstGeom>
          <a:noFill/>
        </p:spPr>
        <p:txBody>
          <a:bodyPr wrap="square" rtlCol="0">
            <a:spAutoFit/>
          </a:bodyPr>
          <a:lstStyle/>
          <a:p>
            <a:r>
              <a:rPr lang="en-CA" dirty="0">
                <a:highlight>
                  <a:srgbClr val="FFFF00"/>
                </a:highlight>
              </a:rPr>
              <a:t>Over-prediction</a:t>
            </a:r>
          </a:p>
        </p:txBody>
      </p:sp>
      <p:sp>
        <p:nvSpPr>
          <p:cNvPr id="9" name="TextBox 8">
            <a:extLst>
              <a:ext uri="{FF2B5EF4-FFF2-40B4-BE49-F238E27FC236}">
                <a16:creationId xmlns:a16="http://schemas.microsoft.com/office/drawing/2014/main" id="{19F71C4A-2D0D-D7BC-5878-397DC2B884AB}"/>
              </a:ext>
            </a:extLst>
          </p:cNvPr>
          <p:cNvSpPr txBox="1"/>
          <p:nvPr/>
        </p:nvSpPr>
        <p:spPr>
          <a:xfrm>
            <a:off x="9760513" y="4584393"/>
            <a:ext cx="2743200" cy="646331"/>
          </a:xfrm>
          <a:prstGeom prst="rect">
            <a:avLst/>
          </a:prstGeom>
          <a:noFill/>
        </p:spPr>
        <p:txBody>
          <a:bodyPr wrap="square" rtlCol="0">
            <a:spAutoFit/>
          </a:bodyPr>
          <a:lstStyle/>
          <a:p>
            <a:r>
              <a:rPr lang="en-CA" dirty="0"/>
              <a:t>q ∈(0,1); </a:t>
            </a:r>
            <a:r>
              <a:rPr lang="en-CA" dirty="0" err="1"/>
              <a:t>q</a:t>
            </a:r>
            <a:r>
              <a:rPr lang="en-CA" baseline="30000" dirty="0" err="1"/>
              <a:t>th</a:t>
            </a:r>
            <a:r>
              <a:rPr lang="en-CA" dirty="0"/>
              <a:t> </a:t>
            </a:r>
            <a:r>
              <a:rPr lang="en-CA" dirty="0" err="1"/>
              <a:t>Qunatile</a:t>
            </a:r>
            <a:endParaRPr lang="en-CA" baseline="30000" dirty="0"/>
          </a:p>
          <a:p>
            <a:r>
              <a:rPr lang="en-CA" dirty="0"/>
              <a:t> </a:t>
            </a:r>
          </a:p>
        </p:txBody>
      </p:sp>
    </p:spTree>
    <p:extLst>
      <p:ext uri="{BB962C8B-B14F-4D97-AF65-F5344CB8AC3E}">
        <p14:creationId xmlns:p14="http://schemas.microsoft.com/office/powerpoint/2010/main" val="4457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F738-5CFD-D31E-51EA-90A1B7C6402C}"/>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E2F13ED-CB03-89F6-63D0-7C0C2946E3E0}"/>
              </a:ext>
            </a:extLst>
          </p:cNvPr>
          <p:cNvSpPr>
            <a:spLocks noGrp="1"/>
          </p:cNvSpPr>
          <p:nvPr>
            <p:ph idx="1"/>
          </p:nvPr>
        </p:nvSpPr>
        <p:spPr/>
        <p:txBody>
          <a:bodyPr/>
          <a:lstStyle/>
          <a:p>
            <a:pPr marL="0" indent="0">
              <a:buNone/>
            </a:pPr>
            <a:r>
              <a:rPr lang="en-CA" b="1" dirty="0"/>
              <a:t>Problem Definition</a:t>
            </a:r>
            <a:r>
              <a:rPr lang="en-CA" dirty="0"/>
              <a:t>: Given a housing prediction dataset (</a:t>
            </a:r>
            <a:r>
              <a:rPr lang="en-CA" b="1" dirty="0"/>
              <a:t>DS</a:t>
            </a:r>
            <a:r>
              <a:rPr lang="en-CA" dirty="0"/>
              <a:t>) with explanatory features (</a:t>
            </a:r>
            <a:r>
              <a:rPr lang="en-CA" b="1" dirty="0"/>
              <a:t>FS</a:t>
            </a:r>
            <a:r>
              <a:rPr lang="en-CA" dirty="0"/>
              <a:t>), train </a:t>
            </a:r>
            <a:r>
              <a:rPr lang="en-CA" b="1" dirty="0"/>
              <a:t>q+1 </a:t>
            </a:r>
            <a:r>
              <a:rPr lang="en-CA" dirty="0"/>
              <a:t>model – </a:t>
            </a:r>
            <a:r>
              <a:rPr lang="en-CA" b="1" dirty="0"/>
              <a:t>q</a:t>
            </a:r>
            <a:r>
              <a:rPr lang="en-CA" dirty="0"/>
              <a:t> Quantile Regression Model and </a:t>
            </a:r>
            <a:r>
              <a:rPr lang="en-CA" b="1" dirty="0"/>
              <a:t>1</a:t>
            </a:r>
            <a:r>
              <a:rPr lang="en-CA" dirty="0"/>
              <a:t> OLS model. </a:t>
            </a:r>
            <a:r>
              <a:rPr lang="en-CA" b="1" dirty="0"/>
              <a:t>Investigate and compare </a:t>
            </a:r>
            <a:r>
              <a:rPr lang="en-CA" dirty="0"/>
              <a:t>these models to provide </a:t>
            </a:r>
            <a:r>
              <a:rPr lang="en-CA" b="1" dirty="0"/>
              <a:t>analysis of House Price Determinants</a:t>
            </a:r>
            <a:r>
              <a:rPr lang="en-CA" dirty="0"/>
              <a:t>. </a:t>
            </a:r>
          </a:p>
          <a:p>
            <a:pPr marL="0" indent="0">
              <a:buNone/>
            </a:pPr>
            <a:r>
              <a:rPr lang="en-CA" dirty="0"/>
              <a:t>	</a:t>
            </a:r>
            <a:r>
              <a:rPr lang="en-CA" b="1" dirty="0"/>
              <a:t>DS</a:t>
            </a:r>
            <a:r>
              <a:rPr lang="en-CA" dirty="0"/>
              <a:t> :  Ames Housing dataset </a:t>
            </a:r>
          </a:p>
          <a:p>
            <a:pPr marL="0" indent="0">
              <a:buNone/>
            </a:pPr>
            <a:r>
              <a:rPr lang="en-CA" dirty="0"/>
              <a:t>	</a:t>
            </a:r>
            <a:r>
              <a:rPr lang="en-CA" b="1" dirty="0"/>
              <a:t>FS</a:t>
            </a:r>
            <a:r>
              <a:rPr lang="en-CA" dirty="0"/>
              <a:t> : 79</a:t>
            </a:r>
          </a:p>
          <a:p>
            <a:pPr marL="0" indent="0">
              <a:buNone/>
            </a:pPr>
            <a:r>
              <a:rPr lang="en-CA" dirty="0"/>
              <a:t>	</a:t>
            </a:r>
            <a:r>
              <a:rPr lang="en-CA" b="1" dirty="0"/>
              <a:t>q</a:t>
            </a:r>
            <a:r>
              <a:rPr lang="en-CA" dirty="0"/>
              <a:t> : [0.1, 0.5, 0.9] </a:t>
            </a:r>
          </a:p>
        </p:txBody>
      </p:sp>
      <p:sp>
        <p:nvSpPr>
          <p:cNvPr id="4" name="Date Placeholder 3">
            <a:extLst>
              <a:ext uri="{FF2B5EF4-FFF2-40B4-BE49-F238E27FC236}">
                <a16:creationId xmlns:a16="http://schemas.microsoft.com/office/drawing/2014/main" id="{1B0A8F71-1D96-6F9D-7ABC-2E5050D57595}"/>
              </a:ext>
            </a:extLst>
          </p:cNvPr>
          <p:cNvSpPr>
            <a:spLocks noGrp="1"/>
          </p:cNvSpPr>
          <p:nvPr>
            <p:ph type="dt" sz="half" idx="10"/>
          </p:nvPr>
        </p:nvSpPr>
        <p:spPr/>
        <p:txBody>
          <a:bodyPr/>
          <a:lstStyle/>
          <a:p>
            <a:fld id="{9B0CA8FB-19FB-4D1F-BF00-25CC4F2026FF}" type="datetime3">
              <a:rPr lang="en-US" smtClean="0"/>
              <a:t>30 March 2023</a:t>
            </a:fld>
            <a:endParaRPr lang="en-US"/>
          </a:p>
        </p:txBody>
      </p:sp>
      <p:sp>
        <p:nvSpPr>
          <p:cNvPr id="5" name="Footer Placeholder 4">
            <a:extLst>
              <a:ext uri="{FF2B5EF4-FFF2-40B4-BE49-F238E27FC236}">
                <a16:creationId xmlns:a16="http://schemas.microsoft.com/office/drawing/2014/main" id="{C0B0D8B7-854E-461E-DACE-885B0AD451D0}"/>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D33358BF-2182-0B96-C0C0-6946638F9F18}"/>
              </a:ext>
            </a:extLst>
          </p:cNvPr>
          <p:cNvSpPr>
            <a:spLocks noGrp="1"/>
          </p:cNvSpPr>
          <p:nvPr>
            <p:ph type="sldNum" sz="quarter" idx="12"/>
          </p:nvPr>
        </p:nvSpPr>
        <p:spPr/>
        <p:txBody>
          <a:bodyPr/>
          <a:lstStyle/>
          <a:p>
            <a:fld id="{2DEBF6B5-A8B6-5742-91AE-8DC29EBB8E42}" type="slidenum">
              <a:rPr lang="en-US" smtClean="0"/>
              <a:t>8</a:t>
            </a:fld>
            <a:endParaRPr lang="en-US"/>
          </a:p>
        </p:txBody>
      </p:sp>
    </p:spTree>
    <p:extLst>
      <p:ext uri="{BB962C8B-B14F-4D97-AF65-F5344CB8AC3E}">
        <p14:creationId xmlns:p14="http://schemas.microsoft.com/office/powerpoint/2010/main" val="51338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2DE8-DCDE-35DB-B499-72394804B713}"/>
              </a:ext>
            </a:extLst>
          </p:cNvPr>
          <p:cNvSpPr>
            <a:spLocks noGrp="1"/>
          </p:cNvSpPr>
          <p:nvPr>
            <p:ph type="title"/>
          </p:nvPr>
        </p:nvSpPr>
        <p:spPr/>
        <p:txBody>
          <a:bodyPr/>
          <a:lstStyle/>
          <a:p>
            <a:r>
              <a:rPr lang="en-CA" dirty="0"/>
              <a:t>Motivation</a:t>
            </a:r>
          </a:p>
        </p:txBody>
      </p:sp>
      <p:sp>
        <p:nvSpPr>
          <p:cNvPr id="3" name="Content Placeholder 2">
            <a:extLst>
              <a:ext uri="{FF2B5EF4-FFF2-40B4-BE49-F238E27FC236}">
                <a16:creationId xmlns:a16="http://schemas.microsoft.com/office/drawing/2014/main" id="{F71D0E1E-0E13-3F6B-4572-7120F5EF806F}"/>
              </a:ext>
            </a:extLst>
          </p:cNvPr>
          <p:cNvSpPr>
            <a:spLocks noGrp="1"/>
          </p:cNvSpPr>
          <p:nvPr>
            <p:ph idx="1"/>
          </p:nvPr>
        </p:nvSpPr>
        <p:spPr>
          <a:xfrm>
            <a:off x="838200" y="1543665"/>
            <a:ext cx="6863866" cy="4633298"/>
          </a:xfrm>
        </p:spPr>
        <p:txBody>
          <a:bodyPr/>
          <a:lstStyle/>
          <a:p>
            <a:r>
              <a:rPr lang="en-CA" dirty="0"/>
              <a:t>Most of the real world data show heteroscedasticity.</a:t>
            </a:r>
          </a:p>
          <a:p>
            <a:r>
              <a:rPr lang="en-CA" dirty="0"/>
              <a:t>QR models will help better investigate and validate whether house characteristics are priced the same or different across a given distribution of house price.</a:t>
            </a:r>
          </a:p>
        </p:txBody>
      </p:sp>
      <p:sp>
        <p:nvSpPr>
          <p:cNvPr id="4" name="Date Placeholder 3">
            <a:extLst>
              <a:ext uri="{FF2B5EF4-FFF2-40B4-BE49-F238E27FC236}">
                <a16:creationId xmlns:a16="http://schemas.microsoft.com/office/drawing/2014/main" id="{F9FBA9EE-2787-E175-10FC-CB8BF30D8328}"/>
              </a:ext>
            </a:extLst>
          </p:cNvPr>
          <p:cNvSpPr>
            <a:spLocks noGrp="1"/>
          </p:cNvSpPr>
          <p:nvPr>
            <p:ph type="dt" sz="half" idx="10"/>
          </p:nvPr>
        </p:nvSpPr>
        <p:spPr/>
        <p:txBody>
          <a:bodyPr/>
          <a:lstStyle/>
          <a:p>
            <a:fld id="{589175BE-C3D6-4F23-95E8-C328DAB00786}" type="datetime3">
              <a:rPr lang="en-US" smtClean="0"/>
              <a:t>31 March 2023</a:t>
            </a:fld>
            <a:endParaRPr lang="en-US"/>
          </a:p>
        </p:txBody>
      </p:sp>
      <p:sp>
        <p:nvSpPr>
          <p:cNvPr id="5" name="Footer Placeholder 4">
            <a:extLst>
              <a:ext uri="{FF2B5EF4-FFF2-40B4-BE49-F238E27FC236}">
                <a16:creationId xmlns:a16="http://schemas.microsoft.com/office/drawing/2014/main" id="{F3A6BDCA-B66B-2791-2C22-FF0335A73F17}"/>
              </a:ext>
            </a:extLst>
          </p:cNvPr>
          <p:cNvSpPr>
            <a:spLocks noGrp="1"/>
          </p:cNvSpPr>
          <p:nvPr>
            <p:ph type="ftr" sz="quarter" idx="11"/>
          </p:nvPr>
        </p:nvSpPr>
        <p:spPr/>
        <p:txBody>
          <a:bodyPr/>
          <a:lstStyle/>
          <a:p>
            <a:r>
              <a:rPr lang="en-US"/>
              <a:t>COMP 8590 | Ins - Dr. Alioune Ngom</a:t>
            </a:r>
          </a:p>
        </p:txBody>
      </p:sp>
      <p:sp>
        <p:nvSpPr>
          <p:cNvPr id="6" name="Slide Number Placeholder 5">
            <a:extLst>
              <a:ext uri="{FF2B5EF4-FFF2-40B4-BE49-F238E27FC236}">
                <a16:creationId xmlns:a16="http://schemas.microsoft.com/office/drawing/2014/main" id="{990B2FE5-7D10-0325-1FC6-F1F7C09E11D4}"/>
              </a:ext>
            </a:extLst>
          </p:cNvPr>
          <p:cNvSpPr>
            <a:spLocks noGrp="1"/>
          </p:cNvSpPr>
          <p:nvPr>
            <p:ph type="sldNum" sz="quarter" idx="12"/>
          </p:nvPr>
        </p:nvSpPr>
        <p:spPr/>
        <p:txBody>
          <a:bodyPr/>
          <a:lstStyle/>
          <a:p>
            <a:fld id="{2DEBF6B5-A8B6-5742-91AE-8DC29EBB8E42}" type="slidenum">
              <a:rPr lang="en-US" smtClean="0"/>
              <a:t>9</a:t>
            </a:fld>
            <a:endParaRPr lang="en-US"/>
          </a:p>
        </p:txBody>
      </p:sp>
      <p:pic>
        <p:nvPicPr>
          <p:cNvPr id="7" name="Picture 2">
            <a:extLst>
              <a:ext uri="{FF2B5EF4-FFF2-40B4-BE49-F238E27FC236}">
                <a16:creationId xmlns:a16="http://schemas.microsoft.com/office/drawing/2014/main" id="{7CD58F64-12A4-9ACC-C1FA-83DF818EC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15" y="1400672"/>
            <a:ext cx="4531785" cy="2529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8B33BB-DCE6-B605-B556-5608B615B1F3}"/>
              </a:ext>
            </a:extLst>
          </p:cNvPr>
          <p:cNvSpPr txBox="1"/>
          <p:nvPr/>
        </p:nvSpPr>
        <p:spPr>
          <a:xfrm>
            <a:off x="7702066" y="3809373"/>
            <a:ext cx="4025771" cy="307777"/>
          </a:xfrm>
          <a:prstGeom prst="rect">
            <a:avLst/>
          </a:prstGeom>
          <a:noFill/>
        </p:spPr>
        <p:txBody>
          <a:bodyPr wrap="square" rtlCol="0">
            <a:spAutoFit/>
          </a:bodyPr>
          <a:lstStyle/>
          <a:p>
            <a:r>
              <a:rPr lang="en-CA" sz="1400" dirty="0"/>
              <a:t>fig</a:t>
            </a:r>
          </a:p>
        </p:txBody>
      </p:sp>
    </p:spTree>
    <p:extLst>
      <p:ext uri="{BB962C8B-B14F-4D97-AF65-F5344CB8AC3E}">
        <p14:creationId xmlns:p14="http://schemas.microsoft.com/office/powerpoint/2010/main" val="2236446991"/>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10548</TotalTime>
  <Words>1857</Words>
  <Application>Microsoft Office PowerPoint</Application>
  <PresentationFormat>Widescreen</PresentationFormat>
  <Paragraphs>307</Paragraphs>
  <Slides>36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Fira sans</vt:lpstr>
      <vt:lpstr>Inter</vt:lpstr>
      <vt:lpstr>MathJax_Math-italic</vt:lpstr>
      <vt:lpstr>Söhne</vt:lpstr>
      <vt:lpstr>source-serif-pro</vt:lpstr>
      <vt:lpstr>Office Theme</vt:lpstr>
      <vt:lpstr>Quantile Regression Analysis of House Price Determinants</vt:lpstr>
      <vt:lpstr>OVERVIEW</vt:lpstr>
      <vt:lpstr>Abstract</vt:lpstr>
      <vt:lpstr>Introduction</vt:lpstr>
      <vt:lpstr>Introduction</vt:lpstr>
      <vt:lpstr>Quantile Regression</vt:lpstr>
      <vt:lpstr>Quantile Regression</vt:lpstr>
      <vt:lpstr>Problem Statement</vt:lpstr>
      <vt:lpstr>Motivation</vt:lpstr>
      <vt:lpstr>Justification</vt:lpstr>
      <vt:lpstr>Related Work</vt:lpstr>
      <vt:lpstr>Related Work</vt:lpstr>
      <vt:lpstr>Methodology - Material and Data</vt:lpstr>
      <vt:lpstr>Methodology - Models</vt:lpstr>
      <vt:lpstr>Condition and Assumption</vt:lpstr>
      <vt:lpstr>Formal Complexity</vt:lpstr>
      <vt:lpstr>Computational Experiments</vt:lpstr>
      <vt:lpstr>Evaluation Metrics</vt:lpstr>
      <vt:lpstr>Computational Experiments</vt:lpstr>
      <vt:lpstr>Implementation - EDA </vt:lpstr>
      <vt:lpstr>PowerPoint Presentation</vt:lpstr>
      <vt:lpstr>PowerPoint Presentation</vt:lpstr>
      <vt:lpstr>Implementation - EDA</vt:lpstr>
      <vt:lpstr>Implementation - EDA </vt:lpstr>
      <vt:lpstr>Implementation - Feature Selection</vt:lpstr>
      <vt:lpstr>Implementation - Feature Selection</vt:lpstr>
      <vt:lpstr>Implementation - Data split</vt:lpstr>
      <vt:lpstr>Model Train</vt:lpstr>
      <vt:lpstr>Model Test</vt:lpstr>
      <vt:lpstr>Results</vt:lpstr>
      <vt:lpstr>Discussion</vt:lpstr>
      <vt:lpstr>Conclusion</vt:lpstr>
      <vt:lpstr>Future Research</vt:lpstr>
      <vt:lpstr>Open Problem</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Mayank Kumar</cp:lastModifiedBy>
  <cp:revision>8</cp:revision>
  <dcterms:created xsi:type="dcterms:W3CDTF">2019-04-04T13:39:44Z</dcterms:created>
  <dcterms:modified xsi:type="dcterms:W3CDTF">2023-03-31T15:31:16Z</dcterms:modified>
</cp:coreProperties>
</file>