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5" r:id="rId6"/>
    <p:sldId id="278" r:id="rId7"/>
    <p:sldId id="287" r:id="rId8"/>
    <p:sldId id="261" r:id="rId9"/>
    <p:sldId id="260" r:id="rId10"/>
    <p:sldId id="265" r:id="rId11"/>
    <p:sldId id="281" r:id="rId12"/>
    <p:sldId id="284" r:id="rId13"/>
    <p:sldId id="288" r:id="rId14"/>
    <p:sldId id="264" r:id="rId15"/>
    <p:sldId id="283" r:id="rId16"/>
    <p:sldId id="267" r:id="rId17"/>
    <p:sldId id="289" r:id="rId18"/>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95" autoAdjust="0"/>
  </p:normalViewPr>
  <p:slideViewPr>
    <p:cSldViewPr snapToGrid="0">
      <p:cViewPr varScale="1">
        <p:scale>
          <a:sx n="77" d="100"/>
          <a:sy n="77" d="100"/>
        </p:scale>
        <p:origin x="498" y="5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C5589-1002-4DD4-A17D-B468D4646F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5C978A-62AB-435F-8204-B990033EBA39}">
      <dgm:prSet/>
      <dgm:spPr/>
      <dgm:t>
        <a:bodyPr/>
        <a:lstStyle/>
        <a:p>
          <a:r>
            <a:rPr lang="en-US" b="0" i="0" dirty="0"/>
            <a:t>The data preprocessing involved the following steps:</a:t>
          </a:r>
          <a:endParaRPr lang="en-US" dirty="0"/>
        </a:p>
      </dgm:t>
    </dgm:pt>
    <dgm:pt modelId="{77B0DC55-6EBA-4C9B-9439-860B1DC83DB6}" type="parTrans" cxnId="{FF62DE2E-6724-4FD0-ADC4-AC6782510CB1}">
      <dgm:prSet/>
      <dgm:spPr/>
      <dgm:t>
        <a:bodyPr/>
        <a:lstStyle/>
        <a:p>
          <a:endParaRPr lang="en-US"/>
        </a:p>
      </dgm:t>
    </dgm:pt>
    <dgm:pt modelId="{148CEC9D-3CCC-434C-926E-77ABBEC76725}" type="sibTrans" cxnId="{FF62DE2E-6724-4FD0-ADC4-AC6782510CB1}">
      <dgm:prSet/>
      <dgm:spPr/>
      <dgm:t>
        <a:bodyPr/>
        <a:lstStyle/>
        <a:p>
          <a:endParaRPr lang="en-US"/>
        </a:p>
      </dgm:t>
    </dgm:pt>
    <dgm:pt modelId="{C810BD0E-919F-4847-808D-A09718430BC1}">
      <dgm:prSet/>
      <dgm:spPr/>
      <dgm:t>
        <a:bodyPr/>
        <a:lstStyle/>
        <a:p>
          <a:r>
            <a:rPr lang="en-US" b="0" i="0" dirty="0"/>
            <a:t>Reading the CSV file containing the stock data</a:t>
          </a:r>
          <a:endParaRPr lang="en-US" dirty="0"/>
        </a:p>
      </dgm:t>
    </dgm:pt>
    <dgm:pt modelId="{1E076776-F0EF-49C0-8938-4580979B66F8}" type="parTrans" cxnId="{AE3632CC-805D-453C-8A3D-0F2C99796A6B}">
      <dgm:prSet/>
      <dgm:spPr/>
      <dgm:t>
        <a:bodyPr/>
        <a:lstStyle/>
        <a:p>
          <a:endParaRPr lang="en-US"/>
        </a:p>
      </dgm:t>
    </dgm:pt>
    <dgm:pt modelId="{9237306B-ADF4-43CC-9B85-BE116DFB71A0}" type="sibTrans" cxnId="{AE3632CC-805D-453C-8A3D-0F2C99796A6B}">
      <dgm:prSet/>
      <dgm:spPr/>
      <dgm:t>
        <a:bodyPr/>
        <a:lstStyle/>
        <a:p>
          <a:endParaRPr lang="en-US"/>
        </a:p>
      </dgm:t>
    </dgm:pt>
    <dgm:pt modelId="{294BA386-A825-4049-82A9-49156E363C68}">
      <dgm:prSet/>
      <dgm:spPr/>
      <dgm:t>
        <a:bodyPr/>
        <a:lstStyle/>
        <a:p>
          <a:r>
            <a:rPr lang="en-US" b="0" i="0" dirty="0"/>
            <a:t>Converting the </a:t>
          </a:r>
          <a:r>
            <a:rPr lang="en-US" b="1" i="0" dirty="0"/>
            <a:t>'Date'</a:t>
          </a:r>
          <a:r>
            <a:rPr lang="en-US" b="0" i="0" dirty="0"/>
            <a:t> column to a </a:t>
          </a:r>
          <a:r>
            <a:rPr lang="en-US" b="1" i="0" dirty="0"/>
            <a:t>datetime</a:t>
          </a:r>
          <a:r>
            <a:rPr lang="en-US" b="0" i="0" dirty="0"/>
            <a:t> object and setting it as the index</a:t>
          </a:r>
          <a:endParaRPr lang="en-US" dirty="0"/>
        </a:p>
      </dgm:t>
    </dgm:pt>
    <dgm:pt modelId="{1831E194-331D-415D-B4C2-262CF4DC0B50}" type="parTrans" cxnId="{B183D774-809C-430B-B4BF-48629ED9F60E}">
      <dgm:prSet/>
      <dgm:spPr/>
      <dgm:t>
        <a:bodyPr/>
        <a:lstStyle/>
        <a:p>
          <a:endParaRPr lang="en-US"/>
        </a:p>
      </dgm:t>
    </dgm:pt>
    <dgm:pt modelId="{575203E0-3448-49D5-9CFA-B41987E57634}" type="sibTrans" cxnId="{B183D774-809C-430B-B4BF-48629ED9F60E}">
      <dgm:prSet/>
      <dgm:spPr/>
      <dgm:t>
        <a:bodyPr/>
        <a:lstStyle/>
        <a:p>
          <a:endParaRPr lang="en-US"/>
        </a:p>
      </dgm:t>
    </dgm:pt>
    <dgm:pt modelId="{52F9DAD5-D0FC-4798-8839-2B3AF67E40D8}">
      <dgm:prSet/>
      <dgm:spPr/>
      <dgm:t>
        <a:bodyPr/>
        <a:lstStyle/>
        <a:p>
          <a:r>
            <a:rPr lang="en-US" b="0" i="0" dirty="0"/>
            <a:t>Checking for missing values and handling them if necessary</a:t>
          </a:r>
          <a:endParaRPr lang="en-US" dirty="0"/>
        </a:p>
      </dgm:t>
    </dgm:pt>
    <dgm:pt modelId="{CAD1CFE0-F5C4-4A60-83C0-5F7FAC676926}" type="parTrans" cxnId="{F3855047-A149-47D1-9645-8907C80BF426}">
      <dgm:prSet/>
      <dgm:spPr/>
      <dgm:t>
        <a:bodyPr/>
        <a:lstStyle/>
        <a:p>
          <a:endParaRPr lang="en-US"/>
        </a:p>
      </dgm:t>
    </dgm:pt>
    <dgm:pt modelId="{3ABA7B3B-E7D0-4F75-AD27-7D28ACC368FC}" type="sibTrans" cxnId="{F3855047-A149-47D1-9645-8907C80BF426}">
      <dgm:prSet/>
      <dgm:spPr/>
      <dgm:t>
        <a:bodyPr/>
        <a:lstStyle/>
        <a:p>
          <a:endParaRPr lang="en-US"/>
        </a:p>
      </dgm:t>
    </dgm:pt>
    <dgm:pt modelId="{1A8F5B83-8FFF-4F17-B10D-587DD4A879AF}">
      <dgm:prSet/>
      <dgm:spPr/>
      <dgm:t>
        <a:bodyPr/>
        <a:lstStyle/>
        <a:p>
          <a:r>
            <a:rPr lang="en-US" b="0" i="0" dirty="0"/>
            <a:t>Extracting day names from the datetime index</a:t>
          </a:r>
          <a:endParaRPr lang="en-US" dirty="0"/>
        </a:p>
      </dgm:t>
    </dgm:pt>
    <dgm:pt modelId="{6CA0C436-3AEA-4FA2-956D-8868D94A27B2}" type="parTrans" cxnId="{E4597CC9-98D7-46A0-B9C3-95FCB0D32BA0}">
      <dgm:prSet/>
      <dgm:spPr/>
      <dgm:t>
        <a:bodyPr/>
        <a:lstStyle/>
        <a:p>
          <a:endParaRPr lang="en-US"/>
        </a:p>
      </dgm:t>
    </dgm:pt>
    <dgm:pt modelId="{37FD5160-AAC4-49CF-86D4-690C724AA1DD}" type="sibTrans" cxnId="{E4597CC9-98D7-46A0-B9C3-95FCB0D32BA0}">
      <dgm:prSet/>
      <dgm:spPr/>
      <dgm:t>
        <a:bodyPr/>
        <a:lstStyle/>
        <a:p>
          <a:endParaRPr lang="en-US"/>
        </a:p>
      </dgm:t>
    </dgm:pt>
    <dgm:pt modelId="{C990FD84-BD48-4756-BCA2-E5672DAD5236}">
      <dgm:prSet/>
      <dgm:spPr/>
      <dgm:t>
        <a:bodyPr/>
        <a:lstStyle/>
        <a:p>
          <a:r>
            <a:rPr lang="en-US" b="0" i="0" dirty="0"/>
            <a:t>Creating additional features like daily return and moving averages (SMA_50 and           SMA_200)</a:t>
          </a:r>
          <a:endParaRPr lang="en-US" dirty="0"/>
        </a:p>
      </dgm:t>
    </dgm:pt>
    <dgm:pt modelId="{9372F542-833F-45E0-BDFA-71FA252BA8B4}" type="parTrans" cxnId="{4000FC23-0B90-43B0-932D-4C543ACE9B79}">
      <dgm:prSet/>
      <dgm:spPr/>
      <dgm:t>
        <a:bodyPr/>
        <a:lstStyle/>
        <a:p>
          <a:endParaRPr lang="en-US"/>
        </a:p>
      </dgm:t>
    </dgm:pt>
    <dgm:pt modelId="{23BC5883-A5CD-46F5-9856-58DC5C349664}" type="sibTrans" cxnId="{4000FC23-0B90-43B0-932D-4C543ACE9B79}">
      <dgm:prSet/>
      <dgm:spPr/>
      <dgm:t>
        <a:bodyPr/>
        <a:lstStyle/>
        <a:p>
          <a:endParaRPr lang="en-US"/>
        </a:p>
      </dgm:t>
    </dgm:pt>
    <dgm:pt modelId="{7C6FE6A6-A06A-4900-8160-3279F3B76B9E}" type="pres">
      <dgm:prSet presAssocID="{C80C5589-1002-4DD4-A17D-B468D4646FFF}" presName="linear" presStyleCnt="0">
        <dgm:presLayoutVars>
          <dgm:animLvl val="lvl"/>
          <dgm:resizeHandles val="exact"/>
        </dgm:presLayoutVars>
      </dgm:prSet>
      <dgm:spPr/>
    </dgm:pt>
    <dgm:pt modelId="{F3E3B9C1-CC1E-474A-B915-A70AB2E9D1A5}" type="pres">
      <dgm:prSet presAssocID="{B45C978A-62AB-435F-8204-B990033EBA39}" presName="parentText" presStyleLbl="node1" presStyleIdx="0" presStyleCnt="1">
        <dgm:presLayoutVars>
          <dgm:chMax val="0"/>
          <dgm:bulletEnabled val="1"/>
        </dgm:presLayoutVars>
      </dgm:prSet>
      <dgm:spPr/>
    </dgm:pt>
    <dgm:pt modelId="{3EDA3AB5-7B04-47D6-ABF7-448842849762}" type="pres">
      <dgm:prSet presAssocID="{B45C978A-62AB-435F-8204-B990033EBA39}" presName="childText" presStyleLbl="revTx" presStyleIdx="0" presStyleCnt="1">
        <dgm:presLayoutVars>
          <dgm:bulletEnabled val="1"/>
        </dgm:presLayoutVars>
      </dgm:prSet>
      <dgm:spPr/>
    </dgm:pt>
  </dgm:ptLst>
  <dgm:cxnLst>
    <dgm:cxn modelId="{4000FC23-0B90-43B0-932D-4C543ACE9B79}" srcId="{B45C978A-62AB-435F-8204-B990033EBA39}" destId="{C990FD84-BD48-4756-BCA2-E5672DAD5236}" srcOrd="4" destOrd="0" parTransId="{9372F542-833F-45E0-BDFA-71FA252BA8B4}" sibTransId="{23BC5883-A5CD-46F5-9856-58DC5C349664}"/>
    <dgm:cxn modelId="{FF62DE2E-6724-4FD0-ADC4-AC6782510CB1}" srcId="{C80C5589-1002-4DD4-A17D-B468D4646FFF}" destId="{B45C978A-62AB-435F-8204-B990033EBA39}" srcOrd="0" destOrd="0" parTransId="{77B0DC55-6EBA-4C9B-9439-860B1DC83DB6}" sibTransId="{148CEC9D-3CCC-434C-926E-77ABBEC76725}"/>
    <dgm:cxn modelId="{F3855047-A149-47D1-9645-8907C80BF426}" srcId="{B45C978A-62AB-435F-8204-B990033EBA39}" destId="{52F9DAD5-D0FC-4798-8839-2B3AF67E40D8}" srcOrd="2" destOrd="0" parTransId="{CAD1CFE0-F5C4-4A60-83C0-5F7FAC676926}" sibTransId="{3ABA7B3B-E7D0-4F75-AD27-7D28ACC368FC}"/>
    <dgm:cxn modelId="{7F29316E-E6A4-45E3-9E7A-47658620F569}" type="presOf" srcId="{1A8F5B83-8FFF-4F17-B10D-587DD4A879AF}" destId="{3EDA3AB5-7B04-47D6-ABF7-448842849762}" srcOrd="0" destOrd="3" presId="urn:microsoft.com/office/officeart/2005/8/layout/vList2"/>
    <dgm:cxn modelId="{B183D774-809C-430B-B4BF-48629ED9F60E}" srcId="{B45C978A-62AB-435F-8204-B990033EBA39}" destId="{294BA386-A825-4049-82A9-49156E363C68}" srcOrd="1" destOrd="0" parTransId="{1831E194-331D-415D-B4C2-262CF4DC0B50}" sibTransId="{575203E0-3448-49D5-9CFA-B41987E57634}"/>
    <dgm:cxn modelId="{02FFC280-430B-479D-AF3E-BF5C7D34930F}" type="presOf" srcId="{C80C5589-1002-4DD4-A17D-B468D4646FFF}" destId="{7C6FE6A6-A06A-4900-8160-3279F3B76B9E}" srcOrd="0" destOrd="0" presId="urn:microsoft.com/office/officeart/2005/8/layout/vList2"/>
    <dgm:cxn modelId="{EFC4F98D-CF8D-49C5-87CE-A23153F7B5A9}" type="presOf" srcId="{294BA386-A825-4049-82A9-49156E363C68}" destId="{3EDA3AB5-7B04-47D6-ABF7-448842849762}" srcOrd="0" destOrd="1" presId="urn:microsoft.com/office/officeart/2005/8/layout/vList2"/>
    <dgm:cxn modelId="{FD65A4C1-F0D0-43DF-B884-BFD40B5ABB4F}" type="presOf" srcId="{C810BD0E-919F-4847-808D-A09718430BC1}" destId="{3EDA3AB5-7B04-47D6-ABF7-448842849762}" srcOrd="0" destOrd="0" presId="urn:microsoft.com/office/officeart/2005/8/layout/vList2"/>
    <dgm:cxn modelId="{3AEE51C5-06B8-4129-981E-3106DDDFB9FB}" type="presOf" srcId="{C990FD84-BD48-4756-BCA2-E5672DAD5236}" destId="{3EDA3AB5-7B04-47D6-ABF7-448842849762}" srcOrd="0" destOrd="4" presId="urn:microsoft.com/office/officeart/2005/8/layout/vList2"/>
    <dgm:cxn modelId="{E4597CC9-98D7-46A0-B9C3-95FCB0D32BA0}" srcId="{B45C978A-62AB-435F-8204-B990033EBA39}" destId="{1A8F5B83-8FFF-4F17-B10D-587DD4A879AF}" srcOrd="3" destOrd="0" parTransId="{6CA0C436-3AEA-4FA2-956D-8868D94A27B2}" sibTransId="{37FD5160-AAC4-49CF-86D4-690C724AA1DD}"/>
    <dgm:cxn modelId="{AE3632CC-805D-453C-8A3D-0F2C99796A6B}" srcId="{B45C978A-62AB-435F-8204-B990033EBA39}" destId="{C810BD0E-919F-4847-808D-A09718430BC1}" srcOrd="0" destOrd="0" parTransId="{1E076776-F0EF-49C0-8938-4580979B66F8}" sibTransId="{9237306B-ADF4-43CC-9B85-BE116DFB71A0}"/>
    <dgm:cxn modelId="{E4BAC3CF-C4CB-45F5-9343-C9BC7A8CA514}" type="presOf" srcId="{52F9DAD5-D0FC-4798-8839-2B3AF67E40D8}" destId="{3EDA3AB5-7B04-47D6-ABF7-448842849762}" srcOrd="0" destOrd="2" presId="urn:microsoft.com/office/officeart/2005/8/layout/vList2"/>
    <dgm:cxn modelId="{4BBA08FD-9DB3-4794-B15D-5E723257F57F}" type="presOf" srcId="{B45C978A-62AB-435F-8204-B990033EBA39}" destId="{F3E3B9C1-CC1E-474A-B915-A70AB2E9D1A5}" srcOrd="0" destOrd="0" presId="urn:microsoft.com/office/officeart/2005/8/layout/vList2"/>
    <dgm:cxn modelId="{5B53A34D-2F04-4B4E-87DA-D965EBED9C53}" type="presParOf" srcId="{7C6FE6A6-A06A-4900-8160-3279F3B76B9E}" destId="{F3E3B9C1-CC1E-474A-B915-A70AB2E9D1A5}" srcOrd="0" destOrd="0" presId="urn:microsoft.com/office/officeart/2005/8/layout/vList2"/>
    <dgm:cxn modelId="{9B67C947-2185-4BE7-9F55-B56AD44697EB}" type="presParOf" srcId="{7C6FE6A6-A06A-4900-8160-3279F3B76B9E}" destId="{3EDA3AB5-7B04-47D6-ABF7-448842849762}"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3B9C1-CC1E-474A-B915-A70AB2E9D1A5}">
      <dsp:nvSpPr>
        <dsp:cNvPr id="0" name=""/>
        <dsp:cNvSpPr/>
      </dsp:nvSpPr>
      <dsp:spPr>
        <a:xfrm>
          <a:off x="0" y="252639"/>
          <a:ext cx="5721484" cy="941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The data preprocessing involved the following steps:</a:t>
          </a:r>
          <a:endParaRPr lang="en-US" sz="2300" kern="1200" dirty="0"/>
        </a:p>
      </dsp:txBody>
      <dsp:txXfrm>
        <a:off x="45977" y="298616"/>
        <a:ext cx="5629530" cy="849896"/>
      </dsp:txXfrm>
    </dsp:sp>
    <dsp:sp modelId="{3EDA3AB5-7B04-47D6-ABF7-448842849762}">
      <dsp:nvSpPr>
        <dsp:cNvPr id="0" name=""/>
        <dsp:cNvSpPr/>
      </dsp:nvSpPr>
      <dsp:spPr>
        <a:xfrm>
          <a:off x="0" y="1194489"/>
          <a:ext cx="5721484" cy="290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5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Reading the CSV file containing the stock data</a:t>
          </a:r>
          <a:endParaRPr lang="en-US" sz="1800" kern="1200" dirty="0"/>
        </a:p>
        <a:p>
          <a:pPr marL="171450" lvl="1" indent="-171450" algn="l" defTabSz="800100">
            <a:lnSpc>
              <a:spcPct val="90000"/>
            </a:lnSpc>
            <a:spcBef>
              <a:spcPct val="0"/>
            </a:spcBef>
            <a:spcAft>
              <a:spcPct val="20000"/>
            </a:spcAft>
            <a:buChar char="•"/>
          </a:pPr>
          <a:r>
            <a:rPr lang="en-US" sz="1800" b="0" i="0" kern="1200" dirty="0"/>
            <a:t>Converting the </a:t>
          </a:r>
          <a:r>
            <a:rPr lang="en-US" sz="1800" b="1" i="0" kern="1200" dirty="0"/>
            <a:t>'Date'</a:t>
          </a:r>
          <a:r>
            <a:rPr lang="en-US" sz="1800" b="0" i="0" kern="1200" dirty="0"/>
            <a:t> column to a </a:t>
          </a:r>
          <a:r>
            <a:rPr lang="en-US" sz="1800" b="1" i="0" kern="1200" dirty="0"/>
            <a:t>datetime</a:t>
          </a:r>
          <a:r>
            <a:rPr lang="en-US" sz="1800" b="0" i="0" kern="1200" dirty="0"/>
            <a:t> object and setting it as the index</a:t>
          </a:r>
          <a:endParaRPr lang="en-US" sz="1800" kern="1200" dirty="0"/>
        </a:p>
        <a:p>
          <a:pPr marL="171450" lvl="1" indent="-171450" algn="l" defTabSz="800100">
            <a:lnSpc>
              <a:spcPct val="90000"/>
            </a:lnSpc>
            <a:spcBef>
              <a:spcPct val="0"/>
            </a:spcBef>
            <a:spcAft>
              <a:spcPct val="20000"/>
            </a:spcAft>
            <a:buChar char="•"/>
          </a:pPr>
          <a:r>
            <a:rPr lang="en-US" sz="1800" b="0" i="0" kern="1200" dirty="0"/>
            <a:t>Checking for missing values and handling them if necessary</a:t>
          </a:r>
          <a:endParaRPr lang="en-US" sz="1800" kern="1200" dirty="0"/>
        </a:p>
        <a:p>
          <a:pPr marL="171450" lvl="1" indent="-171450" algn="l" defTabSz="800100">
            <a:lnSpc>
              <a:spcPct val="90000"/>
            </a:lnSpc>
            <a:spcBef>
              <a:spcPct val="0"/>
            </a:spcBef>
            <a:spcAft>
              <a:spcPct val="20000"/>
            </a:spcAft>
            <a:buChar char="•"/>
          </a:pPr>
          <a:r>
            <a:rPr lang="en-US" sz="1800" b="0" i="0" kern="1200" dirty="0"/>
            <a:t>Extracting day names from the datetime index</a:t>
          </a:r>
          <a:endParaRPr lang="en-US" sz="1800" kern="1200" dirty="0"/>
        </a:p>
        <a:p>
          <a:pPr marL="171450" lvl="1" indent="-171450" algn="l" defTabSz="800100">
            <a:lnSpc>
              <a:spcPct val="90000"/>
            </a:lnSpc>
            <a:spcBef>
              <a:spcPct val="0"/>
            </a:spcBef>
            <a:spcAft>
              <a:spcPct val="20000"/>
            </a:spcAft>
            <a:buChar char="•"/>
          </a:pPr>
          <a:r>
            <a:rPr lang="en-US" sz="1800" b="0" i="0" kern="1200" dirty="0"/>
            <a:t>Creating additional features like daily return and moving averages (SMA_50 and           SMA_200)</a:t>
          </a:r>
          <a:endParaRPr lang="en-US" sz="1800" kern="1200" dirty="0"/>
        </a:p>
      </dsp:txBody>
      <dsp:txXfrm>
        <a:off x="0" y="1194489"/>
        <a:ext cx="5721484" cy="29042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9252438-D667-4C38-BF75-FE2529BF7A1D}" type="datetime1">
              <a:rPr lang="en-GB" smtClean="0"/>
              <a:t>10/05/2023</a:t>
            </a:fld>
            <a:endParaRPr lang="en-GB"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8A06BE-7519-4B21-9E1D-AE6D6E69C38F}" type="slidenum">
              <a:rPr lang="en-GB" smtClean="0"/>
              <a:t>‹#›</a:t>
            </a:fld>
            <a:endParaRPr lang="en-GB"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B6C6B-D6BA-4B99-A9D8-61BDEA902623}" type="datetime1">
              <a:rPr lang="en-GB" smtClean="0"/>
              <a:pPr/>
              <a:t>10/05/2023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9B2C62-FE30-453D-946B-754E9E42C845}" type="slidenum">
              <a:rPr lang="en-GB" noProof="0" smtClean="0"/>
              <a:t>‹#›</a:t>
            </a:fld>
            <a:endParaRPr lang="en-GB" noProof="0"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Line spacing + Page numbers</a:t>
            </a:r>
          </a:p>
        </p:txBody>
      </p:sp>
      <p:sp>
        <p:nvSpPr>
          <p:cNvPr id="4" name="Slide Number Placeholder 3"/>
          <p:cNvSpPr>
            <a:spLocks noGrp="1"/>
          </p:cNvSpPr>
          <p:nvPr>
            <p:ph type="sldNum" sz="quarter" idx="5"/>
          </p:nvPr>
        </p:nvSpPr>
        <p:spPr/>
        <p:txBody>
          <a:bodyPr rtlCol="0"/>
          <a:lstStyle/>
          <a:p>
            <a:pPr rtl="0"/>
            <a:fld id="{5A9B2C62-FE30-453D-946B-754E9E42C845}" type="slidenum">
              <a:rPr lang="en-GB" smtClean="0"/>
              <a:t>1</a:t>
            </a:fld>
            <a:endParaRPr lang="en-GB" dirty="0"/>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10</a:t>
            </a:fld>
            <a:endParaRPr lang="en-GB" dirty="0"/>
          </a:p>
        </p:txBody>
      </p:sp>
    </p:spTree>
    <p:extLst>
      <p:ext uri="{BB962C8B-B14F-4D97-AF65-F5344CB8AC3E}">
        <p14:creationId xmlns:p14="http://schemas.microsoft.com/office/powerpoint/2010/main" val="287952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11</a:t>
            </a:fld>
            <a:endParaRPr lang="en-GB" dirty="0"/>
          </a:p>
        </p:txBody>
      </p:sp>
    </p:spTree>
    <p:extLst>
      <p:ext uri="{BB962C8B-B14F-4D97-AF65-F5344CB8AC3E}">
        <p14:creationId xmlns:p14="http://schemas.microsoft.com/office/powerpoint/2010/main" val="165273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12</a:t>
            </a:fld>
            <a:endParaRPr lang="en-GB" dirty="0"/>
          </a:p>
        </p:txBody>
      </p:sp>
    </p:spTree>
    <p:extLst>
      <p:ext uri="{BB962C8B-B14F-4D97-AF65-F5344CB8AC3E}">
        <p14:creationId xmlns:p14="http://schemas.microsoft.com/office/powerpoint/2010/main" val="237185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13</a:t>
            </a:fld>
            <a:endParaRPr lang="en-GB" dirty="0"/>
          </a:p>
        </p:txBody>
      </p:sp>
    </p:spTree>
    <p:extLst>
      <p:ext uri="{BB962C8B-B14F-4D97-AF65-F5344CB8AC3E}">
        <p14:creationId xmlns:p14="http://schemas.microsoft.com/office/powerpoint/2010/main" val="1073419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14</a:t>
            </a:fld>
            <a:endParaRPr lang="en-GB" dirty="0"/>
          </a:p>
        </p:txBody>
      </p:sp>
    </p:spTree>
    <p:extLst>
      <p:ext uri="{BB962C8B-B14F-4D97-AF65-F5344CB8AC3E}">
        <p14:creationId xmlns:p14="http://schemas.microsoft.com/office/powerpoint/2010/main" val="369312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2</a:t>
            </a:fld>
            <a:endParaRPr lang="en-GB" dirty="0"/>
          </a:p>
        </p:txBody>
      </p:sp>
    </p:spTree>
    <p:extLst>
      <p:ext uri="{BB962C8B-B14F-4D97-AF65-F5344CB8AC3E}">
        <p14:creationId xmlns:p14="http://schemas.microsoft.com/office/powerpoint/2010/main" val="94709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3</a:t>
            </a:fld>
            <a:endParaRPr lang="en-GB" dirty="0"/>
          </a:p>
        </p:txBody>
      </p:sp>
    </p:spTree>
    <p:extLst>
      <p:ext uri="{BB962C8B-B14F-4D97-AF65-F5344CB8AC3E}">
        <p14:creationId xmlns:p14="http://schemas.microsoft.com/office/powerpoint/2010/main" val="361921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4</a:t>
            </a:fld>
            <a:endParaRPr lang="en-GB" dirty="0"/>
          </a:p>
        </p:txBody>
      </p:sp>
    </p:spTree>
    <p:extLst>
      <p:ext uri="{BB962C8B-B14F-4D97-AF65-F5344CB8AC3E}">
        <p14:creationId xmlns:p14="http://schemas.microsoft.com/office/powerpoint/2010/main" val="190674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5</a:t>
            </a:fld>
            <a:endParaRPr lang="en-GB" dirty="0"/>
          </a:p>
        </p:txBody>
      </p:sp>
    </p:spTree>
    <p:extLst>
      <p:ext uri="{BB962C8B-B14F-4D97-AF65-F5344CB8AC3E}">
        <p14:creationId xmlns:p14="http://schemas.microsoft.com/office/powerpoint/2010/main" val="427298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6</a:t>
            </a:fld>
            <a:endParaRPr lang="en-GB" dirty="0"/>
          </a:p>
        </p:txBody>
      </p:sp>
    </p:spTree>
    <p:extLst>
      <p:ext uri="{BB962C8B-B14F-4D97-AF65-F5344CB8AC3E}">
        <p14:creationId xmlns:p14="http://schemas.microsoft.com/office/powerpoint/2010/main" val="371799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7</a:t>
            </a:fld>
            <a:endParaRPr lang="en-GB" dirty="0"/>
          </a:p>
        </p:txBody>
      </p:sp>
    </p:spTree>
    <p:extLst>
      <p:ext uri="{BB962C8B-B14F-4D97-AF65-F5344CB8AC3E}">
        <p14:creationId xmlns:p14="http://schemas.microsoft.com/office/powerpoint/2010/main" val="76906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8</a:t>
            </a:fld>
            <a:endParaRPr lang="en-GB" dirty="0"/>
          </a:p>
        </p:txBody>
      </p:sp>
    </p:spTree>
    <p:extLst>
      <p:ext uri="{BB962C8B-B14F-4D97-AF65-F5344CB8AC3E}">
        <p14:creationId xmlns:p14="http://schemas.microsoft.com/office/powerpoint/2010/main" val="160527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5A9B2C62-FE30-453D-946B-754E9E42C845}" type="slidenum">
              <a:rPr lang="en-GB" smtClean="0"/>
              <a:t>9</a:t>
            </a:fld>
            <a:endParaRPr lang="en-GB" dirty="0"/>
          </a:p>
        </p:txBody>
      </p:sp>
    </p:spTree>
    <p:extLst>
      <p:ext uri="{BB962C8B-B14F-4D97-AF65-F5344CB8AC3E}">
        <p14:creationId xmlns:p14="http://schemas.microsoft.com/office/powerpoint/2010/main" val="138956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rtlCol="0">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rtl="0"/>
            <a:r>
              <a:rPr lang="en-US" noProof="0"/>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rtlCol="0"/>
          <a:lstStyle/>
          <a:p>
            <a:pPr rtl="0"/>
            <a:r>
              <a:rPr lang="en-US" noProof="0" dirty="0"/>
              <a:t>Click icon to add picture</a:t>
            </a:r>
            <a:endParaRPr lang="en-GB" noProof="0"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rtlCol="0"/>
          <a:lstStyle/>
          <a:p>
            <a:pPr rtl="0"/>
            <a:r>
              <a:rPr lang="en-US" dirty="0"/>
              <a:t>Click icon to add picture</a:t>
            </a:r>
            <a:endParaRPr lang="en-GB" dirty="0"/>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rtlCol="0">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u="none" strike="noStrike" kern="1200" cap="none" spc="0" normalizeH="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GB" sz="140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rtl="0"/>
            <a:endParaRPr lang="en-GB"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93497F88-F998-41A5-BC0A-E2A29362C110}" type="datetime1">
              <a:rPr lang="en-GB" smtClean="0"/>
              <a:t>10/05/2023</a:t>
            </a:fld>
            <a:endParaRPr lang="en-GB"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smtClean="0"/>
              <a:pPr/>
              <a:t>‹#›</a:t>
            </a:fld>
            <a:endParaRPr lang="en-GB"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a:t>Click to add title</a:t>
            </a:r>
            <a:endParaRPr lang="en-GB" dirty="0"/>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5182D509-9528-4261-83F4-67DE45097B71}" type="datetime1">
              <a:rPr lang="en-GB" noProof="0" smtClean="0"/>
              <a:t>10/05/2023</a:t>
            </a:fld>
            <a:endParaRPr lang="en-GB" noProof="0"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rtlCol="0"/>
          <a:lstStyle/>
          <a:p>
            <a:pPr rtl="0"/>
            <a:r>
              <a:rPr lang="en-US" noProof="0" dirty="0"/>
              <a:t>Click icon to add picture</a:t>
            </a:r>
            <a:endParaRPr lang="en-GB" noProof="0"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rtlCol="0"/>
          <a:lstStyle/>
          <a:p>
            <a:pPr rtl="0"/>
            <a:r>
              <a:rPr lang="en-US" noProof="0" dirty="0"/>
              <a:t>Click icon to add picture</a:t>
            </a:r>
            <a:endParaRPr lang="en-GB" noProof="0"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defRPr>
            </a:lvl1pPr>
          </a:lstStyle>
          <a:p>
            <a:pPr lvl="0" rtl="0"/>
            <a:r>
              <a:rPr lang="en-GB" noProof="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rtlCol="0">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rtlCol="0">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BC12EAE-6163-46B0-965C-FF1F9535DB54}" type="datetime1">
              <a:rPr lang="en-GB" noProof="0" smtClean="0"/>
              <a:t>10/05/2023</a:t>
            </a:fld>
            <a:endParaRPr lang="en-GB" noProof="0"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rtlCol="0">
            <a:normAutofit/>
          </a:bodyPr>
          <a:lstStyle>
            <a:lvl1pPr marL="0" indent="0">
              <a:lnSpc>
                <a:spcPct val="150000"/>
              </a:lnSpc>
              <a:buNone/>
              <a:defRPr sz="2000">
                <a:solidFill>
                  <a:schemeClr val="accent2">
                    <a:lumMod val="50000"/>
                  </a:schemeClr>
                </a:solidFill>
              </a:defRPr>
            </a:lvl1pPr>
          </a:lstStyle>
          <a:p>
            <a:pPr lvl="0" rtl="0"/>
            <a:r>
              <a:rPr lang="en-US" noProof="0"/>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57F6B3C-B259-4C25-8B1A-5E5583912D40}" type="datetime1">
              <a:rPr lang="en-GB" noProof="0" smtClean="0"/>
              <a:t>10/05/2023</a:t>
            </a:fld>
            <a:endParaRPr lang="en-GB" noProof="0"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rtl="0">
              <a:lnSpc>
                <a:spcPts val="6500"/>
              </a:lnSpc>
              <a:spcBef>
                <a:spcPts val="1000"/>
              </a:spcBef>
              <a:buFont typeface="Arial" panose="020B0604020202020204" pitchFamily="34" charset="0"/>
            </a:pPr>
            <a:r>
              <a:rPr lang="en-US" noProof="0"/>
              <a:t>Click to edit Master title style</a:t>
            </a:r>
            <a:endParaRPr lang="en-GB" noProof="0"/>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rtlCol="0"/>
          <a:lstStyle/>
          <a:p>
            <a:pPr rtl="0"/>
            <a:r>
              <a:rPr lang="en-US" noProof="0" dirty="0"/>
              <a:t>Click icon to add picture</a:t>
            </a:r>
            <a:endParaRPr lang="en-GB" noProof="0" dirty="0"/>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rtlCol="0"/>
          <a:lstStyle/>
          <a:p>
            <a:pPr rtl="0"/>
            <a:r>
              <a:rPr lang="en-US" noProof="0" dirty="0"/>
              <a:t>Click icon to add picture</a:t>
            </a:r>
            <a:endParaRPr lang="en-GB" noProof="0" dirty="0"/>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rtlCol="0"/>
          <a:lstStyle/>
          <a:p>
            <a:pPr rtl="0"/>
            <a:r>
              <a:rPr lang="en-US" noProof="0" dirty="0"/>
              <a:t>Click icon to add picture</a:t>
            </a:r>
            <a:endParaRPr lang="en-GB" noProof="0" dirty="0"/>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rtlCol="0">
            <a:noAutofit/>
          </a:bodyPr>
          <a:lstStyle>
            <a:lvl1pPr marL="0" indent="0">
              <a:lnSpc>
                <a:spcPct val="90000"/>
              </a:lnSpc>
              <a:buNone/>
              <a:defRPr sz="8800" b="1">
                <a:solidFill>
                  <a:schemeClr val="bg1"/>
                </a:solidFill>
                <a:latin typeface="+mj-lt"/>
              </a:defRPr>
            </a:lvl1pPr>
          </a:lstStyle>
          <a:p>
            <a:pPr lvl="0" rtl="0"/>
            <a:r>
              <a:rPr lang="en-GB" noProof="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rtlCol="0">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rtl="0"/>
            <a:r>
              <a:rPr lang="en-US" noProof="0"/>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7CFE58C8-5EFC-4EA4-ADE6-76CFBA08C1D9}" type="datetime1">
              <a:rPr lang="en-GB" noProof="0" smtClean="0"/>
              <a:t>10/05/2023</a:t>
            </a:fld>
            <a:endParaRPr lang="en-GB" noProof="0"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rtl="0">
              <a:spcBef>
                <a:spcPts val="1000"/>
              </a:spcBef>
              <a:buFont typeface="Arial" panose="020B0604020202020204" pitchFamily="34" charset="0"/>
            </a:pPr>
            <a:r>
              <a:rPr lang="en-GB" noProof="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rtlCol="0">
            <a:noAutofit/>
          </a:bodyPr>
          <a:lstStyle>
            <a:lvl1pPr marL="0" indent="0">
              <a:lnSpc>
                <a:spcPct val="90000"/>
              </a:lnSpc>
              <a:buNone/>
              <a:defRPr sz="8800">
                <a:solidFill>
                  <a:schemeClr val="bg1"/>
                </a:solidFill>
              </a:defRPr>
            </a:lvl1pPr>
          </a:lstStyle>
          <a:p>
            <a:pPr lvl="0" rtl="0"/>
            <a:r>
              <a:rPr lang="en-GB" noProof="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28218FD1-0D8C-44DA-BDCB-F602AF0F2A77}" type="datetime1">
              <a:rPr lang="en-GB" noProof="0" smtClean="0"/>
              <a:t>10/05/2023</a:t>
            </a:fld>
            <a:endParaRPr lang="en-GB" noProof="0"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8D97C3D-3189-471F-B6F0-BAF2DE1A9F28}" type="datetime1">
              <a:rPr lang="en-GB" noProof="0" smtClean="0"/>
              <a:t>10/05/2023</a:t>
            </a:fld>
            <a:endParaRPr lang="en-GB" noProof="0"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rtlCol="0"/>
          <a:lstStyle/>
          <a:p>
            <a:pPr rtl="0"/>
            <a:r>
              <a:rPr lang="en-US" noProof="0" dirty="0"/>
              <a:t>Click icon to add picture</a:t>
            </a:r>
            <a:endParaRPr lang="en-GB" noProof="0" dirty="0"/>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rtlCol="0" anchor="t">
            <a:normAutofit/>
          </a:bodyPr>
          <a:lstStyle>
            <a:lvl1pPr>
              <a:lnSpc>
                <a:spcPct val="150000"/>
              </a:lnSpc>
              <a:spcBef>
                <a:spcPts val="1000"/>
              </a:spcBef>
              <a:defRPr sz="2000">
                <a:solidFill>
                  <a:schemeClr val="accent2">
                    <a:lumMod val="50000"/>
                  </a:schemeClr>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3D2CC581-0E81-499A-8A7A-9F28C5DB5D31}" type="datetime1">
              <a:rPr lang="en-GB" noProof="0" smtClean="0"/>
              <a:t>10/05/2023</a:t>
            </a:fld>
            <a:endParaRPr lang="en-GB" noProof="0"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rtl="0"/>
            <a:r>
              <a:rPr lang="en-GB" noProof="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rtlCol="0">
            <a:noAutofit/>
          </a:bodyPr>
          <a:lstStyle>
            <a:lvl1pPr marL="0" indent="0">
              <a:lnSpc>
                <a:spcPct val="90000"/>
              </a:lnSpc>
              <a:buNone/>
              <a:defRPr sz="8800" b="1">
                <a:solidFill>
                  <a:schemeClr val="tx1"/>
                </a:solidFill>
              </a:defRPr>
            </a:lvl1pPr>
          </a:lstStyle>
          <a:p>
            <a:pPr lvl="0" rtl="0"/>
            <a:r>
              <a:rPr lang="en-GB" noProof="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rtlCol="0"/>
          <a:lstStyle/>
          <a:p>
            <a:pPr rtl="0"/>
            <a:r>
              <a:rPr lang="en-US" noProof="0" dirty="0"/>
              <a:t>Click icon to add picture</a:t>
            </a:r>
            <a:endParaRPr lang="en-GB" noProof="0" dirty="0"/>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rtlCol="0"/>
          <a:lstStyle/>
          <a:p>
            <a:pPr rtl="0"/>
            <a:r>
              <a:rPr lang="en-US" noProof="0" dirty="0"/>
              <a:t>Click icon to add picture</a:t>
            </a:r>
            <a:endParaRPr lang="en-GB" noProof="0"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rtlCol="0"/>
          <a:lstStyle/>
          <a:p>
            <a:pPr rtl="0"/>
            <a:r>
              <a:rPr lang="en-US" noProof="0" dirty="0"/>
              <a:t>Click icon to add picture</a:t>
            </a:r>
            <a:endParaRPr lang="en-GB" noProof="0" dirty="0"/>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rtlCol="0"/>
          <a:lstStyle/>
          <a:p>
            <a:pPr rtl="0"/>
            <a:r>
              <a:rPr lang="en-US" noProof="0" dirty="0"/>
              <a:t>Click icon to add picture</a:t>
            </a:r>
            <a:endParaRPr lang="en-GB" noProof="0" dirty="0"/>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rtlCol="0"/>
          <a:lstStyle/>
          <a:p>
            <a:pPr rtl="0"/>
            <a:r>
              <a:rPr lang="en-US" noProof="0" dirty="0"/>
              <a:t>Click icon to add picture</a:t>
            </a:r>
            <a:endParaRPr lang="en-GB" noProof="0" dirty="0"/>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A35A1939-91BF-40FE-B9AD-CBB20D475D42}" type="datetime1">
              <a:rPr lang="en-GB" noProof="0" smtClean="0"/>
              <a:t>10/05/2023</a:t>
            </a:fld>
            <a:endParaRPr lang="en-GB" noProof="0"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rtl="0">
              <a:spcBef>
                <a:spcPts val="1000"/>
              </a:spcBef>
              <a:buFont typeface="Arial" panose="020B0604020202020204" pitchFamily="34" charset="0"/>
            </a:pPr>
            <a:r>
              <a:rPr lang="en-US" noProof="0"/>
              <a:t>Click to edit Master title style</a:t>
            </a:r>
            <a:endParaRPr lang="en-GB" noProof="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rtlCol="0">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rtl="0"/>
            <a:r>
              <a:rPr lang="en-GB" noProof="0"/>
              <a:t>Name</a:t>
            </a:r>
          </a:p>
          <a:p>
            <a:pPr lvl="0" rtl="0"/>
            <a:r>
              <a:rPr lang="en-GB" noProof="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rtlCol="0"/>
          <a:lstStyle/>
          <a:p>
            <a:pPr rtl="0"/>
            <a:r>
              <a:rPr lang="en-US" noProof="0" dirty="0"/>
              <a:t>Click icon to add picture</a:t>
            </a:r>
            <a:endParaRPr lang="en-GB" noProof="0" dirty="0"/>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rtlCol="0">
            <a:normAutofit/>
          </a:bodyPr>
          <a:lstStyle>
            <a:lvl1pPr marL="0" indent="0">
              <a:buNone/>
              <a:defRPr/>
            </a:lvl1pPr>
          </a:lstStyle>
          <a:p>
            <a:pPr lvl="0" rtl="0"/>
            <a:r>
              <a:rPr lang="en-US" sz="1600" noProof="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6F0773E1-7C4B-4C59-BEC6-FC5196EB0414}" type="datetime1">
              <a:rPr lang="en-GB" noProof="0" smtClean="0"/>
              <a:t>10/05/2023</a:t>
            </a:fld>
            <a:endParaRPr lang="en-GB" noProof="0"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rtl="0"/>
            <a:r>
              <a:rPr lang="en-GB" noProof="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B7455E70-3AD3-40C3-B441-2AA3E33898D9}" type="datetime1">
              <a:rPr lang="en-GB" noProof="0" smtClean="0"/>
              <a:t>10/05/2023</a:t>
            </a:fld>
            <a:endParaRPr lang="en-GB" noProof="0"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rtlCol="0">
            <a:normAutofit/>
          </a:bodyPr>
          <a:lstStyle/>
          <a:p>
            <a:pPr rtl="0"/>
            <a:r>
              <a:rPr lang="en-GB" dirty="0"/>
              <a:t>Annual review</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078186"/>
            <a:ext cx="3222058" cy="1257877"/>
          </a:xfrm>
        </p:spPr>
        <p:txBody>
          <a:bodyPr rtlCol="0"/>
          <a:lstStyle/>
          <a:p>
            <a:pPr rtl="0"/>
            <a:r>
              <a:rPr lang="en-GB" dirty="0"/>
              <a:t>Contoso</a:t>
            </a:r>
          </a:p>
          <a:p>
            <a:pPr rtl="0"/>
            <a:r>
              <a:rPr lang="en-GB" dirty="0"/>
              <a:t>September 24, 20XX</a:t>
            </a:r>
          </a:p>
          <a:p>
            <a:pPr rtl="0"/>
            <a:r>
              <a:rPr lang="en-GB" dirty="0"/>
              <a:t>Customer Success Team</a:t>
            </a:r>
          </a:p>
          <a:p>
            <a:pPr rtl="0"/>
            <a:endParaRPr lang="en-GB" dirty="0"/>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pic>
        <p:nvPicPr>
          <p:cNvPr id="34" name="Picture 33" descr="Chart, histogram&#10;&#10;Description automatically generated">
            <a:extLst>
              <a:ext uri="{FF2B5EF4-FFF2-40B4-BE49-F238E27FC236}">
                <a16:creationId xmlns:a16="http://schemas.microsoft.com/office/drawing/2014/main" id="{3978417F-AEE2-62CE-3E61-68CD9392FC0E}"/>
              </a:ext>
            </a:extLst>
          </p:cNvPr>
          <p:cNvPicPr>
            <a:picLocks noChangeAspect="1"/>
          </p:cNvPicPr>
          <p:nvPr/>
        </p:nvPicPr>
        <p:blipFill rotWithShape="1">
          <a:blip r:embed="rId3">
            <a:alphaModFix amt="60000"/>
          </a:blip>
          <a:srcRect l="3555" r="1" b="1"/>
          <a:stretch/>
        </p:blipFill>
        <p:spPr>
          <a:xfrm>
            <a:off x="-1" y="10"/>
            <a:ext cx="12192001" cy="6857990"/>
          </a:xfrm>
          <a:prstGeom prst="rect">
            <a:avLst/>
          </a:prstGeom>
        </p:spPr>
      </p:pic>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sz="4800" dirty="0">
                <a:solidFill>
                  <a:srgbClr val="FFFFFF"/>
                </a:solidFill>
                <a:ea typeface="+mj-ea"/>
                <a:cs typeface="+mj-cs"/>
              </a:rPr>
              <a:t>CLOSING PRICE WITH MOVING AVERAGES (SMA_50 AND SMA_200)</a:t>
            </a:r>
          </a:p>
        </p:txBody>
      </p:sp>
    </p:spTree>
    <p:extLst>
      <p:ext uri="{BB962C8B-B14F-4D97-AF65-F5344CB8AC3E}">
        <p14:creationId xmlns:p14="http://schemas.microsoft.com/office/powerpoint/2010/main" val="408354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C97B293F-1091-1126-443A-5F9B61308D5E}"/>
              </a:ext>
            </a:extLst>
          </p:cNvPr>
          <p:cNvPicPr>
            <a:picLocks noChangeAspect="1"/>
          </p:cNvPicPr>
          <p:nvPr/>
        </p:nvPicPr>
        <p:blipFill>
          <a:blip r:embed="rId3"/>
          <a:stretch>
            <a:fillRect/>
          </a:stretch>
        </p:blipFill>
        <p:spPr>
          <a:xfrm>
            <a:off x="200416" y="651354"/>
            <a:ext cx="7012501" cy="5511452"/>
          </a:xfrm>
          <a:prstGeom prst="rect">
            <a:avLst/>
          </a:prstGeom>
        </p:spPr>
      </p:pic>
      <p:sp>
        <p:nvSpPr>
          <p:cNvPr id="147" name="Rectangle 146">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053026" y="165637"/>
            <a:ext cx="3395133" cy="826718"/>
          </a:xfrm>
        </p:spPr>
        <p:txBody>
          <a:bodyPr vert="horz" lIns="91440" tIns="45720" rIns="91440" bIns="45720" rtlCol="0" anchor="ctr">
            <a:normAutofit fontScale="90000"/>
          </a:bodyPr>
          <a:lstStyle/>
          <a:p>
            <a:pPr algn="l"/>
            <a:r>
              <a:rPr lang="en-US" sz="3100" b="0" i="0" kern="1200" dirty="0">
                <a:solidFill>
                  <a:srgbClr val="FFFFFF"/>
                </a:solidFill>
                <a:effectLst/>
                <a:latin typeface="+mj-lt"/>
                <a:ea typeface="+mj-ea"/>
                <a:cs typeface="+mj-cs"/>
              </a:rPr>
              <a:t>Time Series Decomposition</a:t>
            </a:r>
            <a:endParaRPr lang="en-US" sz="31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15315C44-272F-2BE0-51B4-99812BEB27A3}"/>
              </a:ext>
            </a:extLst>
          </p:cNvPr>
          <p:cNvSpPr txBox="1"/>
          <p:nvPr/>
        </p:nvSpPr>
        <p:spPr>
          <a:xfrm>
            <a:off x="7903197" y="1681375"/>
            <a:ext cx="3920261" cy="4342151"/>
          </a:xfrm>
          <a:prstGeom prst="rect">
            <a:avLst/>
          </a:prstGeom>
          <a:noFill/>
        </p:spPr>
        <p:txBody>
          <a:bodyPr wrap="square" rtlCol="0">
            <a:spAutoFit/>
          </a:bodyPr>
          <a:lstStyle/>
          <a:p>
            <a:pPr>
              <a:lnSpc>
                <a:spcPct val="150000"/>
              </a:lnSpc>
            </a:pPr>
            <a:r>
              <a:rPr lang="en-US" sz="1400" b="0" i="0" dirty="0">
                <a:solidFill>
                  <a:srgbClr val="374151"/>
                </a:solidFill>
                <a:effectLst/>
              </a:rPr>
              <a:t>The time series decomposition was performed using the </a:t>
            </a:r>
            <a:r>
              <a:rPr lang="en-US" sz="1400" b="1" i="0" dirty="0">
                <a:solidFill>
                  <a:srgbClr val="374151"/>
                </a:solidFill>
                <a:effectLst/>
              </a:rPr>
              <a:t>'seasonal_decompose' </a:t>
            </a:r>
            <a:r>
              <a:rPr lang="en-US" sz="1400" b="0" i="0" dirty="0">
                <a:solidFill>
                  <a:srgbClr val="374151"/>
                </a:solidFill>
                <a:effectLst/>
              </a:rPr>
              <a:t>function from the </a:t>
            </a:r>
            <a:r>
              <a:rPr lang="en-US" sz="1400" b="1" i="0" dirty="0">
                <a:solidFill>
                  <a:srgbClr val="374151"/>
                </a:solidFill>
                <a:effectLst/>
              </a:rPr>
              <a:t>'statsmodels' </a:t>
            </a:r>
            <a:r>
              <a:rPr lang="en-US" sz="1400" b="0" i="0" dirty="0">
                <a:solidFill>
                  <a:srgbClr val="374151"/>
                </a:solidFill>
                <a:effectLst/>
              </a:rPr>
              <a:t>library with an additive model and a period of 252 days (approximate number of trading days in a year). The decomposition resulted in the following components: </a:t>
            </a:r>
          </a:p>
          <a:p>
            <a:pPr>
              <a:lnSpc>
                <a:spcPct val="150000"/>
              </a:lnSpc>
            </a:pPr>
            <a:endParaRPr lang="en-US" sz="1400" b="0" i="0" dirty="0">
              <a:solidFill>
                <a:srgbClr val="374151"/>
              </a:solidFill>
              <a:effectLst/>
            </a:endParaRPr>
          </a:p>
          <a:p>
            <a:pPr marL="285750" indent="-285750" algn="l">
              <a:lnSpc>
                <a:spcPct val="150000"/>
              </a:lnSpc>
              <a:buFont typeface="Arial" panose="020B0604020202020204" pitchFamily="34" charset="0"/>
              <a:buChar char="•"/>
            </a:pPr>
            <a:r>
              <a:rPr lang="en-GB" sz="1400" b="0" i="0" dirty="0">
                <a:solidFill>
                  <a:srgbClr val="374151"/>
                </a:solidFill>
                <a:effectLst/>
              </a:rPr>
              <a:t>Trend</a:t>
            </a:r>
          </a:p>
          <a:p>
            <a:pPr marL="285750" indent="-285750" algn="l">
              <a:lnSpc>
                <a:spcPct val="150000"/>
              </a:lnSpc>
              <a:buFont typeface="Arial" panose="020B0604020202020204" pitchFamily="34" charset="0"/>
              <a:buChar char="•"/>
            </a:pPr>
            <a:r>
              <a:rPr lang="en-GB" sz="1400" b="0" i="0" dirty="0">
                <a:solidFill>
                  <a:srgbClr val="374151"/>
                </a:solidFill>
                <a:effectLst/>
              </a:rPr>
              <a:t>Seasonality</a:t>
            </a:r>
          </a:p>
          <a:p>
            <a:pPr marL="285750" indent="-285750" algn="l">
              <a:lnSpc>
                <a:spcPct val="150000"/>
              </a:lnSpc>
              <a:buFont typeface="Arial" panose="020B0604020202020204" pitchFamily="34" charset="0"/>
              <a:buChar char="•"/>
            </a:pPr>
            <a:r>
              <a:rPr lang="en-GB" sz="1400" b="0" i="0" dirty="0">
                <a:solidFill>
                  <a:srgbClr val="374151"/>
                </a:solidFill>
                <a:effectLst/>
              </a:rPr>
              <a:t>Residuals</a:t>
            </a:r>
          </a:p>
          <a:p>
            <a:pPr>
              <a:lnSpc>
                <a:spcPct val="150000"/>
              </a:lnSpc>
            </a:pPr>
            <a:endParaRPr lang="en-GB"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133349" y="105619"/>
            <a:ext cx="3924300" cy="1222140"/>
          </a:xfrm>
        </p:spPr>
        <p:txBody>
          <a:bodyPr rtlCol="0">
            <a:noAutofit/>
          </a:bodyPr>
          <a:lstStyle/>
          <a:p>
            <a:pPr algn="l"/>
            <a:r>
              <a:rPr lang="en-US" sz="2000" b="0" i="0" dirty="0">
                <a:solidFill>
                  <a:srgbClr val="374151"/>
                </a:solidFill>
                <a:effectLst/>
                <a:latin typeface="Söhne"/>
              </a:rPr>
              <a:t>Time Series </a:t>
            </a:r>
            <a:r>
              <a:rPr lang="en-US" sz="2000" b="0" i="0" dirty="0" err="1">
                <a:solidFill>
                  <a:srgbClr val="374151"/>
                </a:solidFill>
                <a:effectLst/>
                <a:latin typeface="Söhne"/>
              </a:rPr>
              <a:t>Domposition</a:t>
            </a:r>
            <a:endParaRPr lang="en-US" sz="2000" b="0" i="0" dirty="0">
              <a:solidFill>
                <a:srgbClr val="374151"/>
              </a:solidFill>
              <a:effectLst/>
              <a:latin typeface="Söhne"/>
            </a:endParaRP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296450" y="1816274"/>
            <a:ext cx="5469700" cy="4514240"/>
          </a:xfrm>
        </p:spPr>
        <p:txBody>
          <a:bodyPr rtlCol="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mj-lt"/>
              </a:rPr>
              <a:t>Which attributes exhibit correlation, and what is the nature of their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u="none" strike="noStrike" kern="1200" cap="none" spc="0" normalizeH="0" baseline="0" noProof="0" dirty="0">
              <a:ln>
                <a:noFill/>
              </a:ln>
              <a:solidFill>
                <a:srgbClr val="374151"/>
              </a:solidFill>
              <a:uLnTx/>
              <a:uFillTx/>
              <a:latin typeface="Söhne"/>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dirty="0">
              <a:solidFill>
                <a:srgbClr val="374151"/>
              </a:solidFill>
              <a:effectLst/>
              <a:latin typeface="Söhne"/>
              <a:cs typeface="Biome Light" panose="020B0303030204020804" pitchFamily="34" charset="0"/>
            </a:endParaRPr>
          </a:p>
          <a:p>
            <a:pPr marL="0" indent="0">
              <a:lnSpc>
                <a:spcPct val="100000"/>
              </a:lnSpc>
              <a:spcBef>
                <a:spcPts val="0"/>
              </a:spcBef>
              <a:buNone/>
              <a:defRPr/>
            </a:pPr>
            <a:endParaRPr lang="en-US" sz="1600" b="0" i="0" kern="1200" dirty="0">
              <a:solidFill>
                <a:schemeClr val="dk1"/>
              </a:solidFill>
              <a:effectLst/>
              <a:latin typeface="+mn-lt"/>
              <a:ea typeface="+mn-ea"/>
              <a:cs typeface="+mn-cs"/>
            </a:endParaRPr>
          </a:p>
          <a:p>
            <a:pPr marL="0" indent="0">
              <a:lnSpc>
                <a:spcPct val="100000"/>
              </a:lnSpc>
              <a:spcBef>
                <a:spcPts val="0"/>
              </a:spcBef>
              <a:buNone/>
              <a:defRPr/>
            </a:pPr>
            <a:r>
              <a:rPr lang="en-US" sz="1600" b="0" i="0" kern="1200" dirty="0">
                <a:solidFill>
                  <a:schemeClr val="dk1"/>
                </a:solidFill>
                <a:effectLst/>
                <a:latin typeface="+mn-lt"/>
                <a:ea typeface="+mn-ea"/>
                <a:cs typeface="+mn-cs"/>
              </a:rPr>
              <a:t>Observation: In the dataset, the columns 'Open', 'High', 'Low', 'Close', and 'Adj Close' exhibit a strong correlation of 1 with each other, indicating a near-perfect positive relationship. On the other hand, the 'Volume' column has a comparatively weaker correlation of 0.27 with these other columns, suggesting a more limited degree of association between trading volume and the other attributes.</a:t>
            </a:r>
            <a:endParaRPr lang="en-GB" sz="16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rtl="0"/>
            <a:endParaRPr lang="en-GB" sz="1600" dirty="0">
              <a:solidFill>
                <a:schemeClr val="tx2">
                  <a:lumMod val="50000"/>
                </a:schemeClr>
              </a:solidFill>
              <a:cs typeface="Biome Light" panose="020B0303030204020804" pitchFamily="34" charset="0"/>
            </a:endParaRPr>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6425852" y="1816274"/>
            <a:ext cx="5632798" cy="4514241"/>
          </a:xfrm>
        </p:spPr>
        <p:txBody>
          <a:bodyPr rtlCol="0">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2400" b="0" i="0" u="none" strike="noStrike" kern="1200" cap="none" spc="0" normalizeH="0" noProof="0" dirty="0">
                <a:ln>
                  <a:noFill/>
                </a:ln>
                <a:effectLst/>
                <a:uLnTx/>
                <a:uFillTx/>
                <a:latin typeface="+mj-lt"/>
                <a:ea typeface="+mn-ea"/>
                <a:cs typeface="Biome Light" panose="020B0303030204020804" pitchFamily="34" charset="0"/>
              </a:rPr>
              <a:t>How has the stock liquidity varied over time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2400" noProof="0" dirty="0">
              <a:solidFill>
                <a:schemeClr val="accent2">
                  <a:lumMod val="50000"/>
                </a:schemeClr>
              </a:solidFill>
              <a:latin typeface="+mj-lt"/>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2400" b="0" i="0" u="none" strike="noStrike" kern="1200" cap="none" spc="0" normalizeH="0" noProof="0" dirty="0">
              <a:ln>
                <a:noFill/>
              </a:ln>
              <a:solidFill>
                <a:schemeClr val="accent2">
                  <a:lumMod val="50000"/>
                </a:schemeClr>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n-US" sz="1600" b="0" i="0" dirty="0">
                <a:effectLst/>
                <a:latin typeface="+mj-lt"/>
              </a:rPr>
              <a:t>Stock liquidity is often linked to trading volume. High volumes imply greater liquidity, facilitating easier buying or selling without significant price impacts. In contrast, low volumes suggest lower liquidity and larger price fluctuations. Moody's stock initially had higher trading volumes, which began to decrease over time. The 2007-2011 period was favorable with higher-than-average volumes, indicating enhanced liquidity. However, since 2012, volumes have decreased with yearly fluctuations, suggesting changes in stock liquidity over time.</a:t>
            </a:r>
            <a:endParaRPr lang="en-GB" sz="2400" b="0" i="0" u="none" strike="noStrike" kern="1200" cap="none" spc="0" normalizeH="0" noProof="0" dirty="0">
              <a:ln>
                <a:noFill/>
              </a:ln>
              <a:effectLst/>
              <a:uLnTx/>
              <a:uFillTx/>
              <a:latin typeface="+mj-lt"/>
              <a:ea typeface="+mn-ea"/>
              <a:cs typeface="Biome Light" panose="020B0303030204020804" pitchFamily="34" charset="0"/>
            </a:endParaRP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rtlCol="0"/>
          <a:lstStyle/>
          <a:p>
            <a:pPr rtl="0"/>
            <a:fld id="{294A09A9-5501-47C1-A89A-A340965A2BE2}" type="slidenum">
              <a:rPr lang="en-GB" smtClean="0"/>
              <a:pPr/>
              <a:t>12</a:t>
            </a:fld>
            <a:endParaRPr lang="en-GB" dirty="0"/>
          </a:p>
        </p:txBody>
      </p:sp>
    </p:spTree>
    <p:extLst>
      <p:ext uri="{BB962C8B-B14F-4D97-AF65-F5344CB8AC3E}">
        <p14:creationId xmlns:p14="http://schemas.microsoft.com/office/powerpoint/2010/main" val="34493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74603" y="383743"/>
            <a:ext cx="10156826" cy="1369591"/>
          </a:xfrm>
        </p:spPr>
        <p:txBody>
          <a:bodyPr rtlCol="0"/>
          <a:lstStyle/>
          <a:p>
            <a:pPr rtl="0"/>
            <a:r>
              <a:rPr lang="en-GB"/>
              <a:t>Summary</a:t>
            </a:r>
            <a:endParaRPr lang="en-GB" dirty="0"/>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797009255"/>
              </p:ext>
            </p:extLst>
          </p:nvPr>
        </p:nvGraphicFramePr>
        <p:xfrm>
          <a:off x="371366" y="1565444"/>
          <a:ext cx="11163300" cy="6198940"/>
        </p:xfrm>
        <a:graphic>
          <a:graphicData uri="http://schemas.openxmlformats.org/drawingml/2006/table">
            <a:tbl>
              <a:tblPr firstRow="1" bandRow="1">
                <a:tableStyleId>{5C22544A-7EE6-4342-B048-85BDC9FD1C3A}</a:tableStyleId>
              </a:tblPr>
              <a:tblGrid>
                <a:gridCol w="5227768">
                  <a:extLst>
                    <a:ext uri="{9D8B030D-6E8A-4147-A177-3AD203B41FA5}">
                      <a16:colId xmlns:a16="http://schemas.microsoft.com/office/drawing/2014/main" val="3007200546"/>
                    </a:ext>
                  </a:extLst>
                </a:gridCol>
                <a:gridCol w="5935532">
                  <a:extLst>
                    <a:ext uri="{9D8B030D-6E8A-4147-A177-3AD203B41FA5}">
                      <a16:colId xmlns:a16="http://schemas.microsoft.com/office/drawing/2014/main" val="1309975012"/>
                    </a:ext>
                  </a:extLst>
                </a:gridCol>
              </a:tblGrid>
              <a:tr h="4847882">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0" i="0" kern="1200" dirty="0">
                          <a:solidFill>
                            <a:schemeClr val="dk1"/>
                          </a:solidFill>
                          <a:effectLst/>
                          <a:latin typeface="+mj-lt"/>
                          <a:ea typeface="+mn-ea"/>
                          <a:cs typeface="+mn-cs"/>
                        </a:rPr>
                        <a:t>How do the short-term (50-day) and long-term (200-day) moving averages relate to the stock price?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400" b="0" i="0" kern="1200" dirty="0">
                          <a:solidFill>
                            <a:schemeClr val="bg1"/>
                          </a:solidFill>
                          <a:effectLst/>
                          <a:latin typeface="+mn-lt"/>
                          <a:ea typeface="+mn-ea"/>
                          <a:cs typeface="+mn-cs"/>
                        </a:rPr>
                        <a:t>The visualization of the closing price with the 50-day (short-term) and 200-day (long-term) moving averages (SMA_50 and SMA_200) offers insights into potential buy or sell signals based on the crossover points of these moving averages. Specifically, when the short-term moving average crosses above the long-term moving average, it may indicate a buying signal, whereas a cross below the long-term moving average may suggest a selling signal. The crossover of these moving averages serves as a strong indication for making investment decisions.</a:t>
                      </a:r>
                      <a:endParaRPr lang="en-GB" sz="1400" b="0" i="0" u="none" strike="noStrike" kern="1200" cap="none" spc="0" normalizeH="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2400" b="0" kern="1200" dirty="0">
                          <a:solidFill>
                            <a:schemeClr val="bg1"/>
                          </a:solidFill>
                          <a:effectLst/>
                          <a:latin typeface="+mj-lt"/>
                          <a:ea typeface="+mn-ea"/>
                          <a:cs typeface="+mn-cs"/>
                        </a:rPr>
                        <a:t>Are there any other identifiable patterns?</a:t>
                      </a:r>
                    </a:p>
                    <a:p>
                      <a:endParaRPr lang="en-GB" sz="2400" b="0" kern="1200" dirty="0">
                        <a:solidFill>
                          <a:schemeClr val="bg1"/>
                        </a:solidFill>
                        <a:effectLst/>
                        <a:latin typeface="+mj-lt"/>
                        <a:ea typeface="+mn-ea"/>
                        <a:cs typeface="+mn-cs"/>
                      </a:endParaRPr>
                    </a:p>
                    <a:p>
                      <a:endParaRPr lang="en-GB" sz="2400" b="0" kern="1200" dirty="0">
                        <a:solidFill>
                          <a:schemeClr val="bg1"/>
                        </a:solidFill>
                        <a:effectLst/>
                        <a:latin typeface="+mj-lt"/>
                        <a:ea typeface="+mn-ea"/>
                        <a:cs typeface="+mn-cs"/>
                      </a:endParaRPr>
                    </a:p>
                    <a:p>
                      <a:r>
                        <a:rPr lang="en-GB" sz="1400" b="1" kern="1200" dirty="0">
                          <a:solidFill>
                            <a:schemeClr val="bg1"/>
                          </a:solidFill>
                          <a:effectLst/>
                          <a:latin typeface="+mn-lt"/>
                          <a:ea typeface="+mn-ea"/>
                          <a:cs typeface="+mn-cs"/>
                        </a:rPr>
                        <a:t> </a:t>
                      </a:r>
                    </a:p>
                    <a:p>
                      <a:endParaRPr lang="en-US" sz="1400" b="0" i="0" kern="1200" dirty="0">
                        <a:solidFill>
                          <a:schemeClr val="bg1"/>
                        </a:solidFill>
                        <a:effectLst/>
                        <a:latin typeface="+mn-lt"/>
                        <a:ea typeface="+mn-ea"/>
                        <a:cs typeface="+mn-cs"/>
                      </a:endParaRPr>
                    </a:p>
                    <a:p>
                      <a:r>
                        <a:rPr lang="en-US" sz="1400" b="0" i="0" kern="1200" dirty="0">
                          <a:solidFill>
                            <a:schemeClr val="bg1"/>
                          </a:solidFill>
                          <a:effectLst/>
                          <a:latin typeface="+mn-lt"/>
                          <a:ea typeface="+mn-ea"/>
                          <a:cs typeface="+mn-cs"/>
                        </a:rPr>
                        <a:t>The residual plot is primarily flat with minor fluctuations, indicating that trend and seasonality components capture most data structure, leaving random noise as residuals. However, large spikes from 2021 to 2023 suggest unexplained events or factors. These spikes may be due to company-specific events or broader market influences. To understand these spikes, it's recommended to investigate relevant news articles, financial reports, or information sources during that period. This context can help identify contributing factors, providing valuable insights for future analysis and predictions.</a:t>
                      </a:r>
                      <a:endParaRPr lang="en-GB" sz="1400" b="0" i="0" u="none" strike="noStrike" kern="1200" cap="none" spc="0" normalizeH="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675529">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r h="675529">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rgbClr val="C0C9C2">
                            <a:lumMod val="50000"/>
                          </a:srgbClr>
                        </a:solidFill>
                        <a:effectLst/>
                        <a:uLnTx/>
                        <a:uFillTx/>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95934"/>
                  </a:ext>
                </a:extLst>
              </a:tr>
            </a:tbl>
          </a:graphicData>
        </a:graphic>
      </p:graphicFrame>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74603" y="383743"/>
            <a:ext cx="10156826" cy="1369591"/>
          </a:xfrm>
        </p:spPr>
        <p:txBody>
          <a:bodyPr rtlCol="0"/>
          <a:lstStyle/>
          <a:p>
            <a:pPr rtl="0"/>
            <a:r>
              <a:rPr lang="en-GB" dirty="0"/>
              <a:t>Summary</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41308568"/>
              </p:ext>
            </p:extLst>
          </p:nvPr>
        </p:nvGraphicFramePr>
        <p:xfrm>
          <a:off x="601249" y="1503123"/>
          <a:ext cx="10562051" cy="7137855"/>
        </p:xfrm>
        <a:graphic>
          <a:graphicData uri="http://schemas.openxmlformats.org/drawingml/2006/table">
            <a:tbl>
              <a:tblPr firstRow="1" bandRow="1">
                <a:tableStyleId>{5C22544A-7EE6-4342-B048-85BDC9FD1C3A}</a:tableStyleId>
              </a:tblPr>
              <a:tblGrid>
                <a:gridCol w="5912285">
                  <a:extLst>
                    <a:ext uri="{9D8B030D-6E8A-4147-A177-3AD203B41FA5}">
                      <a16:colId xmlns:a16="http://schemas.microsoft.com/office/drawing/2014/main" val="3007200546"/>
                    </a:ext>
                  </a:extLst>
                </a:gridCol>
                <a:gridCol w="4649766">
                  <a:extLst>
                    <a:ext uri="{9D8B030D-6E8A-4147-A177-3AD203B41FA5}">
                      <a16:colId xmlns:a16="http://schemas.microsoft.com/office/drawing/2014/main" val="1309975012"/>
                    </a:ext>
                  </a:extLst>
                </a:gridCol>
              </a:tblGrid>
              <a:tr h="286964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20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rPr>
                        <a:t>Are there any specific events which need further investigation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b="0" i="0" kern="1200" dirty="0">
                          <a:solidFill>
                            <a:schemeClr val="bg1"/>
                          </a:solidFill>
                          <a:effectLst/>
                          <a:latin typeface="+mn-lt"/>
                          <a:ea typeface="+mn-ea"/>
                          <a:cs typeface="+mn-cs"/>
                        </a:rPr>
                        <a:t>The scatter plot for trading volume over time reveals several significant spikes, notably one around 1996 and a few more between 2007 and 2011. The period from 2007 to 2011 appears to be favorable for Moody's stock in terms of volume traded, suggesting increased market activity during that time. However, the large spike observed around 1996 could potentially be an outlier and may warrant further investigation and research to better understand the underlying factors or events driving this unusual trading volume.</a:t>
                      </a:r>
                      <a:endParaRPr lang="en-GB" sz="1400" b="0" i="0" u="none" strike="noStrike" kern="1200" cap="none" spc="0" normalizeH="0" noProof="0" dirty="0">
                        <a:ln>
                          <a:noFill/>
                        </a:ln>
                        <a:solidFill>
                          <a:schemeClr val="bg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528313">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2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20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r h="3203258">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rPr>
                        <a:t>answer- The dataset mainly indicates an upward trend in the stock prices however there is a significant dip between 2007 to 2011. earlier we noticed that this period was favorable in terms of volume traded. Our correlation matrix also showed a weak correlation of 0.27 with stock prices. </a:t>
                      </a:r>
                      <a:r>
                        <a:rPr lang="en-US" sz="1400" b="0" i="0" kern="1200" dirty="0">
                          <a:solidFill>
                            <a:schemeClr val="dk1"/>
                          </a:solidFill>
                          <a:effectLst/>
                          <a:latin typeface="+mn-lt"/>
                          <a:ea typeface="+mn-ea"/>
                          <a:cs typeface="+mn-cs"/>
                        </a:rPr>
                        <a:t>If there is a large volume of shares being bought or sold, it could indicate that institutional investors are accumulating or distributing shares. Accumulation typically leads to an increase in stock prices, while distribution can cause prices to decline. High trading volume can also confirm an existing price trend. If a stock is trending upward and the trading volume increases, it may reinforce the bullish sentiment and push the stock price higher. Conversely, if a stock is trending downward and the trading volume increases, it could signal a continuation of the bearish trend and lead to lower prices.</a:t>
                      </a:r>
                      <a:endParaRPr lang="en-GB" sz="1400" b="0" i="0" u="none" strike="noStrike" kern="1200" cap="none" spc="0" normalizeH="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95934"/>
                  </a:ext>
                </a:extLst>
              </a:tr>
            </a:tbl>
          </a:graphicData>
        </a:graphic>
      </p:graphicFrame>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rtlCol="0"/>
          <a:lstStyle/>
          <a:p>
            <a:pPr rtl="0"/>
            <a:fld id="{294A09A9-5501-47C1-A89A-A340965A2BE2}" type="slidenum">
              <a:rPr lang="en-GB" smtClean="0"/>
              <a:pPr rtl="0"/>
              <a:t>14</a:t>
            </a:fld>
            <a:endParaRPr lang="en-GB" dirty="0"/>
          </a:p>
        </p:txBody>
      </p:sp>
    </p:spTree>
    <p:extLst>
      <p:ext uri="{BB962C8B-B14F-4D97-AF65-F5344CB8AC3E}">
        <p14:creationId xmlns:p14="http://schemas.microsoft.com/office/powerpoint/2010/main" val="18065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rtlCol="0"/>
          <a:lstStyle/>
          <a:p>
            <a:pPr rtl="0"/>
            <a:r>
              <a:rPr lang="en-GB"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7258050" y="876300"/>
            <a:ext cx="4667250" cy="5574604"/>
          </a:xfrm>
        </p:spPr>
        <p:txBody>
          <a:bodyPr rtlCol="0">
            <a:normAutofit lnSpcReduction="10000"/>
          </a:bodyPr>
          <a:lstStyle/>
          <a:p>
            <a:pPr rtl="0"/>
            <a:r>
              <a:rPr lang="en-GB" dirty="0"/>
              <a:t>01 Introduction</a:t>
            </a:r>
          </a:p>
          <a:p>
            <a:pPr rtl="0"/>
            <a:r>
              <a:rPr lang="en-GB" dirty="0"/>
              <a:t>02 Data Pre-Processing </a:t>
            </a:r>
          </a:p>
          <a:p>
            <a:pPr rtl="0"/>
            <a:r>
              <a:rPr lang="en-GB" dirty="0"/>
              <a:t>03 Visualising Columns</a:t>
            </a:r>
          </a:p>
          <a:p>
            <a:pPr rtl="0"/>
            <a:r>
              <a:rPr lang="en-GB" dirty="0"/>
              <a:t>04 Trading Volume</a:t>
            </a:r>
          </a:p>
          <a:p>
            <a:pPr rtl="0"/>
            <a:r>
              <a:rPr lang="en-GB" dirty="0"/>
              <a:t>05 Line Plots</a:t>
            </a:r>
          </a:p>
          <a:p>
            <a:pPr rtl="0"/>
            <a:r>
              <a:rPr lang="en-GB" dirty="0"/>
              <a:t>06 Correlation Matrix</a:t>
            </a:r>
          </a:p>
          <a:p>
            <a:pPr rtl="0"/>
            <a:r>
              <a:rPr lang="en-GB" dirty="0"/>
              <a:t>07 Daily Returns</a:t>
            </a:r>
          </a:p>
          <a:p>
            <a:pPr rtl="0"/>
            <a:r>
              <a:rPr lang="en-GB" dirty="0"/>
              <a:t>08 Moving Averages</a:t>
            </a:r>
          </a:p>
          <a:p>
            <a:pPr rtl="0"/>
            <a:r>
              <a:rPr lang="en-GB" dirty="0"/>
              <a:t>09 Time Series Decomposition</a:t>
            </a:r>
          </a:p>
          <a:p>
            <a:pPr rtl="0"/>
            <a:r>
              <a:rPr lang="en-GB" dirty="0"/>
              <a:t>10 Results</a:t>
            </a:r>
          </a:p>
          <a:p>
            <a:pPr rtl="0"/>
            <a:endParaRPr lang="en-GB"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rtlCol="0"/>
          <a:lstStyle/>
          <a:p>
            <a:pPr rtl="0"/>
            <a:r>
              <a:rPr lang="en-GB"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rtlCol="0"/>
          <a:lstStyle/>
          <a:p>
            <a:pPr marL="0" indent="0" rtl="0">
              <a:buNone/>
            </a:pPr>
            <a:r>
              <a:rPr lang="en-US" sz="1600" b="0" i="0" dirty="0">
                <a:solidFill>
                  <a:schemeClr val="tx1"/>
                </a:solidFill>
                <a:effectLst/>
                <a:latin typeface="Arial" panose="020B0604020202020204" pitchFamily="34" charset="0"/>
                <a:cs typeface="Arial" panose="020B0604020202020204" pitchFamily="34" charset="0"/>
              </a:rPr>
              <a:t>Moody's Corporation is a credit rating agency that provides research, analytics, and advisory services to investors, institutions, and governments. Analyzing its stock data can help understand the company's financial performance, risk factors, and market trends. </a:t>
            </a:r>
          </a:p>
          <a:p>
            <a:pPr marL="0" indent="0" rtl="0">
              <a:buNone/>
            </a:pPr>
            <a:r>
              <a:rPr lang="en-US" sz="1600" b="0" i="0" dirty="0">
                <a:solidFill>
                  <a:schemeClr val="tx1"/>
                </a:solidFill>
                <a:effectLst/>
                <a:latin typeface="Arial" panose="020B0604020202020204" pitchFamily="34" charset="0"/>
                <a:cs typeface="Arial" panose="020B0604020202020204" pitchFamily="34" charset="0"/>
              </a:rPr>
              <a:t>This report showcases the EDA performed on the historical stock data of Moody's Corporation and serves as a portfolio piece for a data analyst.</a:t>
            </a:r>
            <a:endParaRPr lang="en-GB" sz="1600" dirty="0">
              <a:solidFill>
                <a:schemeClr val="tx1"/>
              </a:solidFill>
              <a:latin typeface="Arial" panose="020B0604020202020204" pitchFamily="34" charset="0"/>
              <a:cs typeface="Arial" panose="020B0604020202020204" pitchFamily="34" charset="0"/>
            </a:endParaRPr>
          </a:p>
        </p:txBody>
      </p:sp>
      <p:pic>
        <p:nvPicPr>
          <p:cNvPr id="27" name="Picture Placeholder 26" descr="common foods that can be found in beauty products like coconut, avacado, honey, etc.&#10;">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6210300" y="433966"/>
            <a:ext cx="4953000" cy="3090862"/>
          </a:xfrm>
        </p:spPr>
      </p:pic>
      <p:pic>
        <p:nvPicPr>
          <p:cNvPr id="29" name="Picture Placeholder 28" descr="sunflower">
            <a:extLst>
              <a:ext uri="{FF2B5EF4-FFF2-40B4-BE49-F238E27FC236}">
                <a16:creationId xmlns:a16="http://schemas.microsoft.com/office/drawing/2014/main" id="{071DE959-F62C-476A-A8B1-B4C0E3CC7BA6}"/>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a:stretch/>
        </p:blipFill>
        <p:spPr/>
      </p:pic>
      <p:pic>
        <p:nvPicPr>
          <p:cNvPr id="31" name="Picture Placeholder 30" descr="pink flower">
            <a:extLst>
              <a:ext uri="{FF2B5EF4-FFF2-40B4-BE49-F238E27FC236}">
                <a16:creationId xmlns:a16="http://schemas.microsoft.com/office/drawing/2014/main" id="{26F59C63-890F-4F30-B979-40A77F09EDB5}"/>
              </a:ext>
            </a:extLst>
          </p:cNvPr>
          <p:cNvPicPr>
            <a:picLocks noGrp="1" noChangeAspect="1"/>
          </p:cNvPicPr>
          <p:nvPr>
            <p:ph type="pic" sz="quarter" idx="12"/>
          </p:nvPr>
        </p:nvPicPr>
        <p:blipFill rotWithShape="1">
          <a:blip r:embed="rId5">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8" name="Picture 7" descr="Codes on papers">
            <a:extLst>
              <a:ext uri="{FF2B5EF4-FFF2-40B4-BE49-F238E27FC236}">
                <a16:creationId xmlns:a16="http://schemas.microsoft.com/office/drawing/2014/main" id="{904AF687-13F9-6E97-F29A-88249E75440B}"/>
              </a:ext>
            </a:extLst>
          </p:cNvPr>
          <p:cNvPicPr>
            <a:picLocks noChangeAspect="1"/>
          </p:cNvPicPr>
          <p:nvPr/>
        </p:nvPicPr>
        <p:blipFill rotWithShape="1">
          <a:blip r:embed="rId3"/>
          <a:srcRect l="27344" r="25395"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5827048" y="407987"/>
            <a:ext cx="5721484" cy="1325563"/>
          </a:xfrm>
        </p:spPr>
        <p:txBody>
          <a:bodyPr vert="horz" lIns="91440" tIns="45720" rIns="91440" bIns="45720" rtlCol="0" anchor="ctr">
            <a:normAutofit/>
          </a:bodyPr>
          <a:lstStyle/>
          <a:p>
            <a:r>
              <a:rPr lang="en-US" b="0" i="0" dirty="0">
                <a:solidFill>
                  <a:schemeClr val="tx1"/>
                </a:solidFill>
                <a:effectLst/>
                <a:ea typeface="+mj-ea"/>
                <a:cs typeface="+mj-cs"/>
              </a:rPr>
              <a:t>Data Pre-processing</a:t>
            </a:r>
            <a:endParaRPr lang="en-US" dirty="0">
              <a:solidFill>
                <a:schemeClr val="tx1"/>
              </a:solidFill>
              <a:ea typeface="+mj-ea"/>
              <a:cs typeface="+mj-cs"/>
            </a:endParaRPr>
          </a:p>
        </p:txBody>
      </p:sp>
      <p:graphicFrame>
        <p:nvGraphicFramePr>
          <p:cNvPr id="18" name="TextBox 5">
            <a:extLst>
              <a:ext uri="{FF2B5EF4-FFF2-40B4-BE49-F238E27FC236}">
                <a16:creationId xmlns:a16="http://schemas.microsoft.com/office/drawing/2014/main" id="{0D0E3FFC-D7B1-86AB-E056-14EB1E161863}"/>
              </a:ext>
            </a:extLst>
          </p:cNvPr>
          <p:cNvGraphicFramePr/>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838200" y="459863"/>
            <a:ext cx="10515600" cy="1004594"/>
          </a:xfrm>
        </p:spPr>
        <p:txBody>
          <a:bodyPr vert="horz" lIns="91440" tIns="45720" rIns="91440" bIns="45720" rtlCol="0" anchor="ctr">
            <a:normAutofit/>
          </a:bodyPr>
          <a:lstStyle/>
          <a:p>
            <a:r>
              <a:rPr lang="en-US" sz="3100" kern="1200" dirty="0">
                <a:solidFill>
                  <a:srgbClr val="FFFFFF"/>
                </a:solidFill>
                <a:latin typeface="+mj-lt"/>
                <a:ea typeface="+mj-ea"/>
                <a:cs typeface="+mj-cs"/>
              </a:rPr>
              <a:t>VISUALISING COLUMNS</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25"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a:xfrm>
            <a:off x="838201" y="5372133"/>
            <a:ext cx="4833418" cy="604911"/>
          </a:xfrm>
        </p:spPr>
        <p:txBody>
          <a:bodyPr rtlCol="0"/>
          <a:lstStyle/>
          <a:p>
            <a:pPr algn="ctr" defTabSz="795528">
              <a:spcAft>
                <a:spcPts val="600"/>
              </a:spcAft>
            </a:pPr>
            <a:r>
              <a:rPr lang="en-GB" sz="1600" kern="1200" dirty="0">
                <a:solidFill>
                  <a:schemeClr val="tx1"/>
                </a:solidFill>
                <a:latin typeface="+mn-lt"/>
                <a:ea typeface="+mn-ea"/>
                <a:cs typeface="+mn-cs"/>
              </a:rPr>
              <a:t>DAILY HIGH</a:t>
            </a:r>
            <a:endParaRPr lang="en-GB" sz="1600" dirty="0">
              <a:solidFill>
                <a:schemeClr val="tx1"/>
              </a:solidFill>
            </a:endParaRPr>
          </a:p>
        </p:txBody>
      </p:sp>
      <p:sp>
        <p:nvSpPr>
          <p:cNvPr id="13" name="Date Placeholder 7">
            <a:extLst>
              <a:ext uri="{FF2B5EF4-FFF2-40B4-BE49-F238E27FC236}">
                <a16:creationId xmlns:a16="http://schemas.microsoft.com/office/drawing/2014/main" id="{66EA5D51-4E37-09F2-371D-85B92827EE14}"/>
              </a:ext>
            </a:extLst>
          </p:cNvPr>
          <p:cNvSpPr txBox="1">
            <a:spLocks/>
          </p:cNvSpPr>
          <p:nvPr/>
        </p:nvSpPr>
        <p:spPr>
          <a:xfrm>
            <a:off x="6154142" y="5405588"/>
            <a:ext cx="4664193" cy="604911"/>
          </a:xfrm>
          <a:prstGeom prst="rect">
            <a:avLst/>
          </a:prstGeom>
        </p:spPr>
        <p:txBody>
          <a:bodyPr vert="horz" lIns="91440" tIns="45720" rIns="91440" bIns="45720" rtlCol="0" anchor="ctr"/>
          <a:lstStyle>
            <a:defPPr rtl="0">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95528">
              <a:spcAft>
                <a:spcPts val="600"/>
              </a:spcAft>
            </a:pPr>
            <a:r>
              <a:rPr lang="en-GB" sz="1600" kern="1200" dirty="0">
                <a:solidFill>
                  <a:schemeClr val="tx1"/>
                </a:solidFill>
                <a:latin typeface="+mn-lt"/>
                <a:ea typeface="+mn-ea"/>
                <a:cs typeface="+mn-cs"/>
              </a:rPr>
              <a:t>DAILY ADJUSTED CLOSING</a:t>
            </a:r>
            <a:endParaRPr lang="en-GB" sz="1600" dirty="0">
              <a:solidFill>
                <a:schemeClr val="tx1"/>
              </a:solidFill>
            </a:endParaRPr>
          </a:p>
        </p:txBody>
      </p:sp>
      <p:pic>
        <p:nvPicPr>
          <p:cNvPr id="17" name="Picture 16" descr="Chart&#10;&#10;Description automatically generated">
            <a:extLst>
              <a:ext uri="{FF2B5EF4-FFF2-40B4-BE49-F238E27FC236}">
                <a16:creationId xmlns:a16="http://schemas.microsoft.com/office/drawing/2014/main" id="{4DEE4F6E-B088-C1EF-859A-5A37FC3DD82E}"/>
              </a:ext>
            </a:extLst>
          </p:cNvPr>
          <p:cNvPicPr>
            <a:picLocks noChangeAspect="1"/>
          </p:cNvPicPr>
          <p:nvPr/>
        </p:nvPicPr>
        <p:blipFill>
          <a:blip r:embed="rId3"/>
          <a:stretch>
            <a:fillRect/>
          </a:stretch>
        </p:blipFill>
        <p:spPr>
          <a:xfrm>
            <a:off x="579496" y="1731099"/>
            <a:ext cx="4664193" cy="3674489"/>
          </a:xfrm>
          <a:prstGeom prst="rect">
            <a:avLst/>
          </a:prstGeom>
        </p:spPr>
      </p:pic>
      <p:pic>
        <p:nvPicPr>
          <p:cNvPr id="35" name="Picture 34" descr="Chart, histogram&#10;&#10;Description automatically generated">
            <a:extLst>
              <a:ext uri="{FF2B5EF4-FFF2-40B4-BE49-F238E27FC236}">
                <a16:creationId xmlns:a16="http://schemas.microsoft.com/office/drawing/2014/main" id="{02A84FAA-CDE5-3D16-C5B1-02DF863D7B92}"/>
              </a:ext>
            </a:extLst>
          </p:cNvPr>
          <p:cNvPicPr>
            <a:picLocks noChangeAspect="1"/>
          </p:cNvPicPr>
          <p:nvPr/>
        </p:nvPicPr>
        <p:blipFill>
          <a:blip r:embed="rId4"/>
          <a:stretch>
            <a:fillRect/>
          </a:stretch>
        </p:blipFill>
        <p:spPr>
          <a:xfrm>
            <a:off x="6207927" y="1731098"/>
            <a:ext cx="4833418" cy="3674490"/>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Scatter Plot for daily trading volume</a:t>
            </a:r>
          </a:p>
        </p:txBody>
      </p:sp>
      <p:pic>
        <p:nvPicPr>
          <p:cNvPr id="6" name="Content Placeholder 5" descr="Chart, scatter chart&#10;&#10;Description automatically generated">
            <a:extLst>
              <a:ext uri="{FF2B5EF4-FFF2-40B4-BE49-F238E27FC236}">
                <a16:creationId xmlns:a16="http://schemas.microsoft.com/office/drawing/2014/main" id="{D5E30D14-C3AD-606F-D5DF-8AF2728F3D8B}"/>
              </a:ext>
            </a:extLst>
          </p:cNvPr>
          <p:cNvPicPr>
            <a:picLocks noGrp="1" noChangeAspect="1"/>
          </p:cNvPicPr>
          <p:nvPr>
            <p:ph sz="quarter" idx="11"/>
          </p:nvPr>
        </p:nvPicPr>
        <p:blipFill rotWithShape="1">
          <a:blip r:embed="rId3"/>
          <a:srcRect l="2629" r="5864" b="3"/>
          <a:stretch/>
        </p:blipFill>
        <p:spPr>
          <a:xfrm>
            <a:off x="4502428" y="1208207"/>
            <a:ext cx="7225748" cy="4441585"/>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2CE2DC89-036D-A2D5-EB5B-1B76F9ED37D1}"/>
              </a:ext>
            </a:extLst>
          </p:cNvPr>
          <p:cNvPicPr>
            <a:picLocks noChangeAspect="1"/>
          </p:cNvPicPr>
          <p:nvPr/>
        </p:nvPicPr>
        <p:blipFill>
          <a:blip r:embed="rId3"/>
          <a:stretch>
            <a:fillRect/>
          </a:stretch>
        </p:blipFill>
        <p:spPr>
          <a:xfrm>
            <a:off x="6210300" y="264160"/>
            <a:ext cx="4953000" cy="2773680"/>
          </a:xfrm>
          <a:prstGeom prst="rect">
            <a:avLst/>
          </a:prstGeom>
          <a:noFill/>
        </p:spPr>
      </p:pic>
      <p:pic>
        <p:nvPicPr>
          <p:cNvPr id="9" name="Picture 8" descr="Chart, histogram&#10;&#10;Description automatically generated">
            <a:extLst>
              <a:ext uri="{FF2B5EF4-FFF2-40B4-BE49-F238E27FC236}">
                <a16:creationId xmlns:a16="http://schemas.microsoft.com/office/drawing/2014/main" id="{F7895EAD-6E8B-6273-4772-4240F1F9AA5C}"/>
              </a:ext>
            </a:extLst>
          </p:cNvPr>
          <p:cNvPicPr>
            <a:picLocks noChangeAspect="1"/>
          </p:cNvPicPr>
          <p:nvPr/>
        </p:nvPicPr>
        <p:blipFill>
          <a:blip r:embed="rId4"/>
          <a:stretch>
            <a:fillRect/>
          </a:stretch>
        </p:blipFill>
        <p:spPr>
          <a:xfrm>
            <a:off x="1028700" y="3809062"/>
            <a:ext cx="3108960" cy="1779879"/>
          </a:xfrm>
          <a:prstGeom prst="rect">
            <a:avLst/>
          </a:prstGeom>
          <a:noFill/>
        </p:spPr>
      </p:pic>
      <p:sp>
        <p:nvSpPr>
          <p:cNvPr id="53" name="Content Placeholder 3">
            <a:extLst>
              <a:ext uri="{FF2B5EF4-FFF2-40B4-BE49-F238E27FC236}">
                <a16:creationId xmlns:a16="http://schemas.microsoft.com/office/drawing/2014/main" id="{BB72C013-623B-96BE-5294-83474C604625}"/>
              </a:ext>
            </a:extLst>
          </p:cNvPr>
          <p:cNvSpPr>
            <a:spLocks noGrp="1"/>
          </p:cNvSpPr>
          <p:nvPr>
            <p:ph idx="4294967295"/>
          </p:nvPr>
        </p:nvSpPr>
        <p:spPr>
          <a:xfrm>
            <a:off x="4541520" y="3556001"/>
            <a:ext cx="3108960" cy="2285999"/>
          </a:xfrm>
        </p:spPr>
        <p:txBody>
          <a:bodyPr/>
          <a:lstStyle/>
          <a:p>
            <a:endParaRPr lang="en-US" dirty="0"/>
          </a:p>
        </p:txBody>
      </p:sp>
      <p:sp>
        <p:nvSpPr>
          <p:cNvPr id="54" name="Content Placeholder 4">
            <a:extLst>
              <a:ext uri="{FF2B5EF4-FFF2-40B4-BE49-F238E27FC236}">
                <a16:creationId xmlns:a16="http://schemas.microsoft.com/office/drawing/2014/main" id="{7CB097D6-255E-F64E-FAB9-97583BCE9AA1}"/>
              </a:ext>
            </a:extLst>
          </p:cNvPr>
          <p:cNvSpPr>
            <a:spLocks noGrp="1"/>
          </p:cNvSpPr>
          <p:nvPr>
            <p:ph idx="4294967295"/>
          </p:nvPr>
        </p:nvSpPr>
        <p:spPr>
          <a:xfrm>
            <a:off x="8054340" y="3556001"/>
            <a:ext cx="3108960" cy="2285999"/>
          </a:xfrm>
        </p:spPr>
        <p:txBody>
          <a:bodyPr/>
          <a:lstStyle/>
          <a:p>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0" y="539225"/>
            <a:ext cx="3924300" cy="2434386"/>
          </a:xfrm>
        </p:spPr>
        <p:txBody>
          <a:bodyPr rtlCol="0" anchor="ctr">
            <a:normAutofit/>
          </a:bodyPr>
          <a:lstStyle/>
          <a:p>
            <a:pPr rtl="0"/>
            <a:r>
              <a:rPr lang="en-GB" dirty="0"/>
              <a:t>LINE PLOTS </a:t>
            </a: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58492-2853-5FBE-8C82-B16765F5534C}"/>
              </a:ext>
            </a:extLst>
          </p:cNvPr>
          <p:cNvSpPr txBox="1"/>
          <p:nvPr/>
        </p:nvSpPr>
        <p:spPr>
          <a:xfrm>
            <a:off x="823442" y="921715"/>
            <a:ext cx="5163022" cy="2635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CORRELATION MATRIX</a:t>
            </a:r>
          </a:p>
        </p:txBody>
      </p:sp>
      <p:sp>
        <p:nvSpPr>
          <p:cNvPr id="17" name="Rectangle 1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Chart, calendar, treemap chart&#10;&#10;Description automatically generated">
            <a:extLst>
              <a:ext uri="{FF2B5EF4-FFF2-40B4-BE49-F238E27FC236}">
                <a16:creationId xmlns:a16="http://schemas.microsoft.com/office/drawing/2014/main" id="{80A2042A-E5A8-583D-807B-61F60CBDD882}"/>
              </a:ext>
            </a:extLst>
          </p:cNvPr>
          <p:cNvPicPr>
            <a:picLocks noChangeAspect="1"/>
          </p:cNvPicPr>
          <p:nvPr/>
        </p:nvPicPr>
        <p:blipFill>
          <a:blip r:embed="rId3"/>
          <a:stretch>
            <a:fillRect/>
          </a:stretch>
        </p:blipFill>
        <p:spPr>
          <a:xfrm>
            <a:off x="6573907" y="1058624"/>
            <a:ext cx="5163022" cy="4362753"/>
          </a:xfrm>
          <a:prstGeom prst="rect">
            <a:avLst/>
          </a:prstGeom>
        </p:spPr>
      </p:pic>
      <p:sp>
        <p:nvSpPr>
          <p:cNvPr id="23" name="Rectangle 2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8B21FE3-1CC1-F97A-10EF-5783AF9A19A2}"/>
              </a:ext>
            </a:extLst>
          </p:cNvPr>
          <p:cNvSpPr txBox="1"/>
          <p:nvPr/>
        </p:nvSpPr>
        <p:spPr>
          <a:xfrm>
            <a:off x="184399" y="4433755"/>
            <a:ext cx="3854199" cy="646331"/>
          </a:xfrm>
          <a:prstGeom prst="rect">
            <a:avLst/>
          </a:prstGeom>
          <a:noFill/>
        </p:spPr>
        <p:txBody>
          <a:bodyPr wrap="square" rtlCol="0">
            <a:spAutoFit/>
          </a:bodyPr>
          <a:lstStyle/>
          <a:p>
            <a:r>
              <a:rPr lang="en-GB" dirty="0">
                <a:solidFill>
                  <a:schemeClr val="tx2">
                    <a:lumMod val="60000"/>
                    <a:lumOff val="40000"/>
                  </a:schemeClr>
                </a:solidFill>
              </a:rPr>
              <a:t>VISUALIZING THE CORRELATION BETWEEN COLUMNS</a:t>
            </a:r>
          </a:p>
        </p:txBody>
      </p:sp>
    </p:spTree>
    <p:extLst>
      <p:ext uri="{BB962C8B-B14F-4D97-AF65-F5344CB8AC3E}">
        <p14:creationId xmlns:p14="http://schemas.microsoft.com/office/powerpoint/2010/main" val="675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histogram&#10;&#10;Description automatically generated">
            <a:extLst>
              <a:ext uri="{FF2B5EF4-FFF2-40B4-BE49-F238E27FC236}">
                <a16:creationId xmlns:a16="http://schemas.microsoft.com/office/drawing/2014/main" id="{32B465F8-EBE6-9FEE-5190-BDBC8A21D6C8}"/>
              </a:ext>
            </a:extLst>
          </p:cNvPr>
          <p:cNvPicPr>
            <a:picLocks noChangeAspect="1"/>
          </p:cNvPicPr>
          <p:nvPr/>
        </p:nvPicPr>
        <p:blipFill rotWithShape="1">
          <a:blip r:embed="rId3"/>
          <a:srcRect l="10116" t="6484" r="26941" b="1"/>
          <a:stretch/>
        </p:blipFill>
        <p:spPr>
          <a:xfrm>
            <a:off x="3523488" y="10"/>
            <a:ext cx="8668512" cy="6857990"/>
          </a:xfrm>
          <a:prstGeom prst="rect">
            <a:avLst/>
          </a:prstGeom>
        </p:spPr>
      </p:pic>
      <p:sp>
        <p:nvSpPr>
          <p:cNvPr id="59"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477981" y="1122363"/>
            <a:ext cx="4023360" cy="3204134"/>
          </a:xfrm>
          <a:prstGeom prst="ellipse">
            <a:avLst/>
          </a:prstGeom>
        </p:spPr>
        <p:txBody>
          <a:bodyPr vert="horz" lIns="91440" tIns="45720" rIns="91440" bIns="45720" rtlCol="0" anchor="b">
            <a:normAutofit/>
          </a:bodyPr>
          <a:lstStyle/>
          <a:p>
            <a:pPr>
              <a:lnSpc>
                <a:spcPct val="90000"/>
              </a:lnSpc>
              <a:spcBef>
                <a:spcPct val="0"/>
              </a:spcBef>
            </a:pPr>
            <a:r>
              <a:rPr lang="en-US" sz="3000" dirty="0">
                <a:solidFill>
                  <a:schemeClr val="tx1"/>
                </a:solidFill>
              </a:rPr>
              <a:t>DISTIRBUTION FOR DAILY RETURNS</a:t>
            </a:r>
          </a:p>
        </p:txBody>
      </p:sp>
      <p:sp>
        <p:nvSpPr>
          <p:cNvPr id="60"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9995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280_TF16411245_Win32" id="{33C70362-BA4B-4895-927F-CB48CBF7D6C5}" vid="{56BF4597-7B40-4E55-A252-C139064E8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{8291AD0E-AB12-4FA9-BBCE-4261D2D15749}tf16411245_win32</Template>
  <TotalTime>361</TotalTime>
  <Words>951</Words>
  <Application>Microsoft Office PowerPoint</Application>
  <PresentationFormat>Widescreen</PresentationFormat>
  <Paragraphs>82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Biome Light</vt:lpstr>
      <vt:lpstr>Calibri</vt:lpstr>
      <vt:lpstr>Söhne</vt:lpstr>
      <vt:lpstr>Office Theme</vt:lpstr>
      <vt:lpstr>Annual review</vt:lpstr>
      <vt:lpstr>Agenda</vt:lpstr>
      <vt:lpstr>Introduction</vt:lpstr>
      <vt:lpstr>Data Pre-processing</vt:lpstr>
      <vt:lpstr>VISUALISING COLUMNS </vt:lpstr>
      <vt:lpstr>Scatter Plot for daily trading volume</vt:lpstr>
      <vt:lpstr>LINE PLOTS </vt:lpstr>
      <vt:lpstr>PowerPoint Presentation</vt:lpstr>
      <vt:lpstr>DISTIRBUTION FOR DAILY RETURNS</vt:lpstr>
      <vt:lpstr>CLOSING PRICE WITH MOVING AVERAGES (SMA_50 AND SMA_200)</vt:lpstr>
      <vt:lpstr>Time Series Decomposition</vt:lpstr>
      <vt:lpstr>Time Series Domposition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Mayank Koundal</dc:creator>
  <cp:lastModifiedBy>Mayank Koundal</cp:lastModifiedBy>
  <cp:revision>3</cp:revision>
  <dcterms:created xsi:type="dcterms:W3CDTF">2023-04-30T19:01:28Z</dcterms:created>
  <dcterms:modified xsi:type="dcterms:W3CDTF">2023-05-11T02:42:23Z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