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85" r:id="rId6"/>
    <p:sldId id="278" r:id="rId7"/>
    <p:sldId id="287" r:id="rId8"/>
    <p:sldId id="261" r:id="rId9"/>
    <p:sldId id="260" r:id="rId10"/>
    <p:sldId id="265" r:id="rId11"/>
    <p:sldId id="281" r:id="rId12"/>
    <p:sldId id="284" r:id="rId13"/>
    <p:sldId id="288" r:id="rId14"/>
    <p:sldId id="264" r:id="rId15"/>
    <p:sldId id="283" r:id="rId16"/>
    <p:sldId id="290" r:id="rId17"/>
    <p:sldId id="291" r:id="rId18"/>
    <p:sldId id="289" r:id="rId19"/>
    <p:sldId id="286" r:id="rId20"/>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7" autoAdjust="0"/>
  </p:normalViewPr>
  <p:slideViewPr>
    <p:cSldViewPr snapToGrid="0">
      <p:cViewPr varScale="1">
        <p:scale>
          <a:sx n="77" d="100"/>
          <a:sy n="77" d="100"/>
        </p:scale>
        <p:origin x="498" y="90"/>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9DD840-7091-427F-B594-32DED10813BF}"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79DBE13B-E83C-4C7C-92EC-BDE95636172B}">
      <dgm:prSet/>
      <dgm:spPr/>
      <dgm:t>
        <a:bodyPr/>
        <a:lstStyle/>
        <a:p>
          <a:r>
            <a:rPr lang="en-GB" dirty="0"/>
            <a:t>01. Introduction</a:t>
          </a:r>
          <a:endParaRPr lang="en-US" dirty="0"/>
        </a:p>
      </dgm:t>
    </dgm:pt>
    <dgm:pt modelId="{547BFF62-2B79-43DB-A3F4-EA3A0BC5F542}" type="parTrans" cxnId="{FDE8723E-33FA-4B04-866F-EF2774D445A1}">
      <dgm:prSet/>
      <dgm:spPr/>
      <dgm:t>
        <a:bodyPr/>
        <a:lstStyle/>
        <a:p>
          <a:endParaRPr lang="en-US"/>
        </a:p>
      </dgm:t>
    </dgm:pt>
    <dgm:pt modelId="{7DC180BF-6272-48E7-9F85-C83E0417FEA8}" type="sibTrans" cxnId="{FDE8723E-33FA-4B04-866F-EF2774D445A1}">
      <dgm:prSet/>
      <dgm:spPr/>
      <dgm:t>
        <a:bodyPr/>
        <a:lstStyle/>
        <a:p>
          <a:endParaRPr lang="en-US"/>
        </a:p>
      </dgm:t>
    </dgm:pt>
    <dgm:pt modelId="{83A78124-3D9A-45C8-A5C0-B0D818FA7F56}">
      <dgm:prSet/>
      <dgm:spPr/>
      <dgm:t>
        <a:bodyPr/>
        <a:lstStyle/>
        <a:p>
          <a:r>
            <a:rPr lang="en-GB" dirty="0"/>
            <a:t>02. Data Pre-Processing </a:t>
          </a:r>
          <a:endParaRPr lang="en-US" dirty="0"/>
        </a:p>
      </dgm:t>
    </dgm:pt>
    <dgm:pt modelId="{D7096BFC-58B6-46F5-A996-7717FFB4A0DE}" type="parTrans" cxnId="{981F0322-B2CF-46A7-A5C1-296E007DAC87}">
      <dgm:prSet/>
      <dgm:spPr/>
      <dgm:t>
        <a:bodyPr/>
        <a:lstStyle/>
        <a:p>
          <a:endParaRPr lang="en-US"/>
        </a:p>
      </dgm:t>
    </dgm:pt>
    <dgm:pt modelId="{61AB448F-3A4E-4D5D-A17B-EAB5EC5D8200}" type="sibTrans" cxnId="{981F0322-B2CF-46A7-A5C1-296E007DAC87}">
      <dgm:prSet/>
      <dgm:spPr/>
      <dgm:t>
        <a:bodyPr/>
        <a:lstStyle/>
        <a:p>
          <a:endParaRPr lang="en-US"/>
        </a:p>
      </dgm:t>
    </dgm:pt>
    <dgm:pt modelId="{77974715-F6A3-4056-9F4C-7B560C4B2280}">
      <dgm:prSet/>
      <dgm:spPr/>
      <dgm:t>
        <a:bodyPr/>
        <a:lstStyle/>
        <a:p>
          <a:r>
            <a:rPr lang="en-GB" dirty="0"/>
            <a:t>03. Visualising Columns</a:t>
          </a:r>
          <a:endParaRPr lang="en-US" dirty="0"/>
        </a:p>
      </dgm:t>
    </dgm:pt>
    <dgm:pt modelId="{5D3AA4D0-0AFD-4A75-8854-4930630FC95D}" type="parTrans" cxnId="{9C2848CE-5E6D-4A5A-B818-395F9AE4760B}">
      <dgm:prSet/>
      <dgm:spPr/>
      <dgm:t>
        <a:bodyPr/>
        <a:lstStyle/>
        <a:p>
          <a:endParaRPr lang="en-US"/>
        </a:p>
      </dgm:t>
    </dgm:pt>
    <dgm:pt modelId="{875823BC-DD3D-49CB-A24C-FD99BCDA62CA}" type="sibTrans" cxnId="{9C2848CE-5E6D-4A5A-B818-395F9AE4760B}">
      <dgm:prSet/>
      <dgm:spPr/>
      <dgm:t>
        <a:bodyPr/>
        <a:lstStyle/>
        <a:p>
          <a:endParaRPr lang="en-US"/>
        </a:p>
      </dgm:t>
    </dgm:pt>
    <dgm:pt modelId="{0F3F4142-AA40-4AA8-AFE8-0D9296304B12}">
      <dgm:prSet/>
      <dgm:spPr/>
      <dgm:t>
        <a:bodyPr/>
        <a:lstStyle/>
        <a:p>
          <a:r>
            <a:rPr lang="en-GB" dirty="0"/>
            <a:t>04. Trading Volume</a:t>
          </a:r>
          <a:endParaRPr lang="en-US" dirty="0"/>
        </a:p>
      </dgm:t>
    </dgm:pt>
    <dgm:pt modelId="{4F9EDFD1-B88E-4991-9AE5-205666EE5F06}" type="parTrans" cxnId="{C6C2D091-6347-4214-8535-796FE415CD34}">
      <dgm:prSet/>
      <dgm:spPr/>
      <dgm:t>
        <a:bodyPr/>
        <a:lstStyle/>
        <a:p>
          <a:endParaRPr lang="en-US"/>
        </a:p>
      </dgm:t>
    </dgm:pt>
    <dgm:pt modelId="{70BDC6BD-A49A-4993-A9E5-41FB4FAE44E5}" type="sibTrans" cxnId="{C6C2D091-6347-4214-8535-796FE415CD34}">
      <dgm:prSet/>
      <dgm:spPr/>
      <dgm:t>
        <a:bodyPr/>
        <a:lstStyle/>
        <a:p>
          <a:endParaRPr lang="en-US"/>
        </a:p>
      </dgm:t>
    </dgm:pt>
    <dgm:pt modelId="{D4637FE9-AB99-4506-A4A7-4776AE78E637}">
      <dgm:prSet/>
      <dgm:spPr/>
      <dgm:t>
        <a:bodyPr/>
        <a:lstStyle/>
        <a:p>
          <a:r>
            <a:rPr lang="en-GB" dirty="0"/>
            <a:t>05. Line Plots</a:t>
          </a:r>
          <a:endParaRPr lang="en-US" dirty="0"/>
        </a:p>
      </dgm:t>
    </dgm:pt>
    <dgm:pt modelId="{94905B39-288F-47C4-9287-A7F278EB06ED}" type="parTrans" cxnId="{98221A81-38E0-4150-921B-08D471B73DD0}">
      <dgm:prSet/>
      <dgm:spPr/>
      <dgm:t>
        <a:bodyPr/>
        <a:lstStyle/>
        <a:p>
          <a:endParaRPr lang="en-US"/>
        </a:p>
      </dgm:t>
    </dgm:pt>
    <dgm:pt modelId="{2143837C-8D35-4548-A731-13F1275521BD}" type="sibTrans" cxnId="{98221A81-38E0-4150-921B-08D471B73DD0}">
      <dgm:prSet/>
      <dgm:spPr/>
      <dgm:t>
        <a:bodyPr/>
        <a:lstStyle/>
        <a:p>
          <a:endParaRPr lang="en-US"/>
        </a:p>
      </dgm:t>
    </dgm:pt>
    <dgm:pt modelId="{37E78B92-6D09-47B6-A17C-CF285F1C63F1}">
      <dgm:prSet/>
      <dgm:spPr/>
      <dgm:t>
        <a:bodyPr/>
        <a:lstStyle/>
        <a:p>
          <a:r>
            <a:rPr lang="en-GB" dirty="0"/>
            <a:t>06. Correlation Matrix</a:t>
          </a:r>
          <a:endParaRPr lang="en-US" dirty="0"/>
        </a:p>
      </dgm:t>
    </dgm:pt>
    <dgm:pt modelId="{62B9BF0A-3C5A-492F-9D87-DB56913E5248}" type="parTrans" cxnId="{487384CA-DDBA-4D58-BA67-FAAD6A92C8F6}">
      <dgm:prSet/>
      <dgm:spPr/>
      <dgm:t>
        <a:bodyPr/>
        <a:lstStyle/>
        <a:p>
          <a:endParaRPr lang="en-US"/>
        </a:p>
      </dgm:t>
    </dgm:pt>
    <dgm:pt modelId="{C832EFDD-EE7B-4545-BE02-EE2E87669C10}" type="sibTrans" cxnId="{487384CA-DDBA-4D58-BA67-FAAD6A92C8F6}">
      <dgm:prSet/>
      <dgm:spPr/>
      <dgm:t>
        <a:bodyPr/>
        <a:lstStyle/>
        <a:p>
          <a:endParaRPr lang="en-US"/>
        </a:p>
      </dgm:t>
    </dgm:pt>
    <dgm:pt modelId="{6CFB6CC4-D28D-4B8C-B60C-A68CCE6BC6CB}">
      <dgm:prSet/>
      <dgm:spPr/>
      <dgm:t>
        <a:bodyPr/>
        <a:lstStyle/>
        <a:p>
          <a:r>
            <a:rPr lang="en-GB" dirty="0"/>
            <a:t>07. Daily Returns</a:t>
          </a:r>
          <a:endParaRPr lang="en-US" dirty="0"/>
        </a:p>
      </dgm:t>
    </dgm:pt>
    <dgm:pt modelId="{77C218F2-54A5-4A72-B0A4-E7A33C77D77A}" type="parTrans" cxnId="{A8A585FD-C4B2-4724-ACF9-AC83BB880F56}">
      <dgm:prSet/>
      <dgm:spPr/>
      <dgm:t>
        <a:bodyPr/>
        <a:lstStyle/>
        <a:p>
          <a:endParaRPr lang="en-US"/>
        </a:p>
      </dgm:t>
    </dgm:pt>
    <dgm:pt modelId="{00E05FF6-DF7C-46CD-9CFF-3F575D18732C}" type="sibTrans" cxnId="{A8A585FD-C4B2-4724-ACF9-AC83BB880F56}">
      <dgm:prSet/>
      <dgm:spPr/>
      <dgm:t>
        <a:bodyPr/>
        <a:lstStyle/>
        <a:p>
          <a:endParaRPr lang="en-US"/>
        </a:p>
      </dgm:t>
    </dgm:pt>
    <dgm:pt modelId="{9CB9ADD3-CE5D-4CFB-99D2-514C038C382E}">
      <dgm:prSet/>
      <dgm:spPr/>
      <dgm:t>
        <a:bodyPr/>
        <a:lstStyle/>
        <a:p>
          <a:r>
            <a:rPr lang="en-GB" dirty="0"/>
            <a:t>08. Moving Averages</a:t>
          </a:r>
          <a:endParaRPr lang="en-US" dirty="0"/>
        </a:p>
      </dgm:t>
    </dgm:pt>
    <dgm:pt modelId="{8080BE59-67B4-4264-9938-8744BA892449}" type="parTrans" cxnId="{1EA66F34-DBC5-4BC0-9309-715F039AC6CE}">
      <dgm:prSet/>
      <dgm:spPr/>
      <dgm:t>
        <a:bodyPr/>
        <a:lstStyle/>
        <a:p>
          <a:endParaRPr lang="en-US"/>
        </a:p>
      </dgm:t>
    </dgm:pt>
    <dgm:pt modelId="{D7E8E038-0938-4995-9F64-6E7125311D0A}" type="sibTrans" cxnId="{1EA66F34-DBC5-4BC0-9309-715F039AC6CE}">
      <dgm:prSet/>
      <dgm:spPr/>
      <dgm:t>
        <a:bodyPr/>
        <a:lstStyle/>
        <a:p>
          <a:endParaRPr lang="en-US"/>
        </a:p>
      </dgm:t>
    </dgm:pt>
    <dgm:pt modelId="{E5EBB952-DAA5-4A5A-9681-E306EF0AE6EF}">
      <dgm:prSet/>
      <dgm:spPr/>
      <dgm:t>
        <a:bodyPr/>
        <a:lstStyle/>
        <a:p>
          <a:r>
            <a:rPr lang="en-GB" dirty="0"/>
            <a:t>09. Time Series Decomposition</a:t>
          </a:r>
          <a:endParaRPr lang="en-US" dirty="0"/>
        </a:p>
      </dgm:t>
    </dgm:pt>
    <dgm:pt modelId="{43AEF389-383A-450E-AA01-F1E9B561337F}" type="parTrans" cxnId="{8C06A7C1-B45D-4233-8BDE-E6FD834C7041}">
      <dgm:prSet/>
      <dgm:spPr/>
      <dgm:t>
        <a:bodyPr/>
        <a:lstStyle/>
        <a:p>
          <a:endParaRPr lang="en-US"/>
        </a:p>
      </dgm:t>
    </dgm:pt>
    <dgm:pt modelId="{6D5D82C9-4DF2-45C9-82C4-815FB5D30CF9}" type="sibTrans" cxnId="{8C06A7C1-B45D-4233-8BDE-E6FD834C7041}">
      <dgm:prSet/>
      <dgm:spPr/>
      <dgm:t>
        <a:bodyPr/>
        <a:lstStyle/>
        <a:p>
          <a:endParaRPr lang="en-US"/>
        </a:p>
      </dgm:t>
    </dgm:pt>
    <dgm:pt modelId="{03A37566-1939-443F-B535-AA48587A6A35}">
      <dgm:prSet/>
      <dgm:spPr/>
      <dgm:t>
        <a:bodyPr/>
        <a:lstStyle/>
        <a:p>
          <a:r>
            <a:rPr lang="en-GB" dirty="0"/>
            <a:t>10. Results</a:t>
          </a:r>
          <a:endParaRPr lang="en-US" dirty="0"/>
        </a:p>
      </dgm:t>
    </dgm:pt>
    <dgm:pt modelId="{AAB7D3E1-07B9-4F9E-91EB-0727D3AC2834}" type="parTrans" cxnId="{28EE6641-DF76-47CB-8D62-078674D4195F}">
      <dgm:prSet/>
      <dgm:spPr/>
      <dgm:t>
        <a:bodyPr/>
        <a:lstStyle/>
        <a:p>
          <a:endParaRPr lang="en-US"/>
        </a:p>
      </dgm:t>
    </dgm:pt>
    <dgm:pt modelId="{7996D14F-A327-4590-9502-EC00FBA01B60}" type="sibTrans" cxnId="{28EE6641-DF76-47CB-8D62-078674D4195F}">
      <dgm:prSet/>
      <dgm:spPr/>
      <dgm:t>
        <a:bodyPr/>
        <a:lstStyle/>
        <a:p>
          <a:endParaRPr lang="en-US"/>
        </a:p>
      </dgm:t>
    </dgm:pt>
    <dgm:pt modelId="{CC4C8852-3FC7-42ED-956E-28797225B5D7}" type="pres">
      <dgm:prSet presAssocID="{B29DD840-7091-427F-B594-32DED10813BF}" presName="diagram" presStyleCnt="0">
        <dgm:presLayoutVars>
          <dgm:dir/>
          <dgm:resizeHandles val="exact"/>
        </dgm:presLayoutVars>
      </dgm:prSet>
      <dgm:spPr/>
    </dgm:pt>
    <dgm:pt modelId="{7D9C47F6-A177-4775-BB50-03F59A22C462}" type="pres">
      <dgm:prSet presAssocID="{79DBE13B-E83C-4C7C-92EC-BDE95636172B}" presName="node" presStyleLbl="node1" presStyleIdx="0" presStyleCnt="10">
        <dgm:presLayoutVars>
          <dgm:bulletEnabled val="1"/>
        </dgm:presLayoutVars>
      </dgm:prSet>
      <dgm:spPr/>
    </dgm:pt>
    <dgm:pt modelId="{E4B0D810-237E-4E2F-9EA0-02F450179E1F}" type="pres">
      <dgm:prSet presAssocID="{7DC180BF-6272-48E7-9F85-C83E0417FEA8}" presName="sibTrans" presStyleCnt="0"/>
      <dgm:spPr/>
    </dgm:pt>
    <dgm:pt modelId="{7DD78726-4376-44F2-84AC-1066B3AE529C}" type="pres">
      <dgm:prSet presAssocID="{83A78124-3D9A-45C8-A5C0-B0D818FA7F56}" presName="node" presStyleLbl="node1" presStyleIdx="1" presStyleCnt="10">
        <dgm:presLayoutVars>
          <dgm:bulletEnabled val="1"/>
        </dgm:presLayoutVars>
      </dgm:prSet>
      <dgm:spPr/>
    </dgm:pt>
    <dgm:pt modelId="{2C3C4743-AB0E-4316-B00F-AEAFEB71EA4B}" type="pres">
      <dgm:prSet presAssocID="{61AB448F-3A4E-4D5D-A17B-EAB5EC5D8200}" presName="sibTrans" presStyleCnt="0"/>
      <dgm:spPr/>
    </dgm:pt>
    <dgm:pt modelId="{99E9E47F-B8CF-4EF4-A21A-298B5E4CCA4E}" type="pres">
      <dgm:prSet presAssocID="{77974715-F6A3-4056-9F4C-7B560C4B2280}" presName="node" presStyleLbl="node1" presStyleIdx="2" presStyleCnt="10">
        <dgm:presLayoutVars>
          <dgm:bulletEnabled val="1"/>
        </dgm:presLayoutVars>
      </dgm:prSet>
      <dgm:spPr/>
    </dgm:pt>
    <dgm:pt modelId="{7F5EAF8E-A85D-46DC-931A-8DD58B8501C6}" type="pres">
      <dgm:prSet presAssocID="{875823BC-DD3D-49CB-A24C-FD99BCDA62CA}" presName="sibTrans" presStyleCnt="0"/>
      <dgm:spPr/>
    </dgm:pt>
    <dgm:pt modelId="{FE0EDE67-83FA-4C27-9442-B05D0864E03B}" type="pres">
      <dgm:prSet presAssocID="{0F3F4142-AA40-4AA8-AFE8-0D9296304B12}" presName="node" presStyleLbl="node1" presStyleIdx="3" presStyleCnt="10">
        <dgm:presLayoutVars>
          <dgm:bulletEnabled val="1"/>
        </dgm:presLayoutVars>
      </dgm:prSet>
      <dgm:spPr/>
    </dgm:pt>
    <dgm:pt modelId="{CAA044B7-05BA-4148-8523-7424B1B5C420}" type="pres">
      <dgm:prSet presAssocID="{70BDC6BD-A49A-4993-A9E5-41FB4FAE44E5}" presName="sibTrans" presStyleCnt="0"/>
      <dgm:spPr/>
    </dgm:pt>
    <dgm:pt modelId="{D1C74E7D-2C76-47D0-8706-663BCCAA7839}" type="pres">
      <dgm:prSet presAssocID="{D4637FE9-AB99-4506-A4A7-4776AE78E637}" presName="node" presStyleLbl="node1" presStyleIdx="4" presStyleCnt="10">
        <dgm:presLayoutVars>
          <dgm:bulletEnabled val="1"/>
        </dgm:presLayoutVars>
      </dgm:prSet>
      <dgm:spPr/>
    </dgm:pt>
    <dgm:pt modelId="{17A7BDC9-9324-4B3A-A368-D0F24F1AE80F}" type="pres">
      <dgm:prSet presAssocID="{2143837C-8D35-4548-A731-13F1275521BD}" presName="sibTrans" presStyleCnt="0"/>
      <dgm:spPr/>
    </dgm:pt>
    <dgm:pt modelId="{C5539CA4-3AC8-446B-B410-5BB103505337}" type="pres">
      <dgm:prSet presAssocID="{37E78B92-6D09-47B6-A17C-CF285F1C63F1}" presName="node" presStyleLbl="node1" presStyleIdx="5" presStyleCnt="10">
        <dgm:presLayoutVars>
          <dgm:bulletEnabled val="1"/>
        </dgm:presLayoutVars>
      </dgm:prSet>
      <dgm:spPr/>
    </dgm:pt>
    <dgm:pt modelId="{BB1751B6-B0F4-402E-8C4E-C82B65D58FCA}" type="pres">
      <dgm:prSet presAssocID="{C832EFDD-EE7B-4545-BE02-EE2E87669C10}" presName="sibTrans" presStyleCnt="0"/>
      <dgm:spPr/>
    </dgm:pt>
    <dgm:pt modelId="{687BB59E-C362-4F0C-8749-649A99408EF5}" type="pres">
      <dgm:prSet presAssocID="{6CFB6CC4-D28D-4B8C-B60C-A68CCE6BC6CB}" presName="node" presStyleLbl="node1" presStyleIdx="6" presStyleCnt="10">
        <dgm:presLayoutVars>
          <dgm:bulletEnabled val="1"/>
        </dgm:presLayoutVars>
      </dgm:prSet>
      <dgm:spPr/>
    </dgm:pt>
    <dgm:pt modelId="{DF820CEB-D11B-476A-887C-2CAF48EB6C62}" type="pres">
      <dgm:prSet presAssocID="{00E05FF6-DF7C-46CD-9CFF-3F575D18732C}" presName="sibTrans" presStyleCnt="0"/>
      <dgm:spPr/>
    </dgm:pt>
    <dgm:pt modelId="{7E6E40DD-99D8-4FBD-B8A2-E372A84D8F08}" type="pres">
      <dgm:prSet presAssocID="{9CB9ADD3-CE5D-4CFB-99D2-514C038C382E}" presName="node" presStyleLbl="node1" presStyleIdx="7" presStyleCnt="10">
        <dgm:presLayoutVars>
          <dgm:bulletEnabled val="1"/>
        </dgm:presLayoutVars>
      </dgm:prSet>
      <dgm:spPr/>
    </dgm:pt>
    <dgm:pt modelId="{4F75D513-B6A9-4982-873E-B97138B2D86E}" type="pres">
      <dgm:prSet presAssocID="{D7E8E038-0938-4995-9F64-6E7125311D0A}" presName="sibTrans" presStyleCnt="0"/>
      <dgm:spPr/>
    </dgm:pt>
    <dgm:pt modelId="{B6A3596F-E48E-483E-98FF-91AC580A12E7}" type="pres">
      <dgm:prSet presAssocID="{E5EBB952-DAA5-4A5A-9681-E306EF0AE6EF}" presName="node" presStyleLbl="node1" presStyleIdx="8" presStyleCnt="10">
        <dgm:presLayoutVars>
          <dgm:bulletEnabled val="1"/>
        </dgm:presLayoutVars>
      </dgm:prSet>
      <dgm:spPr/>
    </dgm:pt>
    <dgm:pt modelId="{D56D1E7D-F34D-4232-A349-43186D35024A}" type="pres">
      <dgm:prSet presAssocID="{6D5D82C9-4DF2-45C9-82C4-815FB5D30CF9}" presName="sibTrans" presStyleCnt="0"/>
      <dgm:spPr/>
    </dgm:pt>
    <dgm:pt modelId="{F08A224A-580B-4B81-A8EB-0F7495E288C2}" type="pres">
      <dgm:prSet presAssocID="{03A37566-1939-443F-B535-AA48587A6A35}" presName="node" presStyleLbl="node1" presStyleIdx="9" presStyleCnt="10">
        <dgm:presLayoutVars>
          <dgm:bulletEnabled val="1"/>
        </dgm:presLayoutVars>
      </dgm:prSet>
      <dgm:spPr/>
    </dgm:pt>
  </dgm:ptLst>
  <dgm:cxnLst>
    <dgm:cxn modelId="{981F0322-B2CF-46A7-A5C1-296E007DAC87}" srcId="{B29DD840-7091-427F-B594-32DED10813BF}" destId="{83A78124-3D9A-45C8-A5C0-B0D818FA7F56}" srcOrd="1" destOrd="0" parTransId="{D7096BFC-58B6-46F5-A996-7717FFB4A0DE}" sibTransId="{61AB448F-3A4E-4D5D-A17B-EAB5EC5D8200}"/>
    <dgm:cxn modelId="{D4D5F829-D9FA-45B9-BA02-5CD85258A685}" type="presOf" srcId="{79DBE13B-E83C-4C7C-92EC-BDE95636172B}" destId="{7D9C47F6-A177-4775-BB50-03F59A22C462}" srcOrd="0" destOrd="0" presId="urn:microsoft.com/office/officeart/2005/8/layout/default"/>
    <dgm:cxn modelId="{BEF1C333-3CFE-4B38-ACAB-FCC1FB3E9D81}" type="presOf" srcId="{0F3F4142-AA40-4AA8-AFE8-0D9296304B12}" destId="{FE0EDE67-83FA-4C27-9442-B05D0864E03B}" srcOrd="0" destOrd="0" presId="urn:microsoft.com/office/officeart/2005/8/layout/default"/>
    <dgm:cxn modelId="{1EA66F34-DBC5-4BC0-9309-715F039AC6CE}" srcId="{B29DD840-7091-427F-B594-32DED10813BF}" destId="{9CB9ADD3-CE5D-4CFB-99D2-514C038C382E}" srcOrd="7" destOrd="0" parTransId="{8080BE59-67B4-4264-9938-8744BA892449}" sibTransId="{D7E8E038-0938-4995-9F64-6E7125311D0A}"/>
    <dgm:cxn modelId="{E0B51138-2F44-4B0A-81C0-1553F878C93B}" type="presOf" srcId="{B29DD840-7091-427F-B594-32DED10813BF}" destId="{CC4C8852-3FC7-42ED-956E-28797225B5D7}" srcOrd="0" destOrd="0" presId="urn:microsoft.com/office/officeart/2005/8/layout/default"/>
    <dgm:cxn modelId="{FDE8723E-33FA-4B04-866F-EF2774D445A1}" srcId="{B29DD840-7091-427F-B594-32DED10813BF}" destId="{79DBE13B-E83C-4C7C-92EC-BDE95636172B}" srcOrd="0" destOrd="0" parTransId="{547BFF62-2B79-43DB-A3F4-EA3A0BC5F542}" sibTransId="{7DC180BF-6272-48E7-9F85-C83E0417FEA8}"/>
    <dgm:cxn modelId="{28EE6641-DF76-47CB-8D62-078674D4195F}" srcId="{B29DD840-7091-427F-B594-32DED10813BF}" destId="{03A37566-1939-443F-B535-AA48587A6A35}" srcOrd="9" destOrd="0" parTransId="{AAB7D3E1-07B9-4F9E-91EB-0727D3AC2834}" sibTransId="{7996D14F-A327-4590-9502-EC00FBA01B60}"/>
    <dgm:cxn modelId="{CAA36B42-C16E-4969-BA2E-B0D50951DE69}" type="presOf" srcId="{03A37566-1939-443F-B535-AA48587A6A35}" destId="{F08A224A-580B-4B81-A8EB-0F7495E288C2}" srcOrd="0" destOrd="0" presId="urn:microsoft.com/office/officeart/2005/8/layout/default"/>
    <dgm:cxn modelId="{002B4571-33B4-45F3-AF7F-200F1BB7F97C}" type="presOf" srcId="{9CB9ADD3-CE5D-4CFB-99D2-514C038C382E}" destId="{7E6E40DD-99D8-4FBD-B8A2-E372A84D8F08}" srcOrd="0" destOrd="0" presId="urn:microsoft.com/office/officeart/2005/8/layout/default"/>
    <dgm:cxn modelId="{EEF86854-9425-498A-BB18-FA8550A5B6FC}" type="presOf" srcId="{77974715-F6A3-4056-9F4C-7B560C4B2280}" destId="{99E9E47F-B8CF-4EF4-A21A-298B5E4CCA4E}" srcOrd="0" destOrd="0" presId="urn:microsoft.com/office/officeart/2005/8/layout/default"/>
    <dgm:cxn modelId="{E25F3955-58B5-4850-B721-9CD72BB1D215}" type="presOf" srcId="{83A78124-3D9A-45C8-A5C0-B0D818FA7F56}" destId="{7DD78726-4376-44F2-84AC-1066B3AE529C}" srcOrd="0" destOrd="0" presId="urn:microsoft.com/office/officeart/2005/8/layout/default"/>
    <dgm:cxn modelId="{A3A43378-E6AC-4E28-9064-A608D90A41EC}" type="presOf" srcId="{6CFB6CC4-D28D-4B8C-B60C-A68CCE6BC6CB}" destId="{687BB59E-C362-4F0C-8749-649A99408EF5}" srcOrd="0" destOrd="0" presId="urn:microsoft.com/office/officeart/2005/8/layout/default"/>
    <dgm:cxn modelId="{98221A81-38E0-4150-921B-08D471B73DD0}" srcId="{B29DD840-7091-427F-B594-32DED10813BF}" destId="{D4637FE9-AB99-4506-A4A7-4776AE78E637}" srcOrd="4" destOrd="0" parTransId="{94905B39-288F-47C4-9287-A7F278EB06ED}" sibTransId="{2143837C-8D35-4548-A731-13F1275521BD}"/>
    <dgm:cxn modelId="{A4385585-827E-4A9A-9769-17E09AB161DC}" type="presOf" srcId="{E5EBB952-DAA5-4A5A-9681-E306EF0AE6EF}" destId="{B6A3596F-E48E-483E-98FF-91AC580A12E7}" srcOrd="0" destOrd="0" presId="urn:microsoft.com/office/officeart/2005/8/layout/default"/>
    <dgm:cxn modelId="{C6C2D091-6347-4214-8535-796FE415CD34}" srcId="{B29DD840-7091-427F-B594-32DED10813BF}" destId="{0F3F4142-AA40-4AA8-AFE8-0D9296304B12}" srcOrd="3" destOrd="0" parTransId="{4F9EDFD1-B88E-4991-9AE5-205666EE5F06}" sibTransId="{70BDC6BD-A49A-4993-A9E5-41FB4FAE44E5}"/>
    <dgm:cxn modelId="{5D885CAC-5AE4-42B0-9154-7FDA66F97E8E}" type="presOf" srcId="{D4637FE9-AB99-4506-A4A7-4776AE78E637}" destId="{D1C74E7D-2C76-47D0-8706-663BCCAA7839}" srcOrd="0" destOrd="0" presId="urn:microsoft.com/office/officeart/2005/8/layout/default"/>
    <dgm:cxn modelId="{8C06A7C1-B45D-4233-8BDE-E6FD834C7041}" srcId="{B29DD840-7091-427F-B594-32DED10813BF}" destId="{E5EBB952-DAA5-4A5A-9681-E306EF0AE6EF}" srcOrd="8" destOrd="0" parTransId="{43AEF389-383A-450E-AA01-F1E9B561337F}" sibTransId="{6D5D82C9-4DF2-45C9-82C4-815FB5D30CF9}"/>
    <dgm:cxn modelId="{487384CA-DDBA-4D58-BA67-FAAD6A92C8F6}" srcId="{B29DD840-7091-427F-B594-32DED10813BF}" destId="{37E78B92-6D09-47B6-A17C-CF285F1C63F1}" srcOrd="5" destOrd="0" parTransId="{62B9BF0A-3C5A-492F-9D87-DB56913E5248}" sibTransId="{C832EFDD-EE7B-4545-BE02-EE2E87669C10}"/>
    <dgm:cxn modelId="{F303AACD-C88B-44A9-8CDC-3C588E15DEBA}" type="presOf" srcId="{37E78B92-6D09-47B6-A17C-CF285F1C63F1}" destId="{C5539CA4-3AC8-446B-B410-5BB103505337}" srcOrd="0" destOrd="0" presId="urn:microsoft.com/office/officeart/2005/8/layout/default"/>
    <dgm:cxn modelId="{9C2848CE-5E6D-4A5A-B818-395F9AE4760B}" srcId="{B29DD840-7091-427F-B594-32DED10813BF}" destId="{77974715-F6A3-4056-9F4C-7B560C4B2280}" srcOrd="2" destOrd="0" parTransId="{5D3AA4D0-0AFD-4A75-8854-4930630FC95D}" sibTransId="{875823BC-DD3D-49CB-A24C-FD99BCDA62CA}"/>
    <dgm:cxn modelId="{A8A585FD-C4B2-4724-ACF9-AC83BB880F56}" srcId="{B29DD840-7091-427F-B594-32DED10813BF}" destId="{6CFB6CC4-D28D-4B8C-B60C-A68CCE6BC6CB}" srcOrd="6" destOrd="0" parTransId="{77C218F2-54A5-4A72-B0A4-E7A33C77D77A}" sibTransId="{00E05FF6-DF7C-46CD-9CFF-3F575D18732C}"/>
    <dgm:cxn modelId="{CCE5CE9B-B978-4256-80CD-FF760DEB1115}" type="presParOf" srcId="{CC4C8852-3FC7-42ED-956E-28797225B5D7}" destId="{7D9C47F6-A177-4775-BB50-03F59A22C462}" srcOrd="0" destOrd="0" presId="urn:microsoft.com/office/officeart/2005/8/layout/default"/>
    <dgm:cxn modelId="{4336D37E-1CC3-4996-823F-4924B1F619C8}" type="presParOf" srcId="{CC4C8852-3FC7-42ED-956E-28797225B5D7}" destId="{E4B0D810-237E-4E2F-9EA0-02F450179E1F}" srcOrd="1" destOrd="0" presId="urn:microsoft.com/office/officeart/2005/8/layout/default"/>
    <dgm:cxn modelId="{691446A9-4D9E-4891-A31D-D58277E0969F}" type="presParOf" srcId="{CC4C8852-3FC7-42ED-956E-28797225B5D7}" destId="{7DD78726-4376-44F2-84AC-1066B3AE529C}" srcOrd="2" destOrd="0" presId="urn:microsoft.com/office/officeart/2005/8/layout/default"/>
    <dgm:cxn modelId="{450BB017-8C09-4343-988E-96EF9367D1BF}" type="presParOf" srcId="{CC4C8852-3FC7-42ED-956E-28797225B5D7}" destId="{2C3C4743-AB0E-4316-B00F-AEAFEB71EA4B}" srcOrd="3" destOrd="0" presId="urn:microsoft.com/office/officeart/2005/8/layout/default"/>
    <dgm:cxn modelId="{51837C25-CCA3-4492-95F4-598D91315494}" type="presParOf" srcId="{CC4C8852-3FC7-42ED-956E-28797225B5D7}" destId="{99E9E47F-B8CF-4EF4-A21A-298B5E4CCA4E}" srcOrd="4" destOrd="0" presId="urn:microsoft.com/office/officeart/2005/8/layout/default"/>
    <dgm:cxn modelId="{545C5280-1D3D-4C2A-A574-D2FA69FE7BC9}" type="presParOf" srcId="{CC4C8852-3FC7-42ED-956E-28797225B5D7}" destId="{7F5EAF8E-A85D-46DC-931A-8DD58B8501C6}" srcOrd="5" destOrd="0" presId="urn:microsoft.com/office/officeart/2005/8/layout/default"/>
    <dgm:cxn modelId="{8DC3863B-DECF-411E-B403-1D5FC1EDAB96}" type="presParOf" srcId="{CC4C8852-3FC7-42ED-956E-28797225B5D7}" destId="{FE0EDE67-83FA-4C27-9442-B05D0864E03B}" srcOrd="6" destOrd="0" presId="urn:microsoft.com/office/officeart/2005/8/layout/default"/>
    <dgm:cxn modelId="{ACCB663F-80D4-445C-B25C-82A306318A6A}" type="presParOf" srcId="{CC4C8852-3FC7-42ED-956E-28797225B5D7}" destId="{CAA044B7-05BA-4148-8523-7424B1B5C420}" srcOrd="7" destOrd="0" presId="urn:microsoft.com/office/officeart/2005/8/layout/default"/>
    <dgm:cxn modelId="{F07B7EBE-BAEB-4125-B422-71CDB56F33AD}" type="presParOf" srcId="{CC4C8852-3FC7-42ED-956E-28797225B5D7}" destId="{D1C74E7D-2C76-47D0-8706-663BCCAA7839}" srcOrd="8" destOrd="0" presId="urn:microsoft.com/office/officeart/2005/8/layout/default"/>
    <dgm:cxn modelId="{181DA162-F9D1-474F-BEA1-9E5EA00AF198}" type="presParOf" srcId="{CC4C8852-3FC7-42ED-956E-28797225B5D7}" destId="{17A7BDC9-9324-4B3A-A368-D0F24F1AE80F}" srcOrd="9" destOrd="0" presId="urn:microsoft.com/office/officeart/2005/8/layout/default"/>
    <dgm:cxn modelId="{0B46AE77-9D05-4F65-9C00-B63EA33000C9}" type="presParOf" srcId="{CC4C8852-3FC7-42ED-956E-28797225B5D7}" destId="{C5539CA4-3AC8-446B-B410-5BB103505337}" srcOrd="10" destOrd="0" presId="urn:microsoft.com/office/officeart/2005/8/layout/default"/>
    <dgm:cxn modelId="{B00AFA99-D8F8-4FA9-A8EC-983CD8602F37}" type="presParOf" srcId="{CC4C8852-3FC7-42ED-956E-28797225B5D7}" destId="{BB1751B6-B0F4-402E-8C4E-C82B65D58FCA}" srcOrd="11" destOrd="0" presId="urn:microsoft.com/office/officeart/2005/8/layout/default"/>
    <dgm:cxn modelId="{7CAA758A-3948-41D6-9904-455FB1C370EC}" type="presParOf" srcId="{CC4C8852-3FC7-42ED-956E-28797225B5D7}" destId="{687BB59E-C362-4F0C-8749-649A99408EF5}" srcOrd="12" destOrd="0" presId="urn:microsoft.com/office/officeart/2005/8/layout/default"/>
    <dgm:cxn modelId="{473A9233-27D8-415B-AC4C-B99E210150DE}" type="presParOf" srcId="{CC4C8852-3FC7-42ED-956E-28797225B5D7}" destId="{DF820CEB-D11B-476A-887C-2CAF48EB6C62}" srcOrd="13" destOrd="0" presId="urn:microsoft.com/office/officeart/2005/8/layout/default"/>
    <dgm:cxn modelId="{8BFFD16F-C85C-4F5F-BF83-88F1A16CC358}" type="presParOf" srcId="{CC4C8852-3FC7-42ED-956E-28797225B5D7}" destId="{7E6E40DD-99D8-4FBD-B8A2-E372A84D8F08}" srcOrd="14" destOrd="0" presId="urn:microsoft.com/office/officeart/2005/8/layout/default"/>
    <dgm:cxn modelId="{D3E919A7-4127-4575-956A-8D4AA34DBEF4}" type="presParOf" srcId="{CC4C8852-3FC7-42ED-956E-28797225B5D7}" destId="{4F75D513-B6A9-4982-873E-B97138B2D86E}" srcOrd="15" destOrd="0" presId="urn:microsoft.com/office/officeart/2005/8/layout/default"/>
    <dgm:cxn modelId="{CF136BA2-3140-4663-9B7D-D8EC83C36371}" type="presParOf" srcId="{CC4C8852-3FC7-42ED-956E-28797225B5D7}" destId="{B6A3596F-E48E-483E-98FF-91AC580A12E7}" srcOrd="16" destOrd="0" presId="urn:microsoft.com/office/officeart/2005/8/layout/default"/>
    <dgm:cxn modelId="{2D097C35-1EEF-402E-9E10-7C8A292CB3EE}" type="presParOf" srcId="{CC4C8852-3FC7-42ED-956E-28797225B5D7}" destId="{D56D1E7D-F34D-4232-A349-43186D35024A}" srcOrd="17" destOrd="0" presId="urn:microsoft.com/office/officeart/2005/8/layout/default"/>
    <dgm:cxn modelId="{42DC9C1C-FF95-4E58-B2EB-8B9A41D555AF}" type="presParOf" srcId="{CC4C8852-3FC7-42ED-956E-28797225B5D7}" destId="{F08A224A-580B-4B81-A8EB-0F7495E288C2}"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0C5589-1002-4DD4-A17D-B468D4646FFF}" type="doc">
      <dgm:prSet loTypeId="urn:microsoft.com/office/officeart/2005/8/layout/vList2" loCatId="list" qsTypeId="urn:microsoft.com/office/officeart/2005/8/quickstyle/simple1" qsCatId="simple" csTypeId="urn:microsoft.com/office/officeart/2005/8/colors/accent6_2" csCatId="accent6"/>
      <dgm:spPr/>
      <dgm:t>
        <a:bodyPr/>
        <a:lstStyle/>
        <a:p>
          <a:endParaRPr lang="en-US"/>
        </a:p>
      </dgm:t>
    </dgm:pt>
    <dgm:pt modelId="{B45C978A-62AB-435F-8204-B990033EBA39}">
      <dgm:prSet/>
      <dgm:spPr/>
      <dgm:t>
        <a:bodyPr/>
        <a:lstStyle/>
        <a:p>
          <a:r>
            <a:rPr lang="en-US" b="0" i="0" dirty="0"/>
            <a:t>The data preprocessing involved the following steps:</a:t>
          </a:r>
          <a:endParaRPr lang="en-US" dirty="0"/>
        </a:p>
      </dgm:t>
    </dgm:pt>
    <dgm:pt modelId="{77B0DC55-6EBA-4C9B-9439-860B1DC83DB6}" type="parTrans" cxnId="{FF62DE2E-6724-4FD0-ADC4-AC6782510CB1}">
      <dgm:prSet/>
      <dgm:spPr/>
      <dgm:t>
        <a:bodyPr/>
        <a:lstStyle/>
        <a:p>
          <a:endParaRPr lang="en-US"/>
        </a:p>
      </dgm:t>
    </dgm:pt>
    <dgm:pt modelId="{148CEC9D-3CCC-434C-926E-77ABBEC76725}" type="sibTrans" cxnId="{FF62DE2E-6724-4FD0-ADC4-AC6782510CB1}">
      <dgm:prSet/>
      <dgm:spPr/>
      <dgm:t>
        <a:bodyPr/>
        <a:lstStyle/>
        <a:p>
          <a:endParaRPr lang="en-US"/>
        </a:p>
      </dgm:t>
    </dgm:pt>
    <dgm:pt modelId="{C810BD0E-919F-4847-808D-A09718430BC1}">
      <dgm:prSet/>
      <dgm:spPr/>
      <dgm:t>
        <a:bodyPr/>
        <a:lstStyle/>
        <a:p>
          <a:r>
            <a:rPr lang="en-US" b="0" i="0" dirty="0"/>
            <a:t>Reading the CSV file containing the stock data</a:t>
          </a:r>
          <a:endParaRPr lang="en-US" dirty="0"/>
        </a:p>
      </dgm:t>
    </dgm:pt>
    <dgm:pt modelId="{1E076776-F0EF-49C0-8938-4580979B66F8}" type="parTrans" cxnId="{AE3632CC-805D-453C-8A3D-0F2C99796A6B}">
      <dgm:prSet/>
      <dgm:spPr/>
      <dgm:t>
        <a:bodyPr/>
        <a:lstStyle/>
        <a:p>
          <a:endParaRPr lang="en-US"/>
        </a:p>
      </dgm:t>
    </dgm:pt>
    <dgm:pt modelId="{9237306B-ADF4-43CC-9B85-BE116DFB71A0}" type="sibTrans" cxnId="{AE3632CC-805D-453C-8A3D-0F2C99796A6B}">
      <dgm:prSet/>
      <dgm:spPr/>
      <dgm:t>
        <a:bodyPr/>
        <a:lstStyle/>
        <a:p>
          <a:endParaRPr lang="en-US"/>
        </a:p>
      </dgm:t>
    </dgm:pt>
    <dgm:pt modelId="{294BA386-A825-4049-82A9-49156E363C68}">
      <dgm:prSet/>
      <dgm:spPr/>
      <dgm:t>
        <a:bodyPr/>
        <a:lstStyle/>
        <a:p>
          <a:r>
            <a:rPr lang="en-US" b="0" i="0" dirty="0"/>
            <a:t>Converting the </a:t>
          </a:r>
          <a:r>
            <a:rPr lang="en-US" b="1" i="0" dirty="0"/>
            <a:t>'Date'</a:t>
          </a:r>
          <a:r>
            <a:rPr lang="en-US" b="0" i="0" dirty="0"/>
            <a:t> column to a </a:t>
          </a:r>
          <a:r>
            <a:rPr lang="en-US" b="1" i="0" dirty="0"/>
            <a:t>datetime</a:t>
          </a:r>
          <a:r>
            <a:rPr lang="en-US" b="0" i="0" dirty="0"/>
            <a:t> object and setting it as the index</a:t>
          </a:r>
          <a:endParaRPr lang="en-US" dirty="0"/>
        </a:p>
      </dgm:t>
    </dgm:pt>
    <dgm:pt modelId="{1831E194-331D-415D-B4C2-262CF4DC0B50}" type="parTrans" cxnId="{B183D774-809C-430B-B4BF-48629ED9F60E}">
      <dgm:prSet/>
      <dgm:spPr/>
      <dgm:t>
        <a:bodyPr/>
        <a:lstStyle/>
        <a:p>
          <a:endParaRPr lang="en-US"/>
        </a:p>
      </dgm:t>
    </dgm:pt>
    <dgm:pt modelId="{575203E0-3448-49D5-9CFA-B41987E57634}" type="sibTrans" cxnId="{B183D774-809C-430B-B4BF-48629ED9F60E}">
      <dgm:prSet/>
      <dgm:spPr/>
      <dgm:t>
        <a:bodyPr/>
        <a:lstStyle/>
        <a:p>
          <a:endParaRPr lang="en-US"/>
        </a:p>
      </dgm:t>
    </dgm:pt>
    <dgm:pt modelId="{52F9DAD5-D0FC-4798-8839-2B3AF67E40D8}">
      <dgm:prSet/>
      <dgm:spPr/>
      <dgm:t>
        <a:bodyPr/>
        <a:lstStyle/>
        <a:p>
          <a:r>
            <a:rPr lang="en-US" b="0" i="0" dirty="0"/>
            <a:t>Checking for missing values and handling them if necessary</a:t>
          </a:r>
          <a:endParaRPr lang="en-US" dirty="0"/>
        </a:p>
      </dgm:t>
    </dgm:pt>
    <dgm:pt modelId="{CAD1CFE0-F5C4-4A60-83C0-5F7FAC676926}" type="parTrans" cxnId="{F3855047-A149-47D1-9645-8907C80BF426}">
      <dgm:prSet/>
      <dgm:spPr/>
      <dgm:t>
        <a:bodyPr/>
        <a:lstStyle/>
        <a:p>
          <a:endParaRPr lang="en-US"/>
        </a:p>
      </dgm:t>
    </dgm:pt>
    <dgm:pt modelId="{3ABA7B3B-E7D0-4F75-AD27-7D28ACC368FC}" type="sibTrans" cxnId="{F3855047-A149-47D1-9645-8907C80BF426}">
      <dgm:prSet/>
      <dgm:spPr/>
      <dgm:t>
        <a:bodyPr/>
        <a:lstStyle/>
        <a:p>
          <a:endParaRPr lang="en-US"/>
        </a:p>
      </dgm:t>
    </dgm:pt>
    <dgm:pt modelId="{1A8F5B83-8FFF-4F17-B10D-587DD4A879AF}">
      <dgm:prSet/>
      <dgm:spPr/>
      <dgm:t>
        <a:bodyPr/>
        <a:lstStyle/>
        <a:p>
          <a:r>
            <a:rPr lang="en-US" b="0" i="0" dirty="0"/>
            <a:t>Extracting day names from the datetime index</a:t>
          </a:r>
          <a:endParaRPr lang="en-US" dirty="0"/>
        </a:p>
      </dgm:t>
    </dgm:pt>
    <dgm:pt modelId="{6CA0C436-3AEA-4FA2-956D-8868D94A27B2}" type="parTrans" cxnId="{E4597CC9-98D7-46A0-B9C3-95FCB0D32BA0}">
      <dgm:prSet/>
      <dgm:spPr/>
      <dgm:t>
        <a:bodyPr/>
        <a:lstStyle/>
        <a:p>
          <a:endParaRPr lang="en-US"/>
        </a:p>
      </dgm:t>
    </dgm:pt>
    <dgm:pt modelId="{37FD5160-AAC4-49CF-86D4-690C724AA1DD}" type="sibTrans" cxnId="{E4597CC9-98D7-46A0-B9C3-95FCB0D32BA0}">
      <dgm:prSet/>
      <dgm:spPr/>
      <dgm:t>
        <a:bodyPr/>
        <a:lstStyle/>
        <a:p>
          <a:endParaRPr lang="en-US"/>
        </a:p>
      </dgm:t>
    </dgm:pt>
    <dgm:pt modelId="{C990FD84-BD48-4756-BCA2-E5672DAD5236}">
      <dgm:prSet/>
      <dgm:spPr/>
      <dgm:t>
        <a:bodyPr/>
        <a:lstStyle/>
        <a:p>
          <a:r>
            <a:rPr lang="en-US" b="0" i="0" dirty="0"/>
            <a:t>Creating additional features like daily return and moving averages (SMA_50 and           SMA_200)</a:t>
          </a:r>
          <a:endParaRPr lang="en-US" dirty="0"/>
        </a:p>
      </dgm:t>
    </dgm:pt>
    <dgm:pt modelId="{9372F542-833F-45E0-BDFA-71FA252BA8B4}" type="parTrans" cxnId="{4000FC23-0B90-43B0-932D-4C543ACE9B79}">
      <dgm:prSet/>
      <dgm:spPr/>
      <dgm:t>
        <a:bodyPr/>
        <a:lstStyle/>
        <a:p>
          <a:endParaRPr lang="en-US"/>
        </a:p>
      </dgm:t>
    </dgm:pt>
    <dgm:pt modelId="{23BC5883-A5CD-46F5-9856-58DC5C349664}" type="sibTrans" cxnId="{4000FC23-0B90-43B0-932D-4C543ACE9B79}">
      <dgm:prSet/>
      <dgm:spPr/>
      <dgm:t>
        <a:bodyPr/>
        <a:lstStyle/>
        <a:p>
          <a:endParaRPr lang="en-US"/>
        </a:p>
      </dgm:t>
    </dgm:pt>
    <dgm:pt modelId="{CB752287-DAFA-4CA8-96D9-E69DEBA9F023}" type="pres">
      <dgm:prSet presAssocID="{C80C5589-1002-4DD4-A17D-B468D4646FFF}" presName="linear" presStyleCnt="0">
        <dgm:presLayoutVars>
          <dgm:animLvl val="lvl"/>
          <dgm:resizeHandles val="exact"/>
        </dgm:presLayoutVars>
      </dgm:prSet>
      <dgm:spPr/>
    </dgm:pt>
    <dgm:pt modelId="{383D0B46-5883-490C-87F9-26C174ED83CE}" type="pres">
      <dgm:prSet presAssocID="{B45C978A-62AB-435F-8204-B990033EBA39}" presName="parentText" presStyleLbl="node1" presStyleIdx="0" presStyleCnt="1">
        <dgm:presLayoutVars>
          <dgm:chMax val="0"/>
          <dgm:bulletEnabled val="1"/>
        </dgm:presLayoutVars>
      </dgm:prSet>
      <dgm:spPr/>
    </dgm:pt>
    <dgm:pt modelId="{712A1A98-C2A7-46EF-9FEC-FE5183396D6B}" type="pres">
      <dgm:prSet presAssocID="{B45C978A-62AB-435F-8204-B990033EBA39}" presName="childText" presStyleLbl="revTx" presStyleIdx="0" presStyleCnt="1">
        <dgm:presLayoutVars>
          <dgm:bulletEnabled val="1"/>
        </dgm:presLayoutVars>
      </dgm:prSet>
      <dgm:spPr/>
    </dgm:pt>
  </dgm:ptLst>
  <dgm:cxnLst>
    <dgm:cxn modelId="{30AD2209-A0DB-4F60-901A-0A2605C914BF}" type="presOf" srcId="{C810BD0E-919F-4847-808D-A09718430BC1}" destId="{712A1A98-C2A7-46EF-9FEC-FE5183396D6B}" srcOrd="0" destOrd="0" presId="urn:microsoft.com/office/officeart/2005/8/layout/vList2"/>
    <dgm:cxn modelId="{4000FC23-0B90-43B0-932D-4C543ACE9B79}" srcId="{B45C978A-62AB-435F-8204-B990033EBA39}" destId="{C990FD84-BD48-4756-BCA2-E5672DAD5236}" srcOrd="4" destOrd="0" parTransId="{9372F542-833F-45E0-BDFA-71FA252BA8B4}" sibTransId="{23BC5883-A5CD-46F5-9856-58DC5C349664}"/>
    <dgm:cxn modelId="{FF62DE2E-6724-4FD0-ADC4-AC6782510CB1}" srcId="{C80C5589-1002-4DD4-A17D-B468D4646FFF}" destId="{B45C978A-62AB-435F-8204-B990033EBA39}" srcOrd="0" destOrd="0" parTransId="{77B0DC55-6EBA-4C9B-9439-860B1DC83DB6}" sibTransId="{148CEC9D-3CCC-434C-926E-77ABBEC76725}"/>
    <dgm:cxn modelId="{A5F2CA30-865D-4C06-9417-1D606C837BF0}" type="presOf" srcId="{B45C978A-62AB-435F-8204-B990033EBA39}" destId="{383D0B46-5883-490C-87F9-26C174ED83CE}" srcOrd="0" destOrd="0" presId="urn:microsoft.com/office/officeart/2005/8/layout/vList2"/>
    <dgm:cxn modelId="{F3855047-A149-47D1-9645-8907C80BF426}" srcId="{B45C978A-62AB-435F-8204-B990033EBA39}" destId="{52F9DAD5-D0FC-4798-8839-2B3AF67E40D8}" srcOrd="2" destOrd="0" parTransId="{CAD1CFE0-F5C4-4A60-83C0-5F7FAC676926}" sibTransId="{3ABA7B3B-E7D0-4F75-AD27-7D28ACC368FC}"/>
    <dgm:cxn modelId="{B183D774-809C-430B-B4BF-48629ED9F60E}" srcId="{B45C978A-62AB-435F-8204-B990033EBA39}" destId="{294BA386-A825-4049-82A9-49156E363C68}" srcOrd="1" destOrd="0" parTransId="{1831E194-331D-415D-B4C2-262CF4DC0B50}" sibTransId="{575203E0-3448-49D5-9CFA-B41987E57634}"/>
    <dgm:cxn modelId="{6579768E-1787-4BEE-88A1-688F32BFD611}" type="presOf" srcId="{C80C5589-1002-4DD4-A17D-B468D4646FFF}" destId="{CB752287-DAFA-4CA8-96D9-E69DEBA9F023}" srcOrd="0" destOrd="0" presId="urn:microsoft.com/office/officeart/2005/8/layout/vList2"/>
    <dgm:cxn modelId="{13D08DAA-BAA2-4866-8636-4143A0E18A9B}" type="presOf" srcId="{294BA386-A825-4049-82A9-49156E363C68}" destId="{712A1A98-C2A7-46EF-9FEC-FE5183396D6B}" srcOrd="0" destOrd="1" presId="urn:microsoft.com/office/officeart/2005/8/layout/vList2"/>
    <dgm:cxn modelId="{6C535EB6-F964-4325-A3A8-B528BFA12C9F}" type="presOf" srcId="{52F9DAD5-D0FC-4798-8839-2B3AF67E40D8}" destId="{712A1A98-C2A7-46EF-9FEC-FE5183396D6B}" srcOrd="0" destOrd="2" presId="urn:microsoft.com/office/officeart/2005/8/layout/vList2"/>
    <dgm:cxn modelId="{E4597CC9-98D7-46A0-B9C3-95FCB0D32BA0}" srcId="{B45C978A-62AB-435F-8204-B990033EBA39}" destId="{1A8F5B83-8FFF-4F17-B10D-587DD4A879AF}" srcOrd="3" destOrd="0" parTransId="{6CA0C436-3AEA-4FA2-956D-8868D94A27B2}" sibTransId="{37FD5160-AAC4-49CF-86D4-690C724AA1DD}"/>
    <dgm:cxn modelId="{AE3632CC-805D-453C-8A3D-0F2C99796A6B}" srcId="{B45C978A-62AB-435F-8204-B990033EBA39}" destId="{C810BD0E-919F-4847-808D-A09718430BC1}" srcOrd="0" destOrd="0" parTransId="{1E076776-F0EF-49C0-8938-4580979B66F8}" sibTransId="{9237306B-ADF4-43CC-9B85-BE116DFB71A0}"/>
    <dgm:cxn modelId="{D6709DD5-4B15-49AA-B5E2-D1DB2BB01297}" type="presOf" srcId="{C990FD84-BD48-4756-BCA2-E5672DAD5236}" destId="{712A1A98-C2A7-46EF-9FEC-FE5183396D6B}" srcOrd="0" destOrd="4" presId="urn:microsoft.com/office/officeart/2005/8/layout/vList2"/>
    <dgm:cxn modelId="{BFD5DCD8-2E20-4950-9760-AD9C697B0E66}" type="presOf" srcId="{1A8F5B83-8FFF-4F17-B10D-587DD4A879AF}" destId="{712A1A98-C2A7-46EF-9FEC-FE5183396D6B}" srcOrd="0" destOrd="3" presId="urn:microsoft.com/office/officeart/2005/8/layout/vList2"/>
    <dgm:cxn modelId="{A0AF58FE-A8EF-4810-A64B-53ADA31139E8}" type="presParOf" srcId="{CB752287-DAFA-4CA8-96D9-E69DEBA9F023}" destId="{383D0B46-5883-490C-87F9-26C174ED83CE}" srcOrd="0" destOrd="0" presId="urn:microsoft.com/office/officeart/2005/8/layout/vList2"/>
    <dgm:cxn modelId="{B64E318E-7B9D-4FDB-B45E-6D5471832778}" type="presParOf" srcId="{CB752287-DAFA-4CA8-96D9-E69DEBA9F023}" destId="{712A1A98-C2A7-46EF-9FEC-FE5183396D6B}"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C47F6-A177-4775-BB50-03F59A22C462}">
      <dsp:nvSpPr>
        <dsp:cNvPr id="0" name=""/>
        <dsp:cNvSpPr/>
      </dsp:nvSpPr>
      <dsp:spPr>
        <a:xfrm>
          <a:off x="25121" y="350"/>
          <a:ext cx="2430112" cy="145806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01. Introduction</a:t>
          </a:r>
          <a:endParaRPr lang="en-US" sz="2300" kern="1200" dirty="0"/>
        </a:p>
      </dsp:txBody>
      <dsp:txXfrm>
        <a:off x="25121" y="350"/>
        <a:ext cx="2430112" cy="1458067"/>
      </dsp:txXfrm>
    </dsp:sp>
    <dsp:sp modelId="{7DD78726-4376-44F2-84AC-1066B3AE529C}">
      <dsp:nvSpPr>
        <dsp:cNvPr id="0" name=""/>
        <dsp:cNvSpPr/>
      </dsp:nvSpPr>
      <dsp:spPr>
        <a:xfrm>
          <a:off x="2698244" y="350"/>
          <a:ext cx="2430112" cy="145806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02. Data Pre-Processing </a:t>
          </a:r>
          <a:endParaRPr lang="en-US" sz="2300" kern="1200" dirty="0"/>
        </a:p>
      </dsp:txBody>
      <dsp:txXfrm>
        <a:off x="2698244" y="350"/>
        <a:ext cx="2430112" cy="1458067"/>
      </dsp:txXfrm>
    </dsp:sp>
    <dsp:sp modelId="{99E9E47F-B8CF-4EF4-A21A-298B5E4CCA4E}">
      <dsp:nvSpPr>
        <dsp:cNvPr id="0" name=""/>
        <dsp:cNvSpPr/>
      </dsp:nvSpPr>
      <dsp:spPr>
        <a:xfrm>
          <a:off x="5371368" y="350"/>
          <a:ext cx="2430112" cy="145806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03. Visualising Columns</a:t>
          </a:r>
          <a:endParaRPr lang="en-US" sz="2300" kern="1200" dirty="0"/>
        </a:p>
      </dsp:txBody>
      <dsp:txXfrm>
        <a:off x="5371368" y="350"/>
        <a:ext cx="2430112" cy="1458067"/>
      </dsp:txXfrm>
    </dsp:sp>
    <dsp:sp modelId="{FE0EDE67-83FA-4C27-9442-B05D0864E03B}">
      <dsp:nvSpPr>
        <dsp:cNvPr id="0" name=""/>
        <dsp:cNvSpPr/>
      </dsp:nvSpPr>
      <dsp:spPr>
        <a:xfrm>
          <a:off x="8044491" y="350"/>
          <a:ext cx="2430112" cy="145806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04. Trading Volume</a:t>
          </a:r>
          <a:endParaRPr lang="en-US" sz="2300" kern="1200" dirty="0"/>
        </a:p>
      </dsp:txBody>
      <dsp:txXfrm>
        <a:off x="8044491" y="350"/>
        <a:ext cx="2430112" cy="1458067"/>
      </dsp:txXfrm>
    </dsp:sp>
    <dsp:sp modelId="{D1C74E7D-2C76-47D0-8706-663BCCAA7839}">
      <dsp:nvSpPr>
        <dsp:cNvPr id="0" name=""/>
        <dsp:cNvSpPr/>
      </dsp:nvSpPr>
      <dsp:spPr>
        <a:xfrm>
          <a:off x="25121" y="1701428"/>
          <a:ext cx="2430112" cy="145806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05. Line Plots</a:t>
          </a:r>
          <a:endParaRPr lang="en-US" sz="2300" kern="1200" dirty="0"/>
        </a:p>
      </dsp:txBody>
      <dsp:txXfrm>
        <a:off x="25121" y="1701428"/>
        <a:ext cx="2430112" cy="1458067"/>
      </dsp:txXfrm>
    </dsp:sp>
    <dsp:sp modelId="{C5539CA4-3AC8-446B-B410-5BB103505337}">
      <dsp:nvSpPr>
        <dsp:cNvPr id="0" name=""/>
        <dsp:cNvSpPr/>
      </dsp:nvSpPr>
      <dsp:spPr>
        <a:xfrm>
          <a:off x="2698244" y="1701428"/>
          <a:ext cx="2430112" cy="145806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06. Correlation Matrix</a:t>
          </a:r>
          <a:endParaRPr lang="en-US" sz="2300" kern="1200" dirty="0"/>
        </a:p>
      </dsp:txBody>
      <dsp:txXfrm>
        <a:off x="2698244" y="1701428"/>
        <a:ext cx="2430112" cy="1458067"/>
      </dsp:txXfrm>
    </dsp:sp>
    <dsp:sp modelId="{687BB59E-C362-4F0C-8749-649A99408EF5}">
      <dsp:nvSpPr>
        <dsp:cNvPr id="0" name=""/>
        <dsp:cNvSpPr/>
      </dsp:nvSpPr>
      <dsp:spPr>
        <a:xfrm>
          <a:off x="5371368" y="1701428"/>
          <a:ext cx="2430112" cy="145806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07. Daily Returns</a:t>
          </a:r>
          <a:endParaRPr lang="en-US" sz="2300" kern="1200" dirty="0"/>
        </a:p>
      </dsp:txBody>
      <dsp:txXfrm>
        <a:off x="5371368" y="1701428"/>
        <a:ext cx="2430112" cy="1458067"/>
      </dsp:txXfrm>
    </dsp:sp>
    <dsp:sp modelId="{7E6E40DD-99D8-4FBD-B8A2-E372A84D8F08}">
      <dsp:nvSpPr>
        <dsp:cNvPr id="0" name=""/>
        <dsp:cNvSpPr/>
      </dsp:nvSpPr>
      <dsp:spPr>
        <a:xfrm>
          <a:off x="8044491" y="1701428"/>
          <a:ext cx="2430112" cy="145806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08. Moving Averages</a:t>
          </a:r>
          <a:endParaRPr lang="en-US" sz="2300" kern="1200" dirty="0"/>
        </a:p>
      </dsp:txBody>
      <dsp:txXfrm>
        <a:off x="8044491" y="1701428"/>
        <a:ext cx="2430112" cy="1458067"/>
      </dsp:txXfrm>
    </dsp:sp>
    <dsp:sp modelId="{B6A3596F-E48E-483E-98FF-91AC580A12E7}">
      <dsp:nvSpPr>
        <dsp:cNvPr id="0" name=""/>
        <dsp:cNvSpPr/>
      </dsp:nvSpPr>
      <dsp:spPr>
        <a:xfrm>
          <a:off x="2698244" y="3402507"/>
          <a:ext cx="2430112" cy="145806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09. Time Series Decomposition</a:t>
          </a:r>
          <a:endParaRPr lang="en-US" sz="2300" kern="1200" dirty="0"/>
        </a:p>
      </dsp:txBody>
      <dsp:txXfrm>
        <a:off x="2698244" y="3402507"/>
        <a:ext cx="2430112" cy="1458067"/>
      </dsp:txXfrm>
    </dsp:sp>
    <dsp:sp modelId="{F08A224A-580B-4B81-A8EB-0F7495E288C2}">
      <dsp:nvSpPr>
        <dsp:cNvPr id="0" name=""/>
        <dsp:cNvSpPr/>
      </dsp:nvSpPr>
      <dsp:spPr>
        <a:xfrm>
          <a:off x="5371368" y="3402507"/>
          <a:ext cx="2430112" cy="145806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10. Results</a:t>
          </a:r>
          <a:endParaRPr lang="en-US" sz="2300" kern="1200" dirty="0"/>
        </a:p>
      </dsp:txBody>
      <dsp:txXfrm>
        <a:off x="5371368" y="3402507"/>
        <a:ext cx="2430112" cy="14580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D0B46-5883-490C-87F9-26C174ED83CE}">
      <dsp:nvSpPr>
        <dsp:cNvPr id="0" name=""/>
        <dsp:cNvSpPr/>
      </dsp:nvSpPr>
      <dsp:spPr>
        <a:xfrm>
          <a:off x="0" y="57348"/>
          <a:ext cx="4840010" cy="85995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t>The data preprocessing involved the following steps:</a:t>
          </a:r>
          <a:endParaRPr lang="en-US" sz="2100" kern="1200" dirty="0"/>
        </a:p>
      </dsp:txBody>
      <dsp:txXfrm>
        <a:off x="41979" y="99327"/>
        <a:ext cx="4756052" cy="775992"/>
      </dsp:txXfrm>
    </dsp:sp>
    <dsp:sp modelId="{712A1A98-C2A7-46EF-9FEC-FE5183396D6B}">
      <dsp:nvSpPr>
        <dsp:cNvPr id="0" name=""/>
        <dsp:cNvSpPr/>
      </dsp:nvSpPr>
      <dsp:spPr>
        <a:xfrm>
          <a:off x="0" y="917298"/>
          <a:ext cx="4840010" cy="2869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67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0" i="0" kern="1200" dirty="0"/>
            <a:t>Reading the CSV file containing the stock data</a:t>
          </a:r>
          <a:endParaRPr lang="en-US" sz="1600" kern="1200" dirty="0"/>
        </a:p>
        <a:p>
          <a:pPr marL="171450" lvl="1" indent="-171450" algn="l" defTabSz="711200">
            <a:lnSpc>
              <a:spcPct val="90000"/>
            </a:lnSpc>
            <a:spcBef>
              <a:spcPct val="0"/>
            </a:spcBef>
            <a:spcAft>
              <a:spcPct val="20000"/>
            </a:spcAft>
            <a:buChar char="•"/>
          </a:pPr>
          <a:r>
            <a:rPr lang="en-US" sz="1600" b="0" i="0" kern="1200" dirty="0"/>
            <a:t>Converting the </a:t>
          </a:r>
          <a:r>
            <a:rPr lang="en-US" sz="1600" b="1" i="0" kern="1200" dirty="0"/>
            <a:t>'Date'</a:t>
          </a:r>
          <a:r>
            <a:rPr lang="en-US" sz="1600" b="0" i="0" kern="1200" dirty="0"/>
            <a:t> column to a </a:t>
          </a:r>
          <a:r>
            <a:rPr lang="en-US" sz="1600" b="1" i="0" kern="1200" dirty="0"/>
            <a:t>datetime</a:t>
          </a:r>
          <a:r>
            <a:rPr lang="en-US" sz="1600" b="0" i="0" kern="1200" dirty="0"/>
            <a:t> object and setting it as the index</a:t>
          </a:r>
          <a:endParaRPr lang="en-US" sz="1600" kern="1200" dirty="0"/>
        </a:p>
        <a:p>
          <a:pPr marL="171450" lvl="1" indent="-171450" algn="l" defTabSz="711200">
            <a:lnSpc>
              <a:spcPct val="90000"/>
            </a:lnSpc>
            <a:spcBef>
              <a:spcPct val="0"/>
            </a:spcBef>
            <a:spcAft>
              <a:spcPct val="20000"/>
            </a:spcAft>
            <a:buChar char="•"/>
          </a:pPr>
          <a:r>
            <a:rPr lang="en-US" sz="1600" b="0" i="0" kern="1200" dirty="0"/>
            <a:t>Checking for missing values and handling them if necessary</a:t>
          </a:r>
          <a:endParaRPr lang="en-US" sz="1600" kern="1200" dirty="0"/>
        </a:p>
        <a:p>
          <a:pPr marL="171450" lvl="1" indent="-171450" algn="l" defTabSz="711200">
            <a:lnSpc>
              <a:spcPct val="90000"/>
            </a:lnSpc>
            <a:spcBef>
              <a:spcPct val="0"/>
            </a:spcBef>
            <a:spcAft>
              <a:spcPct val="20000"/>
            </a:spcAft>
            <a:buChar char="•"/>
          </a:pPr>
          <a:r>
            <a:rPr lang="en-US" sz="1600" b="0" i="0" kern="1200" dirty="0"/>
            <a:t>Extracting day names from the datetime index</a:t>
          </a:r>
          <a:endParaRPr lang="en-US" sz="1600" kern="1200" dirty="0"/>
        </a:p>
        <a:p>
          <a:pPr marL="171450" lvl="1" indent="-171450" algn="l" defTabSz="711200">
            <a:lnSpc>
              <a:spcPct val="90000"/>
            </a:lnSpc>
            <a:spcBef>
              <a:spcPct val="0"/>
            </a:spcBef>
            <a:spcAft>
              <a:spcPct val="20000"/>
            </a:spcAft>
            <a:buChar char="•"/>
          </a:pPr>
          <a:r>
            <a:rPr lang="en-US" sz="1600" b="0" i="0" kern="1200" dirty="0"/>
            <a:t>Creating additional features like daily return and moving averages (SMA_50 and           SMA_200)</a:t>
          </a:r>
          <a:endParaRPr lang="en-US" sz="1600" kern="1200" dirty="0"/>
        </a:p>
      </dsp:txBody>
      <dsp:txXfrm>
        <a:off x="0" y="917298"/>
        <a:ext cx="4840010" cy="286901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9252438-D667-4C38-BF75-FE2529BF7A1D}" type="datetime1">
              <a:rPr lang="en-GB" smtClean="0"/>
              <a:t>01/05/2023</a:t>
            </a:fld>
            <a:endParaRPr lang="en-GB" dirty="0"/>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8A06BE-7519-4B21-9E1D-AE6D6E69C38F}" type="slidenum">
              <a:rPr lang="en-GB" smtClean="0"/>
              <a:t>‹#›</a:t>
            </a:fld>
            <a:endParaRPr lang="en-GB" dirty="0"/>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5B6C6B-D6BA-4B99-A9D8-61BDEA902623}" type="datetime1">
              <a:rPr lang="en-GB" smtClean="0"/>
              <a:pPr/>
              <a:t>01/05/2023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A9B2C62-FE30-453D-946B-754E9E42C845}" type="slidenum">
              <a:rPr lang="en-GB" noProof="0" smtClean="0"/>
              <a:t>‹#›</a:t>
            </a:fld>
            <a:endParaRPr lang="en-GB" noProof="0" dirty="0"/>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dirty="0"/>
              <a:t>Line spacing + Page numbers</a:t>
            </a:r>
          </a:p>
        </p:txBody>
      </p:sp>
      <p:sp>
        <p:nvSpPr>
          <p:cNvPr id="4" name="Slide Number Placeholder 3"/>
          <p:cNvSpPr>
            <a:spLocks noGrp="1"/>
          </p:cNvSpPr>
          <p:nvPr>
            <p:ph type="sldNum" sz="quarter" idx="5"/>
          </p:nvPr>
        </p:nvSpPr>
        <p:spPr/>
        <p:txBody>
          <a:bodyPr rtlCol="0"/>
          <a:lstStyle/>
          <a:p>
            <a:pPr rtl="0"/>
            <a:fld id="{5A9B2C62-FE30-453D-946B-754E9E42C845}" type="slidenum">
              <a:rPr lang="en-GB" smtClean="0"/>
              <a:t>1</a:t>
            </a:fld>
            <a:endParaRPr lang="en-GB" dirty="0"/>
          </a:p>
        </p:txBody>
      </p:sp>
    </p:spTree>
    <p:extLst>
      <p:ext uri="{BB962C8B-B14F-4D97-AF65-F5344CB8AC3E}">
        <p14:creationId xmlns:p14="http://schemas.microsoft.com/office/powerpoint/2010/main" val="1777375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5A9B2C62-FE30-453D-946B-754E9E42C845}" type="slidenum">
              <a:rPr lang="en-GB" smtClean="0"/>
              <a:t>10</a:t>
            </a:fld>
            <a:endParaRPr lang="en-GB" dirty="0"/>
          </a:p>
        </p:txBody>
      </p:sp>
    </p:spTree>
    <p:extLst>
      <p:ext uri="{BB962C8B-B14F-4D97-AF65-F5344CB8AC3E}">
        <p14:creationId xmlns:p14="http://schemas.microsoft.com/office/powerpoint/2010/main" val="2879526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5A9B2C62-FE30-453D-946B-754E9E42C845}" type="slidenum">
              <a:rPr lang="en-GB" smtClean="0"/>
              <a:t>11</a:t>
            </a:fld>
            <a:endParaRPr lang="en-GB" dirty="0"/>
          </a:p>
        </p:txBody>
      </p:sp>
    </p:spTree>
    <p:extLst>
      <p:ext uri="{BB962C8B-B14F-4D97-AF65-F5344CB8AC3E}">
        <p14:creationId xmlns:p14="http://schemas.microsoft.com/office/powerpoint/2010/main" val="1652734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5A9B2C62-FE30-453D-946B-754E9E42C845}" type="slidenum">
              <a:rPr lang="en-GB" smtClean="0"/>
              <a:t>12</a:t>
            </a:fld>
            <a:endParaRPr lang="en-GB" dirty="0"/>
          </a:p>
        </p:txBody>
      </p:sp>
    </p:spTree>
    <p:extLst>
      <p:ext uri="{BB962C8B-B14F-4D97-AF65-F5344CB8AC3E}">
        <p14:creationId xmlns:p14="http://schemas.microsoft.com/office/powerpoint/2010/main" val="2371859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5A9B2C62-FE30-453D-946B-754E9E42C845}" type="slidenum">
              <a:rPr lang="en-GB" smtClean="0"/>
              <a:t>13</a:t>
            </a:fld>
            <a:endParaRPr lang="en-GB" dirty="0"/>
          </a:p>
        </p:txBody>
      </p:sp>
    </p:spTree>
    <p:extLst>
      <p:ext uri="{BB962C8B-B14F-4D97-AF65-F5344CB8AC3E}">
        <p14:creationId xmlns:p14="http://schemas.microsoft.com/office/powerpoint/2010/main" val="2055181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5A9B2C62-FE30-453D-946B-754E9E42C845}" type="slidenum">
              <a:rPr lang="en-GB" smtClean="0"/>
              <a:t>14</a:t>
            </a:fld>
            <a:endParaRPr lang="en-GB" dirty="0"/>
          </a:p>
        </p:txBody>
      </p:sp>
    </p:spTree>
    <p:extLst>
      <p:ext uri="{BB962C8B-B14F-4D97-AF65-F5344CB8AC3E}">
        <p14:creationId xmlns:p14="http://schemas.microsoft.com/office/powerpoint/2010/main" val="696196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5A9B2C62-FE30-453D-946B-754E9E42C845}" type="slidenum">
              <a:rPr lang="en-GB" smtClean="0"/>
              <a:t>15</a:t>
            </a:fld>
            <a:endParaRPr lang="en-GB" dirty="0"/>
          </a:p>
        </p:txBody>
      </p:sp>
    </p:spTree>
    <p:extLst>
      <p:ext uri="{BB962C8B-B14F-4D97-AF65-F5344CB8AC3E}">
        <p14:creationId xmlns:p14="http://schemas.microsoft.com/office/powerpoint/2010/main" val="3693129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5A9B2C62-FE30-453D-946B-754E9E42C845}" type="slidenum">
              <a:rPr lang="en-GB" smtClean="0"/>
              <a:t>16</a:t>
            </a:fld>
            <a:endParaRPr lang="en-GB" dirty="0"/>
          </a:p>
        </p:txBody>
      </p:sp>
    </p:spTree>
    <p:extLst>
      <p:ext uri="{BB962C8B-B14F-4D97-AF65-F5344CB8AC3E}">
        <p14:creationId xmlns:p14="http://schemas.microsoft.com/office/powerpoint/2010/main" val="1801331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5A9B2C62-FE30-453D-946B-754E9E42C845}" type="slidenum">
              <a:rPr lang="en-GB" smtClean="0"/>
              <a:t>2</a:t>
            </a:fld>
            <a:endParaRPr lang="en-GB" dirty="0"/>
          </a:p>
        </p:txBody>
      </p:sp>
    </p:spTree>
    <p:extLst>
      <p:ext uri="{BB962C8B-B14F-4D97-AF65-F5344CB8AC3E}">
        <p14:creationId xmlns:p14="http://schemas.microsoft.com/office/powerpoint/2010/main" val="947094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5A9B2C62-FE30-453D-946B-754E9E42C845}" type="slidenum">
              <a:rPr lang="en-GB" smtClean="0"/>
              <a:t>3</a:t>
            </a:fld>
            <a:endParaRPr lang="en-GB" dirty="0"/>
          </a:p>
        </p:txBody>
      </p:sp>
    </p:spTree>
    <p:extLst>
      <p:ext uri="{BB962C8B-B14F-4D97-AF65-F5344CB8AC3E}">
        <p14:creationId xmlns:p14="http://schemas.microsoft.com/office/powerpoint/2010/main" val="3619213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5A9B2C62-FE30-453D-946B-754E9E42C845}" type="slidenum">
              <a:rPr lang="en-GB" smtClean="0"/>
              <a:t>4</a:t>
            </a:fld>
            <a:endParaRPr lang="en-GB" dirty="0"/>
          </a:p>
        </p:txBody>
      </p:sp>
    </p:spTree>
    <p:extLst>
      <p:ext uri="{BB962C8B-B14F-4D97-AF65-F5344CB8AC3E}">
        <p14:creationId xmlns:p14="http://schemas.microsoft.com/office/powerpoint/2010/main" val="1906748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5A9B2C62-FE30-453D-946B-754E9E42C845}" type="slidenum">
              <a:rPr lang="en-GB" smtClean="0"/>
              <a:t>5</a:t>
            </a:fld>
            <a:endParaRPr lang="en-GB" dirty="0"/>
          </a:p>
        </p:txBody>
      </p:sp>
    </p:spTree>
    <p:extLst>
      <p:ext uri="{BB962C8B-B14F-4D97-AF65-F5344CB8AC3E}">
        <p14:creationId xmlns:p14="http://schemas.microsoft.com/office/powerpoint/2010/main" val="4272987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5A9B2C62-FE30-453D-946B-754E9E42C845}" type="slidenum">
              <a:rPr lang="en-GB" smtClean="0"/>
              <a:t>6</a:t>
            </a:fld>
            <a:endParaRPr lang="en-GB" dirty="0"/>
          </a:p>
        </p:txBody>
      </p:sp>
    </p:spTree>
    <p:extLst>
      <p:ext uri="{BB962C8B-B14F-4D97-AF65-F5344CB8AC3E}">
        <p14:creationId xmlns:p14="http://schemas.microsoft.com/office/powerpoint/2010/main" val="3717992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5A9B2C62-FE30-453D-946B-754E9E42C845}" type="slidenum">
              <a:rPr lang="en-GB" smtClean="0"/>
              <a:t>7</a:t>
            </a:fld>
            <a:endParaRPr lang="en-GB" dirty="0"/>
          </a:p>
        </p:txBody>
      </p:sp>
    </p:spTree>
    <p:extLst>
      <p:ext uri="{BB962C8B-B14F-4D97-AF65-F5344CB8AC3E}">
        <p14:creationId xmlns:p14="http://schemas.microsoft.com/office/powerpoint/2010/main" val="769065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5A9B2C62-FE30-453D-946B-754E9E42C845}" type="slidenum">
              <a:rPr lang="en-GB" smtClean="0"/>
              <a:t>8</a:t>
            </a:fld>
            <a:endParaRPr lang="en-GB" dirty="0"/>
          </a:p>
        </p:txBody>
      </p:sp>
    </p:spTree>
    <p:extLst>
      <p:ext uri="{BB962C8B-B14F-4D97-AF65-F5344CB8AC3E}">
        <p14:creationId xmlns:p14="http://schemas.microsoft.com/office/powerpoint/2010/main" val="1605271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5A9B2C62-FE30-453D-946B-754E9E42C845}" type="slidenum">
              <a:rPr lang="en-GB" smtClean="0"/>
              <a:t>9</a:t>
            </a:fld>
            <a:endParaRPr lang="en-GB" dirty="0"/>
          </a:p>
        </p:txBody>
      </p:sp>
    </p:spTree>
    <p:extLst>
      <p:ext uri="{BB962C8B-B14F-4D97-AF65-F5344CB8AC3E}">
        <p14:creationId xmlns:p14="http://schemas.microsoft.com/office/powerpoint/2010/main" val="1389565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rtlCol="0">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rtl="0"/>
            <a:r>
              <a:rPr lang="en-US" noProof="0"/>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rtlCol="0"/>
          <a:lstStyle/>
          <a:p>
            <a:pPr rtl="0"/>
            <a:r>
              <a:rPr lang="en-US" noProof="0" dirty="0"/>
              <a:t>Click icon to add picture</a:t>
            </a:r>
            <a:endParaRPr lang="en-GB" noProof="0"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rtl="0">
              <a:lnSpc>
                <a:spcPts val="6500"/>
              </a:lnSpc>
              <a:spcBef>
                <a:spcPts val="1000"/>
              </a:spcBef>
              <a:buFont typeface="Arial" panose="020B0604020202020204" pitchFamily="34" charset="0"/>
            </a:pPr>
            <a:r>
              <a:rPr lang="en-US" noProof="0"/>
              <a:t>Click to edit Master title style</a:t>
            </a:r>
            <a:endParaRPr lang="en-GB" noProof="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rtlCol="0"/>
          <a:lstStyle/>
          <a:p>
            <a:pPr rtl="0"/>
            <a:r>
              <a:rPr lang="en-US" dirty="0"/>
              <a:t>Click icon to add picture</a:t>
            </a:r>
            <a:endParaRPr lang="en-GB" dirty="0"/>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rtlCol="0">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i="0" u="none" strike="noStrike" kern="1200" cap="none" spc="0" normalizeH="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GB" sz="140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rtl="0"/>
            <a:endParaRPr lang="en-GB"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rtlCol="0">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i="0" u="none" strike="noStrike" kern="1200" cap="none" spc="0" normalizeH="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GB" sz="140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rtl="0"/>
            <a:endParaRPr lang="en-GB"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rtlCol="0">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i="0" u="none" strike="noStrike" kern="1200" cap="none" spc="0" normalizeH="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GB" sz="140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rtl="0"/>
            <a:endParaRPr lang="en-GB"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93497F88-F998-41A5-BC0A-E2A29362C110}" type="datetime1">
              <a:rPr lang="en-GB" smtClean="0"/>
              <a:t>01/05/2023</a:t>
            </a:fld>
            <a:endParaRPr lang="en-GB"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smtClean="0"/>
              <a:pPr/>
              <a:t>‹#›</a:t>
            </a:fld>
            <a:endParaRPr lang="en-GB"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rtl="0">
              <a:spcBef>
                <a:spcPts val="1000"/>
              </a:spcBef>
              <a:buFont typeface="Arial" panose="020B0604020202020204" pitchFamily="34" charset="0"/>
            </a:pPr>
            <a:r>
              <a:rPr lang="en-GB"/>
              <a:t>Click to add title</a:t>
            </a:r>
            <a:endParaRPr lang="en-GB" dirty="0"/>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5182D509-9528-4261-83F4-67DE45097B71}" type="datetime1">
              <a:rPr lang="en-GB" noProof="0" smtClean="0"/>
              <a:t>01/05/2023</a:t>
            </a:fld>
            <a:endParaRPr lang="en-GB" noProof="0"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rtl="0"/>
            <a:r>
              <a:rPr lang="en-GB" noProof="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rtlCol="0"/>
          <a:lstStyle/>
          <a:p>
            <a:pPr rtl="0"/>
            <a:r>
              <a:rPr lang="en-US" noProof="0" dirty="0"/>
              <a:t>Click icon to add picture</a:t>
            </a:r>
            <a:endParaRPr lang="en-GB" noProof="0"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rtlCol="0"/>
          <a:lstStyle/>
          <a:p>
            <a:pPr rtl="0"/>
            <a:r>
              <a:rPr lang="en-US" noProof="0" dirty="0"/>
              <a:t>Click icon to add picture</a:t>
            </a:r>
            <a:endParaRPr lang="en-GB" noProof="0"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rtlCol="0">
            <a:noAutofit/>
          </a:bodyPr>
          <a:lstStyle>
            <a:lvl1pPr marL="0" indent="0">
              <a:lnSpc>
                <a:spcPct val="90000"/>
              </a:lnSpc>
              <a:buNone/>
              <a:defRPr sz="8800" b="1">
                <a:solidFill>
                  <a:schemeClr val="bg1"/>
                </a:solidFill>
              </a:defRPr>
            </a:lvl1pPr>
          </a:lstStyle>
          <a:p>
            <a:pPr lvl="0" rtl="0"/>
            <a:r>
              <a:rPr lang="en-GB" noProof="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rtlCol="0">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rtl="0"/>
            <a:r>
              <a:rPr lang="en-US" noProof="0"/>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rtlCol="0">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6BC12EAE-6163-46B0-965C-FF1F9535DB54}" type="datetime1">
              <a:rPr lang="en-GB" noProof="0" smtClean="0"/>
              <a:t>01/05/2023</a:t>
            </a:fld>
            <a:endParaRPr lang="en-GB" noProof="0"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rtl="0">
              <a:spcBef>
                <a:spcPts val="1000"/>
              </a:spcBef>
              <a:buFont typeface="Arial" panose="020B0604020202020204" pitchFamily="34" charset="0"/>
            </a:pPr>
            <a:r>
              <a:rPr lang="en-GB" noProof="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rtlCol="0">
            <a:normAutofit/>
          </a:bodyPr>
          <a:lstStyle>
            <a:lvl1pPr marL="0" indent="0">
              <a:lnSpc>
                <a:spcPct val="150000"/>
              </a:lnSpc>
              <a:buNone/>
              <a:defRPr sz="2000">
                <a:solidFill>
                  <a:schemeClr val="accent2">
                    <a:lumMod val="50000"/>
                  </a:schemeClr>
                </a:solidFill>
              </a:defRPr>
            </a:lvl1pPr>
          </a:lstStyle>
          <a:p>
            <a:pPr lvl="0" rtl="0"/>
            <a:r>
              <a:rPr lang="en-US" noProof="0"/>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657F6B3C-B259-4C25-8B1A-5E5583912D40}" type="datetime1">
              <a:rPr lang="en-GB" noProof="0" smtClean="0"/>
              <a:t>01/05/2023</a:t>
            </a:fld>
            <a:endParaRPr lang="en-GB" noProof="0"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rtl="0">
              <a:lnSpc>
                <a:spcPts val="6500"/>
              </a:lnSpc>
              <a:spcBef>
                <a:spcPts val="1000"/>
              </a:spcBef>
              <a:buFont typeface="Arial" panose="020B0604020202020204" pitchFamily="34" charset="0"/>
            </a:pPr>
            <a:r>
              <a:rPr lang="en-US" noProof="0"/>
              <a:t>Click to edit Master title style</a:t>
            </a:r>
            <a:endParaRPr lang="en-GB" noProof="0"/>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rtlCol="0"/>
          <a:lstStyle/>
          <a:p>
            <a:pPr rtl="0"/>
            <a:r>
              <a:rPr lang="en-US" noProof="0" dirty="0"/>
              <a:t>Click icon to add picture</a:t>
            </a:r>
            <a:endParaRPr lang="en-GB" noProof="0" dirty="0"/>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rtlCol="0"/>
          <a:lstStyle/>
          <a:p>
            <a:pPr rtl="0"/>
            <a:r>
              <a:rPr lang="en-US" noProof="0" dirty="0"/>
              <a:t>Click icon to add picture</a:t>
            </a:r>
            <a:endParaRPr lang="en-GB" noProof="0" dirty="0"/>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rtlCol="0"/>
          <a:lstStyle/>
          <a:p>
            <a:pPr rtl="0"/>
            <a:r>
              <a:rPr lang="en-US" noProof="0" dirty="0"/>
              <a:t>Click icon to add picture</a:t>
            </a:r>
            <a:endParaRPr lang="en-GB" noProof="0" dirty="0"/>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rtlCol="0">
            <a:noAutofit/>
          </a:bodyPr>
          <a:lstStyle>
            <a:lvl1pPr marL="0" indent="0">
              <a:lnSpc>
                <a:spcPct val="90000"/>
              </a:lnSpc>
              <a:buNone/>
              <a:defRPr sz="8800" b="1">
                <a:solidFill>
                  <a:schemeClr val="bg1"/>
                </a:solidFill>
                <a:latin typeface="+mj-lt"/>
              </a:defRPr>
            </a:lvl1pPr>
          </a:lstStyle>
          <a:p>
            <a:pPr lvl="0" rtl="0"/>
            <a:r>
              <a:rPr lang="en-GB" noProof="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rtlCol="0">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rtl="0"/>
            <a:r>
              <a:rPr lang="en-US" noProof="0"/>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7CFE58C8-5EFC-4EA4-ADE6-76CFBA08C1D9}" type="datetime1">
              <a:rPr lang="en-GB" noProof="0" smtClean="0"/>
              <a:t>01/05/2023</a:t>
            </a:fld>
            <a:endParaRPr lang="en-GB" noProof="0"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rtl="0">
              <a:spcBef>
                <a:spcPts val="1000"/>
              </a:spcBef>
              <a:buFont typeface="Arial" panose="020B0604020202020204" pitchFamily="34" charset="0"/>
            </a:pPr>
            <a:r>
              <a:rPr lang="en-GB" noProof="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rtlCol="0">
            <a:noAutofit/>
          </a:bodyPr>
          <a:lstStyle>
            <a:lvl1pPr marL="0" indent="0">
              <a:lnSpc>
                <a:spcPct val="90000"/>
              </a:lnSpc>
              <a:buNone/>
              <a:defRPr sz="8800">
                <a:solidFill>
                  <a:schemeClr val="bg1"/>
                </a:solidFill>
              </a:defRPr>
            </a:lvl1pPr>
          </a:lstStyle>
          <a:p>
            <a:pPr lvl="0" rtl="0"/>
            <a:r>
              <a:rPr lang="en-GB" noProof="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rtl="0">
              <a:spcBef>
                <a:spcPts val="1000"/>
              </a:spcBef>
              <a:buFont typeface="Arial" panose="020B0604020202020204" pitchFamily="34" charset="0"/>
            </a:pPr>
            <a:r>
              <a:rPr lang="en-US" noProof="0"/>
              <a:t>Click to edit Master title style</a:t>
            </a:r>
            <a:endParaRPr lang="en-GB" noProof="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28218FD1-0D8C-44DA-BDCB-F602AF0F2A77}" type="datetime1">
              <a:rPr lang="en-GB" noProof="0" smtClean="0"/>
              <a:t>01/05/2023</a:t>
            </a:fld>
            <a:endParaRPr lang="en-GB" noProof="0"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B8D97C3D-3189-471F-B6F0-BAF2DE1A9F28}" type="datetime1">
              <a:rPr lang="en-GB" noProof="0" smtClean="0"/>
              <a:t>01/05/2023</a:t>
            </a:fld>
            <a:endParaRPr lang="en-GB" noProof="0"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rtlCol="0"/>
          <a:lstStyle/>
          <a:p>
            <a:pPr rtl="0"/>
            <a:r>
              <a:rPr lang="en-US" noProof="0" dirty="0"/>
              <a:t>Click icon to add picture</a:t>
            </a:r>
            <a:endParaRPr lang="en-GB" noProof="0" dirty="0"/>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rtlCol="0" anchor="t">
            <a:normAutofit/>
          </a:bodyPr>
          <a:lstStyle>
            <a:lvl1pPr>
              <a:lnSpc>
                <a:spcPct val="150000"/>
              </a:lnSpc>
              <a:spcBef>
                <a:spcPts val="1000"/>
              </a:spcBef>
              <a:defRPr sz="2000">
                <a:solidFill>
                  <a:schemeClr val="accent2">
                    <a:lumMod val="50000"/>
                  </a:schemeClr>
                </a:solidFill>
              </a:defRPr>
            </a:lvl1pPr>
          </a:lstStyle>
          <a:p>
            <a:pPr rtl="0"/>
            <a:r>
              <a:rPr lang="en-US" noProof="0"/>
              <a:t>Click to edit Master title style</a:t>
            </a:r>
            <a:endParaRPr lang="en-GB" noProof="0"/>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3D2CC581-0E81-499A-8A7A-9F28C5DB5D31}" type="datetime1">
              <a:rPr lang="en-GB" noProof="0" smtClean="0"/>
              <a:t>01/05/2023</a:t>
            </a:fld>
            <a:endParaRPr lang="en-GB" noProof="0"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rtl="0"/>
            <a:r>
              <a:rPr lang="en-GB" noProof="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rtlCol="0">
            <a:noAutofit/>
          </a:bodyPr>
          <a:lstStyle>
            <a:lvl1pPr marL="0" indent="0">
              <a:lnSpc>
                <a:spcPct val="90000"/>
              </a:lnSpc>
              <a:buNone/>
              <a:defRPr sz="8800" b="1">
                <a:solidFill>
                  <a:schemeClr val="tx1"/>
                </a:solidFill>
              </a:defRPr>
            </a:lvl1pPr>
          </a:lstStyle>
          <a:p>
            <a:pPr lvl="0" rtl="0"/>
            <a:r>
              <a:rPr lang="en-GB" noProof="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rtlCol="0"/>
          <a:lstStyle/>
          <a:p>
            <a:pPr rtl="0"/>
            <a:r>
              <a:rPr lang="en-US" noProof="0" dirty="0"/>
              <a:t>Click icon to add picture</a:t>
            </a:r>
            <a:endParaRPr lang="en-GB" noProof="0" dirty="0"/>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rtlCol="0"/>
          <a:lstStyle/>
          <a:p>
            <a:pPr rtl="0"/>
            <a:r>
              <a:rPr lang="en-US" noProof="0" dirty="0"/>
              <a:t>Click icon to add picture</a:t>
            </a:r>
            <a:endParaRPr lang="en-GB" noProof="0"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rtlCol="0"/>
          <a:lstStyle/>
          <a:p>
            <a:pPr rtl="0"/>
            <a:r>
              <a:rPr lang="en-US" noProof="0" dirty="0"/>
              <a:t>Click icon to add picture</a:t>
            </a:r>
            <a:endParaRPr lang="en-GB" noProof="0" dirty="0"/>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rtlCol="0"/>
          <a:lstStyle/>
          <a:p>
            <a:pPr rtl="0"/>
            <a:r>
              <a:rPr lang="en-US" noProof="0" dirty="0"/>
              <a:t>Click icon to add picture</a:t>
            </a:r>
            <a:endParaRPr lang="en-GB" noProof="0" dirty="0"/>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rtlCol="0"/>
          <a:lstStyle/>
          <a:p>
            <a:pPr rtl="0"/>
            <a:r>
              <a:rPr lang="en-US" noProof="0" dirty="0"/>
              <a:t>Click icon to add picture</a:t>
            </a:r>
            <a:endParaRPr lang="en-GB" noProof="0" dirty="0"/>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A35A1939-91BF-40FE-B9AD-CBB20D475D42}" type="datetime1">
              <a:rPr lang="en-GB" noProof="0" smtClean="0"/>
              <a:t>01/05/2023</a:t>
            </a:fld>
            <a:endParaRPr lang="en-GB" noProof="0"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rtl="0">
              <a:spcBef>
                <a:spcPts val="1000"/>
              </a:spcBef>
              <a:buFont typeface="Arial" panose="020B0604020202020204" pitchFamily="34" charset="0"/>
            </a:pPr>
            <a:r>
              <a:rPr lang="en-US" noProof="0"/>
              <a:t>Click to edit Master title style</a:t>
            </a:r>
            <a:endParaRPr lang="en-GB" noProof="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rtlCol="0">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rtl="0"/>
            <a:r>
              <a:rPr lang="en-GB" noProof="0"/>
              <a:t>Name</a:t>
            </a:r>
          </a:p>
          <a:p>
            <a:pPr lvl="0" rtl="0"/>
            <a:r>
              <a:rPr lang="en-GB" noProof="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rtlCol="0">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rtl="0"/>
            <a:r>
              <a:rPr lang="en-GB" noProof="0"/>
              <a:t>Name</a:t>
            </a:r>
          </a:p>
          <a:p>
            <a:pPr lvl="0" rtl="0"/>
            <a:r>
              <a:rPr lang="en-GB" noProof="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rtlCol="0">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rtl="0"/>
            <a:r>
              <a:rPr lang="en-GB" noProof="0"/>
              <a:t>Name</a:t>
            </a:r>
          </a:p>
          <a:p>
            <a:pPr lvl="0" rtl="0"/>
            <a:r>
              <a:rPr lang="en-GB" noProof="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rtlCol="0">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rtl="0"/>
            <a:r>
              <a:rPr lang="en-GB" noProof="0"/>
              <a:t>Name</a:t>
            </a:r>
          </a:p>
          <a:p>
            <a:pPr lvl="0" rtl="0"/>
            <a:r>
              <a:rPr lang="en-GB" noProof="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rtlCol="0">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rtl="0"/>
            <a:r>
              <a:rPr lang="en-GB" noProof="0"/>
              <a:t>Name</a:t>
            </a:r>
          </a:p>
          <a:p>
            <a:pPr lvl="0" rtl="0"/>
            <a:r>
              <a:rPr lang="en-GB" noProof="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rtlCol="0"/>
          <a:lstStyle/>
          <a:p>
            <a:pPr rtl="0"/>
            <a:r>
              <a:rPr lang="en-US" noProof="0" dirty="0"/>
              <a:t>Click icon to add picture</a:t>
            </a:r>
            <a:endParaRPr lang="en-GB" noProof="0" dirty="0"/>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rtlCol="0">
            <a:normAutofit/>
          </a:bodyPr>
          <a:lstStyle>
            <a:lvl1pPr marL="0" indent="0">
              <a:buNone/>
              <a:defRPr/>
            </a:lvl1pPr>
          </a:lstStyle>
          <a:p>
            <a:pPr lvl="0" rtl="0"/>
            <a:r>
              <a:rPr lang="en-US" sz="1600" noProof="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6F0773E1-7C4B-4C59-BEC6-FC5196EB0414}" type="datetime1">
              <a:rPr lang="en-GB" noProof="0" smtClean="0"/>
              <a:t>01/05/2023</a:t>
            </a:fld>
            <a:endParaRPr lang="en-GB" noProof="0"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rtl="0"/>
            <a:r>
              <a:rPr lang="en-GB" noProof="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B7455E70-3AD3-40C3-B441-2AA3E33898D9}" type="datetime1">
              <a:rPr lang="en-GB" noProof="0" smtClean="0"/>
              <a:t>01/05/2023</a:t>
            </a:fld>
            <a:endParaRPr lang="en-GB" noProof="0"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1"/><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rawpixel.com/image/327277/free-illustration-image-graph-statistic-analysi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apicciano.commons.gc.cuny.edu/2020/12/09/moodys-and-fitch-ratings-agencies-warn-higher-ed-faces-a-long-and-uneven-recovery/" TargetMode="External"/><Relationship Id="rId3" Type="http://schemas.openxmlformats.org/officeDocument/2006/relationships/image" Target="../media/image3.jpg"/><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cassandrajohn.com/2016/07/26/first-rules-of-data-analysis/" TargetMode="External"/><Relationship Id="rId5" Type="http://schemas.openxmlformats.org/officeDocument/2006/relationships/image" Target="../media/image4.jpg"/><Relationship Id="rId4" Type="http://schemas.openxmlformats.org/officeDocument/2006/relationships/hyperlink" Target="https://vagia-gr.blogspot.com/2010_08_01_archive.html" TargetMode="Externa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914513" y="620615"/>
            <a:ext cx="5181486" cy="2242441"/>
          </a:xfrm>
        </p:spPr>
        <p:txBody>
          <a:bodyPr rtlCol="0">
            <a:normAutofit fontScale="90000"/>
          </a:bodyPr>
          <a:lstStyle/>
          <a:p>
            <a:pPr rtl="0"/>
            <a:r>
              <a:rPr lang="en-US" b="0" i="0">
                <a:solidFill>
                  <a:srgbClr val="374151"/>
                </a:solidFill>
                <a:effectLst/>
              </a:rPr>
              <a:t>Unlocking Investment Insights:</a:t>
            </a:r>
            <a:endParaRPr lang="en-GB" dirty="0"/>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1028700" y="5352762"/>
            <a:ext cx="3222058" cy="1257877"/>
          </a:xfrm>
        </p:spPr>
        <p:txBody>
          <a:bodyPr rtlCol="0"/>
          <a:lstStyle/>
          <a:p>
            <a:pPr rtl="0"/>
            <a:r>
              <a:rPr lang="en-GB" dirty="0"/>
              <a:t>Mayank Koundal</a:t>
            </a:r>
          </a:p>
          <a:p>
            <a:pPr rtl="0"/>
            <a:endParaRPr lang="en-GB" dirty="0"/>
          </a:p>
        </p:txBody>
      </p:sp>
      <p:pic>
        <p:nvPicPr>
          <p:cNvPr id="10" name="Picture Placeholder 9">
            <a:extLst>
              <a:ext uri="{FF2B5EF4-FFF2-40B4-BE49-F238E27FC236}">
                <a16:creationId xmlns:a16="http://schemas.microsoft.com/office/drawing/2014/main" id="{989DB536-6819-4D2C-B0DB-D6649F94F6C1}"/>
              </a:ext>
            </a:extLst>
          </p:cNvPr>
          <p:cNvPicPr>
            <a:picLocks noGrp="1" noChangeAspect="1"/>
          </p:cNvPicPr>
          <p:nvPr>
            <p:ph type="pic" sz="quarter" idx="11"/>
          </p:nvPr>
        </p:nvPicPr>
        <p:blipFill>
          <a:blip r:embed="rId3">
            <a:extLst>
              <a:ext uri="{837473B0-CC2E-450A-ABE3-18F120FF3D39}">
                <a1611:picAttrSrcUrl xmlns:a1611="http://schemas.microsoft.com/office/drawing/2016/11/main" r:id="rId4"/>
              </a:ext>
            </a:extLst>
          </a:blip>
          <a:srcRect/>
          <a:stretch/>
        </p:blipFill>
        <p:spPr/>
      </p:pic>
      <p:sp>
        <p:nvSpPr>
          <p:cNvPr id="2" name="TextBox 1">
            <a:extLst>
              <a:ext uri="{FF2B5EF4-FFF2-40B4-BE49-F238E27FC236}">
                <a16:creationId xmlns:a16="http://schemas.microsoft.com/office/drawing/2014/main" id="{D7A1DC87-653B-AF8A-21DD-55EF5833D657}"/>
              </a:ext>
            </a:extLst>
          </p:cNvPr>
          <p:cNvSpPr txBox="1"/>
          <p:nvPr/>
        </p:nvSpPr>
        <p:spPr>
          <a:xfrm>
            <a:off x="914513" y="3460327"/>
            <a:ext cx="5056075" cy="879664"/>
          </a:xfrm>
          <a:prstGeom prst="rect">
            <a:avLst/>
          </a:prstGeom>
          <a:noFill/>
        </p:spPr>
        <p:txBody>
          <a:bodyPr wrap="square" rtlCol="0">
            <a:spAutoFit/>
          </a:bodyPr>
          <a:lstStyle/>
          <a:p>
            <a:pPr>
              <a:lnSpc>
                <a:spcPct val="150000"/>
              </a:lnSpc>
            </a:pPr>
            <a:r>
              <a:rPr lang="en-US" b="1" i="0" dirty="0">
                <a:effectLst/>
              </a:rPr>
              <a:t>A Data Analyst's In-Depth Exploration of Moody's Stock Performance (1994-2023)"</a:t>
            </a:r>
            <a:endParaRPr lang="en-GB" b="1"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4">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pic>
        <p:nvPicPr>
          <p:cNvPr id="34" name="Picture 33" descr="Chart, histogram&#10;&#10;Description automatically generated">
            <a:extLst>
              <a:ext uri="{FF2B5EF4-FFF2-40B4-BE49-F238E27FC236}">
                <a16:creationId xmlns:a16="http://schemas.microsoft.com/office/drawing/2014/main" id="{3978417F-AEE2-62CE-3E61-68CD9392FC0E}"/>
              </a:ext>
            </a:extLst>
          </p:cNvPr>
          <p:cNvPicPr>
            <a:picLocks noChangeAspect="1"/>
          </p:cNvPicPr>
          <p:nvPr/>
        </p:nvPicPr>
        <p:blipFill rotWithShape="1">
          <a:blip r:embed="rId3">
            <a:alphaModFix amt="60000"/>
          </a:blip>
          <a:srcRect l="3555" r="1" b="1"/>
          <a:stretch/>
        </p:blipFill>
        <p:spPr>
          <a:xfrm>
            <a:off x="-1" y="10"/>
            <a:ext cx="12192001" cy="6857990"/>
          </a:xfrm>
          <a:prstGeom prst="rect">
            <a:avLst/>
          </a:prstGeom>
        </p:spPr>
      </p:pic>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1198181" y="1122363"/>
            <a:ext cx="9795637" cy="2220775"/>
          </a:xfrm>
        </p:spPr>
        <p:txBody>
          <a:bodyPr vert="horz" lIns="91440" tIns="45720" rIns="91440" bIns="45720" rtlCol="0" anchor="b">
            <a:normAutofit/>
          </a:bodyPr>
          <a:lstStyle/>
          <a:p>
            <a:pPr algn="ctr"/>
            <a:r>
              <a:rPr lang="en-US" sz="4800" dirty="0">
                <a:solidFill>
                  <a:srgbClr val="FFFFFF"/>
                </a:solidFill>
                <a:ea typeface="+mj-ea"/>
                <a:cs typeface="+mj-cs"/>
              </a:rPr>
              <a:t>CLOSING PRICE WITH MOVING AVERAGES (SMA_50 AND SMA_200)</a:t>
            </a:r>
          </a:p>
        </p:txBody>
      </p:sp>
    </p:spTree>
    <p:extLst>
      <p:ext uri="{BB962C8B-B14F-4D97-AF65-F5344CB8AC3E}">
        <p14:creationId xmlns:p14="http://schemas.microsoft.com/office/powerpoint/2010/main" val="4083546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Chart&#10;&#10;Description automatically generated with medium confidence">
            <a:extLst>
              <a:ext uri="{FF2B5EF4-FFF2-40B4-BE49-F238E27FC236}">
                <a16:creationId xmlns:a16="http://schemas.microsoft.com/office/drawing/2014/main" id="{C97B293F-1091-1126-443A-5F9B61308D5E}"/>
              </a:ext>
            </a:extLst>
          </p:cNvPr>
          <p:cNvPicPr>
            <a:picLocks noChangeAspect="1"/>
          </p:cNvPicPr>
          <p:nvPr/>
        </p:nvPicPr>
        <p:blipFill>
          <a:blip r:embed="rId3"/>
          <a:stretch>
            <a:fillRect/>
          </a:stretch>
        </p:blipFill>
        <p:spPr>
          <a:xfrm>
            <a:off x="200416" y="651354"/>
            <a:ext cx="7012501" cy="5511452"/>
          </a:xfrm>
          <a:prstGeom prst="rect">
            <a:avLst/>
          </a:prstGeom>
        </p:spPr>
      </p:pic>
      <p:sp>
        <p:nvSpPr>
          <p:cNvPr id="147" name="Rectangle 146">
            <a:extLst>
              <a:ext uri="{FF2B5EF4-FFF2-40B4-BE49-F238E27FC236}">
                <a16:creationId xmlns:a16="http://schemas.microsoft.com/office/drawing/2014/main" id="{02D44074-0B69-4F0C-A7B3-5645CE40D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8053026" y="165637"/>
            <a:ext cx="3395133" cy="826718"/>
          </a:xfrm>
        </p:spPr>
        <p:txBody>
          <a:bodyPr vert="horz" lIns="91440" tIns="45720" rIns="91440" bIns="45720" rtlCol="0" anchor="ctr">
            <a:normAutofit fontScale="90000"/>
          </a:bodyPr>
          <a:lstStyle/>
          <a:p>
            <a:pPr algn="l"/>
            <a:r>
              <a:rPr lang="en-US" sz="3100" b="0" i="0" kern="1200" dirty="0">
                <a:solidFill>
                  <a:srgbClr val="FFFFFF"/>
                </a:solidFill>
                <a:effectLst/>
                <a:latin typeface="+mj-lt"/>
                <a:ea typeface="+mj-ea"/>
                <a:cs typeface="+mj-cs"/>
              </a:rPr>
              <a:t>Time Series Decomposition</a:t>
            </a:r>
            <a:endParaRPr lang="en-US" sz="3100"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15315C44-272F-2BE0-51B4-99812BEB27A3}"/>
              </a:ext>
            </a:extLst>
          </p:cNvPr>
          <p:cNvSpPr txBox="1"/>
          <p:nvPr/>
        </p:nvSpPr>
        <p:spPr>
          <a:xfrm>
            <a:off x="7903197" y="1681375"/>
            <a:ext cx="3920261" cy="4342151"/>
          </a:xfrm>
          <a:prstGeom prst="rect">
            <a:avLst/>
          </a:prstGeom>
          <a:noFill/>
        </p:spPr>
        <p:txBody>
          <a:bodyPr wrap="square" rtlCol="0">
            <a:spAutoFit/>
          </a:bodyPr>
          <a:lstStyle/>
          <a:p>
            <a:pPr>
              <a:lnSpc>
                <a:spcPct val="150000"/>
              </a:lnSpc>
            </a:pPr>
            <a:r>
              <a:rPr lang="en-US" sz="1400" b="0" i="0" dirty="0">
                <a:solidFill>
                  <a:srgbClr val="374151"/>
                </a:solidFill>
                <a:effectLst/>
              </a:rPr>
              <a:t>The time series decomposition was performed using the </a:t>
            </a:r>
            <a:r>
              <a:rPr lang="en-US" sz="1400" b="1" i="0" dirty="0">
                <a:solidFill>
                  <a:srgbClr val="374151"/>
                </a:solidFill>
                <a:effectLst/>
              </a:rPr>
              <a:t>'seasonal_decompose' </a:t>
            </a:r>
            <a:r>
              <a:rPr lang="en-US" sz="1400" b="0" i="0" dirty="0">
                <a:solidFill>
                  <a:srgbClr val="374151"/>
                </a:solidFill>
                <a:effectLst/>
              </a:rPr>
              <a:t>function from the </a:t>
            </a:r>
            <a:r>
              <a:rPr lang="en-US" sz="1400" b="1" i="0" dirty="0">
                <a:solidFill>
                  <a:srgbClr val="374151"/>
                </a:solidFill>
                <a:effectLst/>
              </a:rPr>
              <a:t>'statsmodels' </a:t>
            </a:r>
            <a:r>
              <a:rPr lang="en-US" sz="1400" b="0" i="0" dirty="0">
                <a:solidFill>
                  <a:srgbClr val="374151"/>
                </a:solidFill>
                <a:effectLst/>
              </a:rPr>
              <a:t>library with an additive model and a period of 252 days (approximate number of trading days in a year). The decomposition resulted in the following components: </a:t>
            </a:r>
          </a:p>
          <a:p>
            <a:pPr>
              <a:lnSpc>
                <a:spcPct val="150000"/>
              </a:lnSpc>
            </a:pPr>
            <a:endParaRPr lang="en-US" sz="1400" b="0" i="0" dirty="0">
              <a:solidFill>
                <a:srgbClr val="374151"/>
              </a:solidFill>
              <a:effectLst/>
            </a:endParaRPr>
          </a:p>
          <a:p>
            <a:pPr marL="285750" indent="-285750" algn="l">
              <a:lnSpc>
                <a:spcPct val="150000"/>
              </a:lnSpc>
              <a:buFont typeface="Arial" panose="020B0604020202020204" pitchFamily="34" charset="0"/>
              <a:buChar char="•"/>
            </a:pPr>
            <a:r>
              <a:rPr lang="en-GB" sz="1400" b="0" i="0" dirty="0">
                <a:solidFill>
                  <a:srgbClr val="374151"/>
                </a:solidFill>
                <a:effectLst/>
              </a:rPr>
              <a:t>Trend</a:t>
            </a:r>
          </a:p>
          <a:p>
            <a:pPr marL="285750" indent="-285750" algn="l">
              <a:lnSpc>
                <a:spcPct val="150000"/>
              </a:lnSpc>
              <a:buFont typeface="Arial" panose="020B0604020202020204" pitchFamily="34" charset="0"/>
              <a:buChar char="•"/>
            </a:pPr>
            <a:r>
              <a:rPr lang="en-GB" sz="1400" b="0" i="0" dirty="0">
                <a:solidFill>
                  <a:srgbClr val="374151"/>
                </a:solidFill>
                <a:effectLst/>
              </a:rPr>
              <a:t>Seasonality</a:t>
            </a:r>
          </a:p>
          <a:p>
            <a:pPr marL="285750" indent="-285750" algn="l">
              <a:lnSpc>
                <a:spcPct val="150000"/>
              </a:lnSpc>
              <a:buFont typeface="Arial" panose="020B0604020202020204" pitchFamily="34" charset="0"/>
              <a:buChar char="•"/>
            </a:pPr>
            <a:r>
              <a:rPr lang="en-GB" sz="1400" b="0" i="0" dirty="0">
                <a:solidFill>
                  <a:srgbClr val="374151"/>
                </a:solidFill>
                <a:effectLst/>
              </a:rPr>
              <a:t>Residuals</a:t>
            </a:r>
          </a:p>
          <a:p>
            <a:pPr>
              <a:lnSpc>
                <a:spcPct val="150000"/>
              </a:lnSpc>
            </a:pPr>
            <a:endParaRPr lang="en-GB" dirty="0"/>
          </a:p>
        </p:txBody>
      </p:sp>
    </p:spTree>
    <p:extLst>
      <p:ext uri="{BB962C8B-B14F-4D97-AF65-F5344CB8AC3E}">
        <p14:creationId xmlns:p14="http://schemas.microsoft.com/office/powerpoint/2010/main" val="700209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4BD264-B274-4D4C-8E2B-C6F7606B254F}"/>
              </a:ext>
            </a:extLst>
          </p:cNvPr>
          <p:cNvSpPr>
            <a:spLocks noGrp="1"/>
          </p:cNvSpPr>
          <p:nvPr>
            <p:ph idx="4294967295"/>
          </p:nvPr>
        </p:nvSpPr>
        <p:spPr>
          <a:xfrm>
            <a:off x="163100" y="1108554"/>
            <a:ext cx="11895550" cy="5643828"/>
          </a:xfrm>
        </p:spPr>
        <p:txBody>
          <a:bodyPr rtlCol="0">
            <a:normAutofit/>
          </a:bodyPr>
          <a:lstStyle/>
          <a:p>
            <a:pPr marL="0" marR="0" lvl="0" indent="0" algn="l" defTabSz="914400" rtl="0" eaLnBrk="1" fontAlgn="auto" latinLnBrk="0" hangingPunct="1">
              <a:spcBef>
                <a:spcPts val="0"/>
              </a:spcBef>
              <a:spcAft>
                <a:spcPts val="0"/>
              </a:spcAft>
              <a:buClrTx/>
              <a:buSzTx/>
              <a:buFontTx/>
              <a:buNone/>
              <a:tabLst/>
              <a:defRPr/>
            </a:pPr>
            <a:r>
              <a:rPr lang="en-US" sz="2600" b="0" i="0" dirty="0">
                <a:effectLst/>
                <a:latin typeface="+mj-lt"/>
              </a:rPr>
              <a:t>Which attributes exhibit correlation, and what is the nature of their relationships?</a:t>
            </a:r>
            <a:endParaRPr lang="en-US" sz="2600" b="0" i="0" kern="1200" dirty="0">
              <a:solidFill>
                <a:schemeClr val="dk1"/>
              </a:solidFill>
              <a:effectLst/>
              <a:latin typeface="+mj-lt"/>
              <a:ea typeface="+mn-ea"/>
              <a:cs typeface="+mn-cs"/>
            </a:endParaRPr>
          </a:p>
          <a:p>
            <a:pPr marL="0" indent="0">
              <a:spcBef>
                <a:spcPts val="0"/>
              </a:spcBef>
              <a:buNone/>
              <a:defRPr/>
            </a:pPr>
            <a:r>
              <a:rPr lang="en-US" sz="1500" b="0" i="0" kern="1200" dirty="0">
                <a:effectLst/>
                <a:ea typeface="+mn-ea"/>
                <a:cs typeface="+mn-cs"/>
              </a:rPr>
              <a:t>In the dataset, the columns 'Open', 'High', 'Low', 'Close', and 'Adj Close' exhibit a </a:t>
            </a:r>
            <a:r>
              <a:rPr lang="en-US" sz="1500" b="1" i="0" kern="1200" dirty="0">
                <a:effectLst/>
                <a:ea typeface="+mn-ea"/>
                <a:cs typeface="+mn-cs"/>
              </a:rPr>
              <a:t>strong correlation of 1 </a:t>
            </a:r>
            <a:r>
              <a:rPr lang="en-US" sz="1500" b="0" i="0" kern="1200" dirty="0">
                <a:effectLst/>
                <a:ea typeface="+mn-ea"/>
                <a:cs typeface="+mn-cs"/>
              </a:rPr>
              <a:t>with each other, indicating a </a:t>
            </a:r>
            <a:r>
              <a:rPr lang="en-US" sz="1500" b="1" i="0" kern="1200" dirty="0">
                <a:effectLst/>
                <a:ea typeface="+mn-ea"/>
                <a:cs typeface="+mn-cs"/>
              </a:rPr>
              <a:t>near-perfect positive relationship</a:t>
            </a:r>
            <a:r>
              <a:rPr lang="en-US" sz="1500" b="0" i="0" kern="1200" dirty="0">
                <a:effectLst/>
                <a:ea typeface="+mn-ea"/>
                <a:cs typeface="+mn-cs"/>
              </a:rPr>
              <a:t>. On the other hand, the 'Volume' column has a comparatively </a:t>
            </a:r>
            <a:r>
              <a:rPr lang="en-US" sz="1500" b="1" i="0" kern="1200" dirty="0">
                <a:effectLst/>
                <a:ea typeface="+mn-ea"/>
                <a:cs typeface="+mn-cs"/>
              </a:rPr>
              <a:t>weaker correlation of 0.27 </a:t>
            </a:r>
            <a:r>
              <a:rPr lang="en-US" sz="1500" b="0" i="0" kern="1200" dirty="0">
                <a:effectLst/>
                <a:ea typeface="+mn-ea"/>
                <a:cs typeface="+mn-cs"/>
              </a:rPr>
              <a:t>with these other columns, suggesting a more limited degree of association between trading volume and the other attributes.</a:t>
            </a:r>
          </a:p>
          <a:p>
            <a:pPr marL="0" indent="0">
              <a:lnSpc>
                <a:spcPct val="100000"/>
              </a:lnSpc>
              <a:spcBef>
                <a:spcPts val="0"/>
              </a:spcBef>
              <a:buNone/>
              <a:defRPr/>
            </a:pPr>
            <a:endParaRPr lang="en-US" sz="1600" b="0" i="0" kern="1200" dirty="0">
              <a:solidFill>
                <a:schemeClr val="dk1"/>
              </a:solidFill>
              <a:effectLst/>
              <a:latin typeface="+mn-lt"/>
              <a:ea typeface="+mn-ea"/>
              <a:cs typeface="Biome Light" panose="020B0303030204020804" pitchFamily="34" charset="0"/>
            </a:endParaRPr>
          </a:p>
          <a:p>
            <a:pPr marL="0" marR="0" lvl="0" indent="0" algn="l" defTabSz="914400" rtl="0" eaLnBrk="1" fontAlgn="auto" latinLnBrk="0" hangingPunct="1">
              <a:lnSpc>
                <a:spcPct val="160000"/>
              </a:lnSpc>
              <a:spcBef>
                <a:spcPts val="1000"/>
              </a:spcBef>
              <a:spcAft>
                <a:spcPts val="0"/>
              </a:spcAft>
              <a:buClrTx/>
              <a:buSzTx/>
              <a:buFont typeface="Arial" panose="020B0604020202020204" pitchFamily="34" charset="0"/>
              <a:buNone/>
              <a:tabLst/>
              <a:defRPr/>
            </a:pPr>
            <a:r>
              <a:rPr lang="en-GB" sz="2400" b="0" i="0" u="none" strike="noStrike" kern="1200" cap="none" spc="0" normalizeH="0" noProof="0" dirty="0">
                <a:ln>
                  <a:noFill/>
                </a:ln>
                <a:effectLst/>
                <a:uLnTx/>
                <a:uFillTx/>
                <a:latin typeface="+mj-lt"/>
                <a:ea typeface="+mn-ea"/>
                <a:cs typeface="Biome Light" panose="020B0303030204020804" pitchFamily="34" charset="0"/>
              </a:rPr>
              <a:t>How has the stock liquidity varied over time ?</a:t>
            </a:r>
            <a:endParaRPr lang="en-GB" sz="2400" dirty="0">
              <a:solidFill>
                <a:schemeClr val="accent2">
                  <a:lumMod val="50000"/>
                </a:schemeClr>
              </a:solidFill>
              <a:latin typeface="+mj-lt"/>
              <a:cs typeface="Biome Light" panose="020B0303030204020804" pitchFamily="34" charset="0"/>
            </a:endParaRPr>
          </a:p>
          <a:p>
            <a:pPr marL="0" marR="0" lvl="0" indent="0" algn="l" defTabSz="914400" rtl="0" eaLnBrk="1" fontAlgn="auto" latinLnBrk="0" hangingPunct="1">
              <a:spcBef>
                <a:spcPts val="1000"/>
              </a:spcBef>
              <a:spcAft>
                <a:spcPts val="0"/>
              </a:spcAft>
              <a:buClrTx/>
              <a:buSzTx/>
              <a:buFont typeface="Arial" panose="020B0604020202020204" pitchFamily="34" charset="0"/>
              <a:buNone/>
              <a:tabLst/>
              <a:defRPr/>
            </a:pPr>
            <a:r>
              <a:rPr lang="en-US" sz="1500" b="0" i="0" dirty="0">
                <a:effectLst/>
              </a:rPr>
              <a:t>Stock liquidity is often linked to trading volume. High volumes imply greater liquidity, facilitating easier buying or selling without significant price impacts. In contrast, low volumes suggest lower liquidity and larger price fluctuations. Moody's stock initially had higher trading volumes, which began to decrease over time. The 2007-2011 period was favorable with higher-than-average volumes, </a:t>
            </a:r>
            <a:r>
              <a:rPr lang="en-US" sz="1500" b="1" i="0" dirty="0">
                <a:effectLst/>
              </a:rPr>
              <a:t>indicating enhanced liquidity</a:t>
            </a:r>
            <a:r>
              <a:rPr lang="en-US" sz="1500" b="0" i="0" dirty="0">
                <a:effectLst/>
              </a:rPr>
              <a:t>. However, since 2012, volumes have decreased with yearly fluctuations, suggesting </a:t>
            </a:r>
            <a:r>
              <a:rPr lang="en-US" sz="1500" b="1" i="0" dirty="0">
                <a:effectLst/>
              </a:rPr>
              <a:t>changes in stock liquidity over time</a:t>
            </a:r>
            <a:r>
              <a:rPr lang="en-US" sz="1500" b="0" i="0" dirty="0">
                <a:effectLst/>
              </a:rPr>
              <a:t>.</a:t>
            </a:r>
            <a:endParaRPr lang="en-GB" sz="1500" b="0" i="0" u="none" strike="noStrike" kern="1200" cap="none" spc="0" normalizeH="0" noProof="0" dirty="0">
              <a:ln>
                <a:noFill/>
              </a:ln>
              <a:effectLst/>
              <a:uLnTx/>
              <a:uFillTx/>
              <a:ea typeface="+mn-ea"/>
              <a:cs typeface="Biome Light" panose="020B0303030204020804" pitchFamily="34" charset="0"/>
            </a:endParaRPr>
          </a:p>
          <a:p>
            <a:pPr marL="0" indent="0">
              <a:lnSpc>
                <a:spcPct val="100000"/>
              </a:lnSpc>
              <a:spcBef>
                <a:spcPts val="0"/>
              </a:spcBef>
              <a:buNone/>
              <a:defRPr/>
            </a:pPr>
            <a:endParaRPr lang="en-GB" sz="1600" b="0" i="0" u="none" strike="noStrike" kern="1200" cap="none" spc="0" normalizeH="0" noProof="0" dirty="0">
              <a:ln>
                <a:noFill/>
              </a:ln>
              <a:solidFill>
                <a:schemeClr val="accent2">
                  <a:lumMod val="50000"/>
                </a:schemeClr>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C0C9C2">
                  <a:lumMod val="50000"/>
                </a:srgbClr>
              </a:solidFill>
              <a:effectLst/>
              <a:uLnTx/>
              <a:uFillTx/>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C0C9C2">
                  <a:lumMod val="50000"/>
                </a:srgbClr>
              </a:solidFill>
              <a:effectLst/>
              <a:uLnTx/>
              <a:uFillTx/>
              <a:ea typeface="+mn-ea"/>
              <a:cs typeface="Biome Light" panose="020B0303030204020804" pitchFamily="34" charset="0"/>
            </a:endParaRPr>
          </a:p>
          <a:p>
            <a:pPr rtl="0"/>
            <a:endParaRPr lang="en-GB" sz="1600" dirty="0">
              <a:solidFill>
                <a:schemeClr val="tx2">
                  <a:lumMod val="50000"/>
                </a:schemeClr>
              </a:solidFill>
              <a:cs typeface="Biome Light" panose="020B0303030204020804" pitchFamily="34" charset="0"/>
            </a:endParaRPr>
          </a:p>
        </p:txBody>
      </p:sp>
      <p:sp>
        <p:nvSpPr>
          <p:cNvPr id="39" name="Slide Number Placeholder 38">
            <a:extLst>
              <a:ext uri="{FF2B5EF4-FFF2-40B4-BE49-F238E27FC236}">
                <a16:creationId xmlns:a16="http://schemas.microsoft.com/office/drawing/2014/main" id="{25AC8E0E-F9A1-4D3C-8AB5-4C215FD5C66A}"/>
              </a:ext>
            </a:extLst>
          </p:cNvPr>
          <p:cNvSpPr>
            <a:spLocks noGrp="1"/>
          </p:cNvSpPr>
          <p:nvPr>
            <p:ph type="sldNum" sz="quarter" idx="4"/>
          </p:nvPr>
        </p:nvSpPr>
        <p:spPr/>
        <p:txBody>
          <a:bodyPr rtlCol="0"/>
          <a:lstStyle/>
          <a:p>
            <a:pPr rtl="0"/>
            <a:fld id="{294A09A9-5501-47C1-A89A-A340965A2BE2}" type="slidenum">
              <a:rPr lang="en-GB" smtClean="0"/>
              <a:pPr rtl="0"/>
              <a:t>12</a:t>
            </a:fld>
            <a:endParaRPr lang="en-GB" dirty="0"/>
          </a:p>
        </p:txBody>
      </p:sp>
      <p:sp>
        <p:nvSpPr>
          <p:cNvPr id="4" name="TextBox 3">
            <a:extLst>
              <a:ext uri="{FF2B5EF4-FFF2-40B4-BE49-F238E27FC236}">
                <a16:creationId xmlns:a16="http://schemas.microsoft.com/office/drawing/2014/main" id="{89347636-D557-8FC5-0D86-D111ACA2EFA7}"/>
              </a:ext>
            </a:extLst>
          </p:cNvPr>
          <p:cNvSpPr txBox="1"/>
          <p:nvPr/>
        </p:nvSpPr>
        <p:spPr>
          <a:xfrm>
            <a:off x="939452" y="513567"/>
            <a:ext cx="2693096" cy="369332"/>
          </a:xfrm>
          <a:prstGeom prst="rect">
            <a:avLst/>
          </a:prstGeom>
          <a:noFill/>
        </p:spPr>
        <p:txBody>
          <a:bodyPr wrap="square" rtlCol="0">
            <a:spAutoFit/>
          </a:bodyPr>
          <a:lstStyle/>
          <a:p>
            <a:r>
              <a:rPr lang="en-GB" dirty="0"/>
              <a:t>SUMMARY</a:t>
            </a:r>
          </a:p>
        </p:txBody>
      </p:sp>
    </p:spTree>
    <p:extLst>
      <p:ext uri="{BB962C8B-B14F-4D97-AF65-F5344CB8AC3E}">
        <p14:creationId xmlns:p14="http://schemas.microsoft.com/office/powerpoint/2010/main" val="344939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A931-F348-4A41-A5F4-69657F3CA0F6}"/>
              </a:ext>
            </a:extLst>
          </p:cNvPr>
          <p:cNvSpPr>
            <a:spLocks noGrp="1"/>
          </p:cNvSpPr>
          <p:nvPr>
            <p:ph type="title"/>
          </p:nvPr>
        </p:nvSpPr>
        <p:spPr>
          <a:xfrm>
            <a:off x="283661" y="375780"/>
            <a:ext cx="2647429" cy="576197"/>
          </a:xfrm>
        </p:spPr>
        <p:txBody>
          <a:bodyPr rtlCol="0">
            <a:noAutofit/>
          </a:bodyPr>
          <a:lstStyle/>
          <a:p>
            <a:pPr algn="ctr"/>
            <a:r>
              <a:rPr lang="en-GB" sz="1800" dirty="0">
                <a:solidFill>
                  <a:schemeClr val="tx1"/>
                </a:solidFill>
              </a:rPr>
              <a:t>SUMMARY</a:t>
            </a:r>
          </a:p>
        </p:txBody>
      </p:sp>
      <p:sp>
        <p:nvSpPr>
          <p:cNvPr id="3" name="Content Placeholder 2">
            <a:extLst>
              <a:ext uri="{FF2B5EF4-FFF2-40B4-BE49-F238E27FC236}">
                <a16:creationId xmlns:a16="http://schemas.microsoft.com/office/drawing/2014/main" id="{B34BD264-B274-4D4C-8E2B-C6F7606B254F}"/>
              </a:ext>
            </a:extLst>
          </p:cNvPr>
          <p:cNvSpPr>
            <a:spLocks noGrp="1"/>
          </p:cNvSpPr>
          <p:nvPr>
            <p:ph idx="4294967295"/>
          </p:nvPr>
        </p:nvSpPr>
        <p:spPr>
          <a:xfrm>
            <a:off x="163100" y="951977"/>
            <a:ext cx="11895550" cy="6100545"/>
          </a:xfrm>
        </p:spPr>
        <p:txBody>
          <a:bodyPr rtlCol="0">
            <a:normAutofit fontScale="70000" lnSpcReduction="20000"/>
          </a:bodyPr>
          <a:lstStyle/>
          <a:p>
            <a:pPr marL="0" marR="0" lvl="0" indent="0" algn="l" defTabSz="914400" rtl="0" eaLnBrk="1" fontAlgn="auto" latinLnBrk="0" hangingPunct="1">
              <a:lnSpc>
                <a:spcPct val="170000"/>
              </a:lnSpc>
              <a:spcBef>
                <a:spcPts val="1000"/>
              </a:spcBef>
              <a:spcAft>
                <a:spcPts val="0"/>
              </a:spcAft>
              <a:buClrTx/>
              <a:buSzTx/>
              <a:buFont typeface="Arial" panose="020B0604020202020204" pitchFamily="34" charset="0"/>
              <a:buNone/>
              <a:tabLst/>
              <a:defRPr/>
            </a:pPr>
            <a:r>
              <a:rPr lang="en-US" sz="3400" b="0" i="0" kern="1200" dirty="0">
                <a:effectLst/>
                <a:latin typeface="+mj-lt"/>
                <a:ea typeface="+mn-ea"/>
                <a:cs typeface="+mn-cs"/>
              </a:rPr>
              <a:t>How do the short-term (50-day) and long-term (200-day) moving averages relate to the stock price?</a:t>
            </a:r>
          </a:p>
          <a:p>
            <a:pPr marL="0" marR="0" lvl="0" indent="0" algn="l" defTabSz="914400" rtl="0" eaLnBrk="1" fontAlgn="auto" latinLnBrk="0" hangingPunct="1">
              <a:lnSpc>
                <a:spcPct val="170000"/>
              </a:lnSpc>
              <a:spcBef>
                <a:spcPts val="1000"/>
              </a:spcBef>
              <a:spcAft>
                <a:spcPts val="0"/>
              </a:spcAft>
              <a:buClrTx/>
              <a:buSzTx/>
              <a:buFont typeface="Arial" panose="020B0604020202020204" pitchFamily="34" charset="0"/>
              <a:buNone/>
              <a:tabLst/>
              <a:defRPr/>
            </a:pPr>
            <a:r>
              <a:rPr lang="en-US" sz="2200" b="0" i="0" kern="1200" dirty="0">
                <a:effectLst/>
                <a:latin typeface="+mj-lt"/>
                <a:ea typeface="+mn-ea"/>
                <a:cs typeface="+mn-cs"/>
              </a:rPr>
              <a:t>The visualization of the closing price with </a:t>
            </a:r>
            <a:r>
              <a:rPr lang="en-US" sz="2200" b="0" i="0" kern="1200" dirty="0">
                <a:effectLst/>
                <a:latin typeface="+mn-lt"/>
                <a:ea typeface="+mn-ea"/>
                <a:cs typeface="+mn-cs"/>
              </a:rPr>
              <a:t>the 50-day (short-term) and 200-day (long-term) moving averages (SMA_50 and SMA_200) offers insights into potential buy or sell signals based on the crossover points of these moving averages. Specifically, when the short-term moving average crosses above the long-term moving average, it may indicate a </a:t>
            </a:r>
            <a:r>
              <a:rPr lang="en-US" sz="2200" b="1" i="0" kern="1200" dirty="0">
                <a:effectLst/>
                <a:latin typeface="+mn-lt"/>
                <a:ea typeface="+mn-ea"/>
                <a:cs typeface="+mn-cs"/>
              </a:rPr>
              <a:t>buying signal</a:t>
            </a:r>
            <a:r>
              <a:rPr lang="en-US" sz="2200" b="0" i="0" kern="1200" dirty="0">
                <a:effectLst/>
                <a:latin typeface="+mn-lt"/>
                <a:ea typeface="+mn-ea"/>
                <a:cs typeface="+mn-cs"/>
              </a:rPr>
              <a:t>, whereas a cross below the long-term moving average may suggest a </a:t>
            </a:r>
            <a:r>
              <a:rPr lang="en-US" sz="2200" b="1" i="0" kern="1200" dirty="0">
                <a:effectLst/>
                <a:latin typeface="+mn-lt"/>
                <a:ea typeface="+mn-ea"/>
                <a:cs typeface="+mn-cs"/>
              </a:rPr>
              <a:t>selling signal</a:t>
            </a:r>
            <a:r>
              <a:rPr lang="en-US" sz="2200" b="0" i="0" kern="1200" dirty="0">
                <a:effectLst/>
                <a:latin typeface="+mn-lt"/>
                <a:ea typeface="+mn-ea"/>
                <a:cs typeface="+mn-cs"/>
              </a:rPr>
              <a:t>. The crossover of these moving averages serves as a strong indication for making investment decisions.</a:t>
            </a:r>
            <a:endParaRPr lang="en-GB" sz="2200" b="0" i="0" u="none" strike="noStrike" kern="1200" cap="none" spc="0" normalizeH="0" noProof="0" dirty="0">
              <a:ln>
                <a:noFill/>
              </a:ln>
              <a:effectLst/>
              <a:uLnTx/>
              <a:uFillTx/>
              <a:latin typeface="+mn-lt"/>
              <a:ea typeface="+mn-ea"/>
              <a:cs typeface="Biome Light" panose="020B0303030204020804" pitchFamily="34" charset="0"/>
            </a:endParaRPr>
          </a:p>
          <a:p>
            <a:pPr marL="0" indent="0">
              <a:lnSpc>
                <a:spcPct val="100000"/>
              </a:lnSpc>
              <a:spcBef>
                <a:spcPts val="0"/>
              </a:spcBef>
              <a:buNone/>
              <a:defRPr/>
            </a:pPr>
            <a:endParaRPr lang="en-US" sz="1600" b="0" i="0" kern="1200" dirty="0">
              <a:solidFill>
                <a:schemeClr val="dk1"/>
              </a:solidFill>
              <a:effectLst/>
              <a:latin typeface="+mn-lt"/>
              <a:ea typeface="+mn-ea"/>
              <a:cs typeface="Biome Light" panose="020B0303030204020804" pitchFamily="34" charset="0"/>
            </a:endParaRPr>
          </a:p>
          <a:p>
            <a:pPr marL="0" indent="0">
              <a:lnSpc>
                <a:spcPct val="170000"/>
              </a:lnSpc>
              <a:buNone/>
            </a:pPr>
            <a:r>
              <a:rPr lang="en-GB" sz="3400" b="0" kern="1200" dirty="0">
                <a:effectLst/>
                <a:latin typeface="+mj-lt"/>
                <a:ea typeface="+mn-ea"/>
                <a:cs typeface="+mn-cs"/>
              </a:rPr>
              <a:t>Are there any other identifiable patterns?</a:t>
            </a:r>
          </a:p>
          <a:p>
            <a:pPr marL="0" indent="0">
              <a:lnSpc>
                <a:spcPct val="170000"/>
              </a:lnSpc>
              <a:buNone/>
            </a:pPr>
            <a:r>
              <a:rPr lang="en-US" sz="2200" b="0" i="0" kern="1200" dirty="0">
                <a:effectLst/>
                <a:ea typeface="+mn-ea"/>
                <a:cs typeface="+mn-cs"/>
              </a:rPr>
              <a:t>The residual plot is primarily flat with minor fluctuations, indicating that trend and seasonality components capture most data structure, leaving random noise as residuals. However</a:t>
            </a:r>
            <a:r>
              <a:rPr lang="en-US" sz="2200" i="0" kern="1200" dirty="0">
                <a:effectLst/>
                <a:ea typeface="+mn-ea"/>
                <a:cs typeface="+mn-cs"/>
              </a:rPr>
              <a:t>, </a:t>
            </a:r>
            <a:r>
              <a:rPr lang="en-US" sz="2200" b="1" i="0" kern="1200" dirty="0">
                <a:effectLst/>
                <a:ea typeface="+mn-ea"/>
                <a:cs typeface="+mn-cs"/>
              </a:rPr>
              <a:t>large spikes </a:t>
            </a:r>
            <a:r>
              <a:rPr lang="en-US" sz="2200" b="0" i="0" kern="1200" dirty="0">
                <a:effectLst/>
                <a:ea typeface="+mn-ea"/>
                <a:cs typeface="+mn-cs"/>
              </a:rPr>
              <a:t>from 2021 to 2023 suggest unexplained events or factors. These spikes may be due to company-specific events or broader market influences. To understand these spikes, it's recommended to investigate relevant news articles, financial reports, or information sources during that period. This context can help identify contributing factors, providing valuable insights for future analysis and predictions.</a:t>
            </a:r>
            <a:endParaRPr lang="en-GB" sz="2200" b="0" i="0" u="none" strike="noStrike" kern="1200" cap="none" spc="0" normalizeH="0" noProof="0" dirty="0">
              <a:ln>
                <a:noFill/>
              </a:ln>
              <a:effectLst/>
              <a:uLnTx/>
              <a:uFillTx/>
              <a:ea typeface="+mn-ea"/>
              <a:cs typeface="Biome Light" panose="020B0303030204020804" pitchFamily="34" charset="0"/>
            </a:endParaRPr>
          </a:p>
          <a:p>
            <a:pPr marL="0" indent="0">
              <a:lnSpc>
                <a:spcPct val="100000"/>
              </a:lnSpc>
              <a:spcBef>
                <a:spcPts val="0"/>
              </a:spcBef>
              <a:buNone/>
              <a:defRPr/>
            </a:pPr>
            <a:endParaRPr lang="en-GB" sz="1600" b="0" i="0" u="none" strike="noStrike" kern="1200" cap="none" spc="0" normalizeH="0" noProof="0" dirty="0">
              <a:ln>
                <a:noFill/>
              </a:ln>
              <a:solidFill>
                <a:schemeClr val="accent2">
                  <a:lumMod val="50000"/>
                </a:schemeClr>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C0C9C2">
                  <a:lumMod val="50000"/>
                </a:srgbClr>
              </a:solidFill>
              <a:effectLst/>
              <a:uLnTx/>
              <a:uFillTx/>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C0C9C2">
                  <a:lumMod val="50000"/>
                </a:srgbClr>
              </a:solidFill>
              <a:effectLst/>
              <a:uLnTx/>
              <a:uFillTx/>
              <a:ea typeface="+mn-ea"/>
              <a:cs typeface="Biome Light" panose="020B0303030204020804" pitchFamily="34" charset="0"/>
            </a:endParaRPr>
          </a:p>
          <a:p>
            <a:pPr rtl="0"/>
            <a:endParaRPr lang="en-GB" sz="1600" dirty="0">
              <a:solidFill>
                <a:schemeClr val="tx2">
                  <a:lumMod val="50000"/>
                </a:schemeClr>
              </a:solidFill>
              <a:cs typeface="Biome Light" panose="020B0303030204020804" pitchFamily="34" charset="0"/>
            </a:endParaRPr>
          </a:p>
        </p:txBody>
      </p:sp>
      <p:sp>
        <p:nvSpPr>
          <p:cNvPr id="39" name="Slide Number Placeholder 38">
            <a:extLst>
              <a:ext uri="{FF2B5EF4-FFF2-40B4-BE49-F238E27FC236}">
                <a16:creationId xmlns:a16="http://schemas.microsoft.com/office/drawing/2014/main" id="{25AC8E0E-F9A1-4D3C-8AB5-4C215FD5C66A}"/>
              </a:ext>
            </a:extLst>
          </p:cNvPr>
          <p:cNvSpPr>
            <a:spLocks noGrp="1"/>
          </p:cNvSpPr>
          <p:nvPr>
            <p:ph type="sldNum" sz="quarter" idx="4"/>
          </p:nvPr>
        </p:nvSpPr>
        <p:spPr/>
        <p:txBody>
          <a:bodyPr rtlCol="0"/>
          <a:lstStyle/>
          <a:p>
            <a:pPr rtl="0"/>
            <a:fld id="{294A09A9-5501-47C1-A89A-A340965A2BE2}" type="slidenum">
              <a:rPr lang="en-GB" smtClean="0"/>
              <a:pPr rtl="0"/>
              <a:t>13</a:t>
            </a:fld>
            <a:endParaRPr lang="en-GB" dirty="0"/>
          </a:p>
        </p:txBody>
      </p:sp>
    </p:spTree>
    <p:extLst>
      <p:ext uri="{BB962C8B-B14F-4D97-AF65-F5344CB8AC3E}">
        <p14:creationId xmlns:p14="http://schemas.microsoft.com/office/powerpoint/2010/main" val="428539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A931-F348-4A41-A5F4-69657F3CA0F6}"/>
              </a:ext>
            </a:extLst>
          </p:cNvPr>
          <p:cNvSpPr>
            <a:spLocks noGrp="1"/>
          </p:cNvSpPr>
          <p:nvPr>
            <p:ph type="title"/>
          </p:nvPr>
        </p:nvSpPr>
        <p:spPr>
          <a:xfrm>
            <a:off x="-355166" y="105618"/>
            <a:ext cx="3924300" cy="1222140"/>
          </a:xfrm>
        </p:spPr>
        <p:txBody>
          <a:bodyPr rtlCol="0">
            <a:noAutofit/>
          </a:bodyPr>
          <a:lstStyle/>
          <a:p>
            <a:pPr algn="ctr"/>
            <a:r>
              <a:rPr lang="en-GB" sz="1800" dirty="0">
                <a:solidFill>
                  <a:schemeClr val="tx1"/>
                </a:solidFill>
              </a:rPr>
              <a:t>SUMMARY</a:t>
            </a:r>
          </a:p>
        </p:txBody>
      </p:sp>
      <p:sp>
        <p:nvSpPr>
          <p:cNvPr id="3" name="Content Placeholder 2">
            <a:extLst>
              <a:ext uri="{FF2B5EF4-FFF2-40B4-BE49-F238E27FC236}">
                <a16:creationId xmlns:a16="http://schemas.microsoft.com/office/drawing/2014/main" id="{B34BD264-B274-4D4C-8E2B-C6F7606B254F}"/>
              </a:ext>
            </a:extLst>
          </p:cNvPr>
          <p:cNvSpPr>
            <a:spLocks noGrp="1"/>
          </p:cNvSpPr>
          <p:nvPr>
            <p:ph idx="4294967295"/>
          </p:nvPr>
        </p:nvSpPr>
        <p:spPr>
          <a:xfrm>
            <a:off x="163100" y="751561"/>
            <a:ext cx="11895550" cy="5511453"/>
          </a:xfrm>
        </p:spPr>
        <p:txBody>
          <a:bodyPr rtlCol="0">
            <a:normAutofit fontScale="85000" lnSpcReduction="10000"/>
          </a:bodyPr>
          <a:lstStyle/>
          <a:p>
            <a:pPr marL="0" marR="0" indent="0">
              <a:lnSpc>
                <a:spcPct val="170000"/>
              </a:lnSpc>
              <a:spcBef>
                <a:spcPts val="0"/>
              </a:spcBef>
              <a:spcAft>
                <a:spcPts val="800"/>
              </a:spcAft>
              <a:buNone/>
            </a:pPr>
            <a:r>
              <a:rPr lang="en-GB" sz="3400" kern="100" dirty="0">
                <a:effectLst/>
                <a:latin typeface="+mj-lt"/>
                <a:ea typeface="Calibri" panose="020F0502020204030204" pitchFamily="34" charset="0"/>
                <a:cs typeface="Biome Light" panose="020B0303030204020804" pitchFamily="34" charset="0"/>
              </a:rPr>
              <a:t>Are there any specific events which need further investigation ?</a:t>
            </a:r>
          </a:p>
          <a:p>
            <a:pPr marL="0" indent="0">
              <a:lnSpc>
                <a:spcPct val="160000"/>
              </a:lnSpc>
              <a:spcBef>
                <a:spcPts val="0"/>
              </a:spcBef>
              <a:buNone/>
              <a:defRPr/>
            </a:pPr>
            <a:r>
              <a:rPr lang="en-US" sz="1800" kern="100" dirty="0">
                <a:effectLst/>
                <a:ea typeface="Calibri" panose="020F0502020204030204" pitchFamily="34" charset="0"/>
                <a:cs typeface="Biome Light" panose="020B0303030204020804" pitchFamily="34" charset="0"/>
              </a:rPr>
              <a:t>The scatter plot for trading volume over time reveals several </a:t>
            </a:r>
            <a:r>
              <a:rPr lang="en-US" sz="1800" b="1" kern="100" dirty="0">
                <a:effectLst/>
                <a:ea typeface="Calibri" panose="020F0502020204030204" pitchFamily="34" charset="0"/>
                <a:cs typeface="Biome Light" panose="020B0303030204020804" pitchFamily="34" charset="0"/>
              </a:rPr>
              <a:t>significant spikes</a:t>
            </a:r>
            <a:r>
              <a:rPr lang="en-US" sz="1800" kern="100" dirty="0">
                <a:effectLst/>
                <a:ea typeface="Calibri" panose="020F0502020204030204" pitchFamily="34" charset="0"/>
                <a:cs typeface="Biome Light" panose="020B0303030204020804" pitchFamily="34" charset="0"/>
              </a:rPr>
              <a:t>, notably one around 1996 and a few more between 2007 and 2011. The period from 2007 to 2011 appears to be favorable for Moody's stock in terms of volume traded, suggesting </a:t>
            </a:r>
            <a:r>
              <a:rPr lang="en-US" sz="1800" b="1" kern="100" dirty="0">
                <a:effectLst/>
                <a:ea typeface="Calibri" panose="020F0502020204030204" pitchFamily="34" charset="0"/>
                <a:cs typeface="Biome Light" panose="020B0303030204020804" pitchFamily="34" charset="0"/>
              </a:rPr>
              <a:t>increased market activity </a:t>
            </a:r>
            <a:r>
              <a:rPr lang="en-US" sz="1800" kern="100" dirty="0">
                <a:effectLst/>
                <a:ea typeface="Calibri" panose="020F0502020204030204" pitchFamily="34" charset="0"/>
                <a:cs typeface="Biome Light" panose="020B0303030204020804" pitchFamily="34" charset="0"/>
              </a:rPr>
              <a:t>during that time. However, the large spike observed around 1996 could potentially be an outlier and may warrant further investigation and research to better understand the underlying factors or events driving this unusual trading volume.</a:t>
            </a:r>
            <a:endParaRPr lang="en-GB" sz="1800" kern="100" dirty="0">
              <a:effectLst/>
              <a:ea typeface="Calibri" panose="020F0502020204030204" pitchFamily="34" charset="0"/>
              <a:cs typeface="Biome Light" panose="020B0303030204020804" pitchFamily="34" charset="0"/>
            </a:endParaRPr>
          </a:p>
          <a:p>
            <a:pPr marL="0" indent="0">
              <a:lnSpc>
                <a:spcPct val="100000"/>
              </a:lnSpc>
              <a:spcBef>
                <a:spcPts val="0"/>
              </a:spcBef>
              <a:buNone/>
              <a:defRPr/>
            </a:pPr>
            <a:endParaRPr lang="en-US" sz="1600" b="0" i="0" kern="1200" dirty="0">
              <a:solidFill>
                <a:schemeClr val="dk1"/>
              </a:solidFill>
              <a:effectLst/>
              <a:latin typeface="+mn-lt"/>
              <a:ea typeface="+mn-ea"/>
              <a:cs typeface="Biome Light" panose="020B0303030204020804" pitchFamily="34" charset="0"/>
            </a:endParaRPr>
          </a:p>
          <a:p>
            <a:pPr marL="0" indent="0">
              <a:lnSpc>
                <a:spcPct val="170000"/>
              </a:lnSpc>
              <a:buNone/>
            </a:pPr>
            <a:r>
              <a:rPr lang="en-US" sz="3100" b="0" i="0" dirty="0">
                <a:effectLst/>
                <a:latin typeface="+mj-lt"/>
              </a:rPr>
              <a:t>Does the stock exhibit any seasonal patterns?</a:t>
            </a:r>
          </a:p>
          <a:p>
            <a:pPr marL="0" marR="0" indent="0">
              <a:lnSpc>
                <a:spcPct val="160000"/>
              </a:lnSpc>
              <a:spcBef>
                <a:spcPts val="1500"/>
              </a:spcBef>
              <a:spcAft>
                <a:spcPts val="0"/>
              </a:spcAft>
              <a:buNone/>
            </a:pPr>
            <a:r>
              <a:rPr lang="en-GB" sz="1800" dirty="0">
                <a:effectLst/>
                <a:ea typeface="Times New Roman" panose="02020603050405020304" pitchFamily="18" charset="0"/>
              </a:rPr>
              <a:t>The seasonality plot exhibits </a:t>
            </a:r>
            <a:r>
              <a:rPr lang="en-GB" sz="1800" b="1" dirty="0">
                <a:effectLst/>
                <a:ea typeface="Times New Roman" panose="02020603050405020304" pitchFamily="18" charset="0"/>
              </a:rPr>
              <a:t>constant dips</a:t>
            </a:r>
            <a:r>
              <a:rPr lang="en-GB" sz="1800" dirty="0">
                <a:effectLst/>
                <a:ea typeface="Times New Roman" panose="02020603050405020304" pitchFamily="18" charset="0"/>
              </a:rPr>
              <a:t>, suggesting the presence of underlying factors or events that cause these </a:t>
            </a:r>
            <a:r>
              <a:rPr lang="en-GB" sz="1800" b="1" dirty="0">
                <a:effectLst/>
                <a:ea typeface="Times New Roman" panose="02020603050405020304" pitchFamily="18" charset="0"/>
              </a:rPr>
              <a:t>recurring patterns </a:t>
            </a:r>
            <a:r>
              <a:rPr lang="en-GB" sz="1800" dirty="0">
                <a:effectLst/>
                <a:ea typeface="Times New Roman" panose="02020603050405020304" pitchFamily="18" charset="0"/>
              </a:rPr>
              <a:t>in stock prices. In order to better understand the reasons behind these dips, further investigation is needed, which may involve examining the stock's historical performance, company events, or external factors that might have influenced the stock price during those periods. Recognizing and understanding these patterns can provide valuable insights for future analysis and predictions.</a:t>
            </a:r>
          </a:p>
          <a:p>
            <a:pPr marL="0" indent="0">
              <a:lnSpc>
                <a:spcPct val="100000"/>
              </a:lnSpc>
              <a:spcBef>
                <a:spcPts val="0"/>
              </a:spcBef>
              <a:buNone/>
              <a:defRPr/>
            </a:pPr>
            <a:endParaRPr lang="en-GB" sz="1600" b="0" i="0" u="none" strike="noStrike" kern="1200" cap="none" spc="0" normalizeH="0" noProof="0" dirty="0">
              <a:ln>
                <a:noFill/>
              </a:ln>
              <a:solidFill>
                <a:schemeClr val="accent2">
                  <a:lumMod val="50000"/>
                </a:schemeClr>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C0C9C2">
                  <a:lumMod val="50000"/>
                </a:srgbClr>
              </a:solidFill>
              <a:effectLst/>
              <a:uLnTx/>
              <a:uFillTx/>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C0C9C2">
                  <a:lumMod val="50000"/>
                </a:srgbClr>
              </a:solidFill>
              <a:effectLst/>
              <a:uLnTx/>
              <a:uFillTx/>
              <a:ea typeface="+mn-ea"/>
              <a:cs typeface="Biome Light" panose="020B0303030204020804" pitchFamily="34" charset="0"/>
            </a:endParaRPr>
          </a:p>
          <a:p>
            <a:pPr rtl="0"/>
            <a:endParaRPr lang="en-GB" sz="1600" dirty="0">
              <a:solidFill>
                <a:schemeClr val="tx2">
                  <a:lumMod val="50000"/>
                </a:schemeClr>
              </a:solidFill>
              <a:cs typeface="Biome Light" panose="020B0303030204020804" pitchFamily="34" charset="0"/>
            </a:endParaRPr>
          </a:p>
        </p:txBody>
      </p:sp>
      <p:sp>
        <p:nvSpPr>
          <p:cNvPr id="39" name="Slide Number Placeholder 38">
            <a:extLst>
              <a:ext uri="{FF2B5EF4-FFF2-40B4-BE49-F238E27FC236}">
                <a16:creationId xmlns:a16="http://schemas.microsoft.com/office/drawing/2014/main" id="{25AC8E0E-F9A1-4D3C-8AB5-4C215FD5C66A}"/>
              </a:ext>
            </a:extLst>
          </p:cNvPr>
          <p:cNvSpPr>
            <a:spLocks noGrp="1"/>
          </p:cNvSpPr>
          <p:nvPr>
            <p:ph type="sldNum" sz="quarter" idx="4"/>
          </p:nvPr>
        </p:nvSpPr>
        <p:spPr/>
        <p:txBody>
          <a:bodyPr rtlCol="0"/>
          <a:lstStyle/>
          <a:p>
            <a:pPr rtl="0"/>
            <a:fld id="{294A09A9-5501-47C1-A89A-A340965A2BE2}" type="slidenum">
              <a:rPr lang="en-GB" smtClean="0"/>
              <a:pPr rtl="0"/>
              <a:t>14</a:t>
            </a:fld>
            <a:endParaRPr lang="en-GB" dirty="0"/>
          </a:p>
        </p:txBody>
      </p:sp>
    </p:spTree>
    <p:extLst>
      <p:ext uri="{BB962C8B-B14F-4D97-AF65-F5344CB8AC3E}">
        <p14:creationId xmlns:p14="http://schemas.microsoft.com/office/powerpoint/2010/main" val="2088461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A48F-6C9B-4B6F-9063-4E2B2F6CF465}"/>
              </a:ext>
            </a:extLst>
          </p:cNvPr>
          <p:cNvSpPr>
            <a:spLocks noGrp="1"/>
          </p:cNvSpPr>
          <p:nvPr>
            <p:ph type="title"/>
          </p:nvPr>
        </p:nvSpPr>
        <p:spPr>
          <a:xfrm>
            <a:off x="874603" y="383743"/>
            <a:ext cx="10156826" cy="1369591"/>
          </a:xfrm>
        </p:spPr>
        <p:txBody>
          <a:bodyPr rtlCol="0"/>
          <a:lstStyle/>
          <a:p>
            <a:pPr rtl="0"/>
            <a:r>
              <a:rPr lang="en-GB" dirty="0"/>
              <a:t>Summary</a:t>
            </a:r>
          </a:p>
        </p:txBody>
      </p:sp>
      <p:sp>
        <p:nvSpPr>
          <p:cNvPr id="37" name="Slide Number Placeholder 36">
            <a:extLst>
              <a:ext uri="{FF2B5EF4-FFF2-40B4-BE49-F238E27FC236}">
                <a16:creationId xmlns:a16="http://schemas.microsoft.com/office/drawing/2014/main" id="{2448455D-834D-4F56-90F8-4F239B5CA790}"/>
              </a:ext>
            </a:extLst>
          </p:cNvPr>
          <p:cNvSpPr>
            <a:spLocks noGrp="1"/>
          </p:cNvSpPr>
          <p:nvPr>
            <p:ph type="sldNum" sz="quarter" idx="4"/>
          </p:nvPr>
        </p:nvSpPr>
        <p:spPr/>
        <p:txBody>
          <a:bodyPr rtlCol="0"/>
          <a:lstStyle/>
          <a:p>
            <a:pPr rtl="0"/>
            <a:fld id="{294A09A9-5501-47C1-A89A-A340965A2BE2}" type="slidenum">
              <a:rPr lang="en-GB" smtClean="0"/>
              <a:pPr rtl="0"/>
              <a:t>15</a:t>
            </a:fld>
            <a:endParaRPr lang="en-GB" dirty="0"/>
          </a:p>
        </p:txBody>
      </p:sp>
      <p:sp>
        <p:nvSpPr>
          <p:cNvPr id="4" name="TextBox 3">
            <a:extLst>
              <a:ext uri="{FF2B5EF4-FFF2-40B4-BE49-F238E27FC236}">
                <a16:creationId xmlns:a16="http://schemas.microsoft.com/office/drawing/2014/main" id="{41FC0440-7D96-EC01-A25B-2910BEA85E2F}"/>
              </a:ext>
            </a:extLst>
          </p:cNvPr>
          <p:cNvSpPr txBox="1"/>
          <p:nvPr/>
        </p:nvSpPr>
        <p:spPr>
          <a:xfrm>
            <a:off x="400833" y="1821296"/>
            <a:ext cx="11152339" cy="4485459"/>
          </a:xfrm>
          <a:prstGeom prst="rect">
            <a:avLst/>
          </a:prstGeom>
          <a:noFill/>
        </p:spPr>
        <p:txBody>
          <a:bodyPr wrap="square" rtlCol="0">
            <a:spAutoFit/>
          </a:bodyPr>
          <a:lstStyle/>
          <a:p>
            <a:pPr>
              <a:lnSpc>
                <a:spcPct val="150000"/>
              </a:lnSpc>
            </a:pPr>
            <a:r>
              <a:rPr lang="en-US" sz="2400" b="0" i="0" dirty="0">
                <a:solidFill>
                  <a:schemeClr val="bg1"/>
                </a:solidFill>
                <a:effectLst/>
                <a:latin typeface="+mj-lt"/>
              </a:rPr>
              <a:t>What is the overall trend exhibited by the stock?</a:t>
            </a:r>
          </a:p>
          <a:p>
            <a:pPr>
              <a:lnSpc>
                <a:spcPct val="150000"/>
              </a:lnSpc>
            </a:pPr>
            <a:endParaRPr lang="en-GB" sz="2400" dirty="0">
              <a:solidFill>
                <a:schemeClr val="bg1"/>
              </a:solidFill>
              <a:latin typeface="+mj-lt"/>
            </a:endParaRPr>
          </a:p>
          <a:p>
            <a:pPr marL="0" marR="0">
              <a:lnSpc>
                <a:spcPct val="150000"/>
              </a:lnSpc>
              <a:spcBef>
                <a:spcPts val="0"/>
              </a:spcBef>
              <a:spcAft>
                <a:spcPts val="800"/>
              </a:spcAft>
            </a:pPr>
            <a:r>
              <a:rPr lang="en-US" sz="1600" dirty="0">
                <a:solidFill>
                  <a:schemeClr val="bg1"/>
                </a:solidFill>
                <a:effectLst/>
                <a:ea typeface="Calibri" panose="020F0502020204030204" pitchFamily="34" charset="0"/>
                <a:cs typeface="Times New Roman" panose="02020603050405020304" pitchFamily="18" charset="0"/>
              </a:rPr>
              <a:t>The dataset mainly indicates an </a:t>
            </a:r>
            <a:r>
              <a:rPr lang="en-US" sz="1600" b="1" dirty="0">
                <a:solidFill>
                  <a:schemeClr val="bg1"/>
                </a:solidFill>
                <a:effectLst/>
                <a:ea typeface="Calibri" panose="020F0502020204030204" pitchFamily="34" charset="0"/>
                <a:cs typeface="Times New Roman" panose="02020603050405020304" pitchFamily="18" charset="0"/>
              </a:rPr>
              <a:t>upward trend </a:t>
            </a:r>
            <a:r>
              <a:rPr lang="en-US" sz="1600" dirty="0">
                <a:solidFill>
                  <a:schemeClr val="bg1"/>
                </a:solidFill>
                <a:effectLst/>
                <a:ea typeface="Calibri" panose="020F0502020204030204" pitchFamily="34" charset="0"/>
                <a:cs typeface="Times New Roman" panose="02020603050405020304" pitchFamily="18" charset="0"/>
              </a:rPr>
              <a:t>in the stock prices however there is a </a:t>
            </a:r>
            <a:r>
              <a:rPr lang="en-US" sz="1600" b="1" dirty="0">
                <a:solidFill>
                  <a:schemeClr val="bg1"/>
                </a:solidFill>
                <a:effectLst/>
                <a:ea typeface="Calibri" panose="020F0502020204030204" pitchFamily="34" charset="0"/>
                <a:cs typeface="Times New Roman" panose="02020603050405020304" pitchFamily="18" charset="0"/>
              </a:rPr>
              <a:t>significant dip </a:t>
            </a:r>
            <a:r>
              <a:rPr lang="en-US" sz="1600" dirty="0">
                <a:solidFill>
                  <a:schemeClr val="bg1"/>
                </a:solidFill>
                <a:effectLst/>
                <a:ea typeface="Calibri" panose="020F0502020204030204" pitchFamily="34" charset="0"/>
                <a:cs typeface="Times New Roman" panose="02020603050405020304" pitchFamily="18" charset="0"/>
              </a:rPr>
              <a:t>between 2007 to 2011. Earlier we noticed that this period was favorable in terms of volume traded. Our correlation matrix also showed a </a:t>
            </a:r>
            <a:r>
              <a:rPr lang="en-US" sz="1600" b="1" dirty="0">
                <a:solidFill>
                  <a:schemeClr val="bg1"/>
                </a:solidFill>
                <a:effectLst/>
                <a:ea typeface="Calibri" panose="020F0502020204030204" pitchFamily="34" charset="0"/>
                <a:cs typeface="Times New Roman" panose="02020603050405020304" pitchFamily="18" charset="0"/>
              </a:rPr>
              <a:t>weak correlation of 0.27 with stock prices</a:t>
            </a:r>
            <a:r>
              <a:rPr lang="en-US" sz="1600" dirty="0">
                <a:solidFill>
                  <a:schemeClr val="bg1"/>
                </a:solidFill>
                <a:effectLst/>
                <a:ea typeface="Calibri" panose="020F0502020204030204" pitchFamily="34" charset="0"/>
                <a:cs typeface="Times New Roman" panose="02020603050405020304" pitchFamily="18" charset="0"/>
              </a:rPr>
              <a:t>. If there is a large volume of shares being bought or sold, it could indicate that institutional investors are accumulating or distributing shares. Accumulation typically leads to an increase in stock prices, while </a:t>
            </a:r>
            <a:r>
              <a:rPr lang="en-US" sz="1600" b="1" dirty="0">
                <a:solidFill>
                  <a:schemeClr val="bg1"/>
                </a:solidFill>
                <a:effectLst/>
                <a:ea typeface="Calibri" panose="020F0502020204030204" pitchFamily="34" charset="0"/>
                <a:cs typeface="Times New Roman" panose="02020603050405020304" pitchFamily="18" charset="0"/>
              </a:rPr>
              <a:t>distribution</a:t>
            </a:r>
            <a:r>
              <a:rPr lang="en-US" sz="1600" dirty="0">
                <a:solidFill>
                  <a:schemeClr val="bg1"/>
                </a:solidFill>
                <a:effectLst/>
                <a:ea typeface="Calibri" panose="020F0502020204030204" pitchFamily="34" charset="0"/>
                <a:cs typeface="Times New Roman" panose="02020603050405020304" pitchFamily="18" charset="0"/>
              </a:rPr>
              <a:t> can cause prices to decline. High trading volume can also confirm an existing price trend. If a stock is trending upward and the trading volume increases, it may reinforce the bullish sentiment and push the stock price higher. Conversely, if a stock is trending downward and the trading volume increases, it could signal a continuation of the </a:t>
            </a:r>
            <a:r>
              <a:rPr lang="en-US" sz="1600" b="1" dirty="0">
                <a:solidFill>
                  <a:schemeClr val="bg1"/>
                </a:solidFill>
                <a:effectLst/>
                <a:ea typeface="Calibri" panose="020F0502020204030204" pitchFamily="34" charset="0"/>
                <a:cs typeface="Times New Roman" panose="02020603050405020304" pitchFamily="18" charset="0"/>
              </a:rPr>
              <a:t>bearish trend </a:t>
            </a:r>
            <a:r>
              <a:rPr lang="en-US" sz="1600" dirty="0">
                <a:solidFill>
                  <a:schemeClr val="bg1"/>
                </a:solidFill>
                <a:effectLst/>
                <a:ea typeface="Calibri" panose="020F0502020204030204" pitchFamily="34" charset="0"/>
                <a:cs typeface="Times New Roman" panose="02020603050405020304" pitchFamily="18" charset="0"/>
              </a:rPr>
              <a:t>and lead to lower prices.</a:t>
            </a:r>
            <a:endParaRPr lang="en-GB" sz="2400" dirty="0">
              <a:solidFill>
                <a:schemeClr val="bg1"/>
              </a:solidFill>
              <a:latin typeface="+mj-lt"/>
            </a:endParaRPr>
          </a:p>
        </p:txBody>
      </p:sp>
    </p:spTree>
    <p:extLst>
      <p:ext uri="{BB962C8B-B14F-4D97-AF65-F5344CB8AC3E}">
        <p14:creationId xmlns:p14="http://schemas.microsoft.com/office/powerpoint/2010/main" val="1806583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F665E632-89DE-4E4B-8A35-FD6D46E9AAE8}"/>
              </a:ext>
            </a:extLst>
          </p:cNvPr>
          <p:cNvSpPr>
            <a:spLocks noGrp="1"/>
          </p:cNvSpPr>
          <p:nvPr>
            <p:ph type="body" sz="quarter" idx="15"/>
          </p:nvPr>
        </p:nvSpPr>
        <p:spPr/>
        <p:txBody>
          <a:bodyPr rtlCol="0"/>
          <a:lstStyle/>
          <a:p>
            <a:pPr rtl="0"/>
            <a:r>
              <a:rPr lang="en-GB" dirty="0"/>
              <a:t>05</a:t>
            </a:r>
          </a:p>
        </p:txBody>
      </p:sp>
      <p:sp>
        <p:nvSpPr>
          <p:cNvPr id="2" name="Title 1">
            <a:extLst>
              <a:ext uri="{FF2B5EF4-FFF2-40B4-BE49-F238E27FC236}">
                <a16:creationId xmlns:a16="http://schemas.microsoft.com/office/drawing/2014/main" id="{9BD825CB-5684-4E97-80FA-A48BC074B947}"/>
              </a:ext>
            </a:extLst>
          </p:cNvPr>
          <p:cNvSpPr>
            <a:spLocks noGrp="1"/>
          </p:cNvSpPr>
          <p:nvPr>
            <p:ph type="title"/>
          </p:nvPr>
        </p:nvSpPr>
        <p:spPr/>
        <p:txBody>
          <a:bodyPr rtlCol="0"/>
          <a:lstStyle/>
          <a:p>
            <a:pPr rtl="0"/>
            <a:r>
              <a:rPr lang="en-GB" dirty="0"/>
              <a:t>Closing</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p:txBody>
          <a:bodyPr vert="horz" lIns="91440" tIns="45720" rIns="91440" bIns="45720" rtlCol="0" anchor="t">
            <a:normAutofit/>
          </a:bodyPr>
          <a:lstStyle/>
          <a:p>
            <a:pPr marL="0" indent="0" rtl="0">
              <a:lnSpc>
                <a:spcPct val="150000"/>
              </a:lnSpc>
              <a:buNone/>
            </a:pPr>
            <a:r>
              <a:rPr lang="en-GB" sz="1600" dirty="0">
                <a:solidFill>
                  <a:schemeClr val="accent2">
                    <a:lumMod val="50000"/>
                  </a:schemeClr>
                </a:solidFill>
                <a:latin typeface="Biome Light" panose="020B0303030204020804" pitchFamily="34" charset="0"/>
                <a:cs typeface="Biome Light" panose="020B0303030204020804" pitchFamily="34" charset="0"/>
              </a:rPr>
              <a:t>Thanks to your commitment and strong work ethic, we </a:t>
            </a:r>
            <a:r>
              <a:rPr lang="en-GB" sz="1600" dirty="0">
                <a:solidFill>
                  <a:schemeClr val="accent2">
                    <a:lumMod val="50000"/>
                  </a:schemeClr>
                </a:solidFill>
                <a:cs typeface="Biome Light" panose="020B0303030204020804" pitchFamily="34" charset="0"/>
              </a:rPr>
              <a:t>know</a:t>
            </a:r>
            <a:r>
              <a:rPr lang="en-GB" sz="1600" dirty="0">
                <a:solidFill>
                  <a:schemeClr val="accent2">
                    <a:lumMod val="50000"/>
                  </a:schemeClr>
                </a:solidFill>
                <a:latin typeface="Biome Light" panose="020B0303030204020804" pitchFamily="34" charset="0"/>
                <a:cs typeface="Biome Light" panose="020B0303030204020804" pitchFamily="34" charset="0"/>
              </a:rPr>
              <a:t> next year will be even better than the last. </a:t>
            </a:r>
          </a:p>
          <a:p>
            <a:pPr marL="0" indent="0" rtl="0">
              <a:lnSpc>
                <a:spcPct val="150000"/>
              </a:lnSpc>
              <a:buNone/>
            </a:pPr>
            <a:r>
              <a:rPr lang="en-GB" sz="1600" dirty="0">
                <a:solidFill>
                  <a:schemeClr val="accent2">
                    <a:lumMod val="50000"/>
                  </a:schemeClr>
                </a:solidFill>
                <a:latin typeface="Biome Light" panose="020B0303030204020804" pitchFamily="34" charset="0"/>
                <a:cs typeface="Biome Light" panose="020B0303030204020804" pitchFamily="34" charset="0"/>
              </a:rPr>
              <a:t>We look forward to working together. </a:t>
            </a:r>
          </a:p>
          <a:p>
            <a:pPr marL="0" indent="0" rtl="0">
              <a:lnSpc>
                <a:spcPct val="150000"/>
              </a:lnSpc>
              <a:buNone/>
            </a:pPr>
            <a:endParaRPr lang="en-GB" sz="1600" dirty="0">
              <a:solidFill>
                <a:schemeClr val="accent2">
                  <a:lumMod val="50000"/>
                </a:schemeClr>
              </a:solidFill>
              <a:latin typeface="Biome Light" panose="020B0303030204020804" pitchFamily="34" charset="0"/>
              <a:cs typeface="Biome Light" panose="020B0303030204020804" pitchFamily="34" charset="0"/>
            </a:endParaRPr>
          </a:p>
          <a:p>
            <a:pPr marL="0" indent="0" rtl="0">
              <a:lnSpc>
                <a:spcPct val="150000"/>
              </a:lnSpc>
              <a:buNone/>
            </a:pPr>
            <a:endParaRPr lang="en-GB" sz="1600" dirty="0">
              <a:solidFill>
                <a:schemeClr val="accent2">
                  <a:lumMod val="50000"/>
                </a:schemeClr>
              </a:solidFill>
              <a:latin typeface="Biome Light" panose="020B0303030204020804" pitchFamily="34" charset="0"/>
              <a:cs typeface="Biome Light" panose="020B0303030204020804" pitchFamily="34" charset="0"/>
            </a:endParaRPr>
          </a:p>
          <a:p>
            <a:pPr marL="0" indent="0" rtl="0">
              <a:lnSpc>
                <a:spcPct val="150000"/>
              </a:lnSpc>
              <a:buNone/>
            </a:pPr>
            <a:endParaRPr lang="en-GB" sz="1600" dirty="0">
              <a:solidFill>
                <a:schemeClr val="accent2">
                  <a:lumMod val="50000"/>
                </a:schemeClr>
              </a:solidFill>
              <a:latin typeface="Biome Light" panose="020B0303030204020804" pitchFamily="34" charset="0"/>
              <a:cs typeface="Biome Light" panose="020B0303030204020804" pitchFamily="34" charset="0"/>
            </a:endParaRPr>
          </a:p>
        </p:txBody>
      </p:sp>
      <p:sp>
        <p:nvSpPr>
          <p:cNvPr id="11" name="Text Placeholder 10">
            <a:extLst>
              <a:ext uri="{FF2B5EF4-FFF2-40B4-BE49-F238E27FC236}">
                <a16:creationId xmlns:a16="http://schemas.microsoft.com/office/drawing/2014/main" id="{0F34300E-1F96-433C-BBA9-C319B37E1361}"/>
              </a:ext>
            </a:extLst>
          </p:cNvPr>
          <p:cNvSpPr>
            <a:spLocks noGrp="1"/>
          </p:cNvSpPr>
          <p:nvPr>
            <p:ph type="body" sz="quarter" idx="16"/>
          </p:nvPr>
        </p:nvSpPr>
        <p:spPr/>
        <p:txBody>
          <a:bodyPr rtlCol="0"/>
          <a:lstStyle/>
          <a:p>
            <a:pPr marL="0" indent="0" rtl="0">
              <a:lnSpc>
                <a:spcPct val="150000"/>
              </a:lnSpc>
              <a:buNone/>
            </a:pPr>
            <a:r>
              <a:rPr lang="en-GB" sz="1600" dirty="0">
                <a:solidFill>
                  <a:schemeClr val="accent2">
                    <a:lumMod val="50000"/>
                  </a:schemeClr>
                </a:solidFill>
                <a:cs typeface="Biome Light" panose="020B0303030204020804" pitchFamily="34" charset="0"/>
              </a:rPr>
              <a:t>Ana</a:t>
            </a:r>
          </a:p>
          <a:p>
            <a:pPr marL="0" indent="0" rtl="0">
              <a:lnSpc>
                <a:spcPct val="150000"/>
              </a:lnSpc>
              <a:buNone/>
            </a:pPr>
            <a:r>
              <a:rPr lang="en-GB" sz="1600" dirty="0">
                <a:solidFill>
                  <a:schemeClr val="accent2">
                    <a:lumMod val="50000"/>
                  </a:schemeClr>
                </a:solidFill>
                <a:cs typeface="Biome Light" panose="020B0303030204020804" pitchFamily="34" charset="0"/>
              </a:rPr>
              <a:t>sales@contoso.com</a:t>
            </a:r>
          </a:p>
          <a:p>
            <a:pPr rtl="0"/>
            <a:endParaRPr lang="en-GB" dirty="0">
              <a:solidFill>
                <a:schemeClr val="accent2">
                  <a:lumMod val="50000"/>
                </a:schemeClr>
              </a:solidFill>
            </a:endParaRPr>
          </a:p>
        </p:txBody>
      </p:sp>
      <p:pic>
        <p:nvPicPr>
          <p:cNvPr id="13" name="Picture Placeholder 12" descr="various facial beauty products">
            <a:extLst>
              <a:ext uri="{FF2B5EF4-FFF2-40B4-BE49-F238E27FC236}">
                <a16:creationId xmlns:a16="http://schemas.microsoft.com/office/drawing/2014/main" id="{D5094D89-3467-444F-9A3D-B2B71654A758}"/>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pic>
        <p:nvPicPr>
          <p:cNvPr id="15" name="Picture Placeholder 14" descr="woman washing her face">
            <a:extLst>
              <a:ext uri="{FF2B5EF4-FFF2-40B4-BE49-F238E27FC236}">
                <a16:creationId xmlns:a16="http://schemas.microsoft.com/office/drawing/2014/main" id="{6C7D5080-FE21-4E07-928E-9E970CC7E5E0}"/>
              </a:ext>
            </a:extLst>
          </p:cNvPr>
          <p:cNvPicPr>
            <a:picLocks noGrp="1" noChangeAspect="1"/>
          </p:cNvPicPr>
          <p:nvPr>
            <p:ph type="pic" sz="quarter" idx="11"/>
          </p:nvPr>
        </p:nvPicPr>
        <p:blipFill rotWithShape="1">
          <a:blip r:embed="rId4">
            <a:extLst>
              <a:ext uri="{28A0092B-C50C-407E-A947-70E740481C1C}">
                <a14:useLocalDpi xmlns:a14="http://schemas.microsoft.com/office/drawing/2010/main" val="0"/>
              </a:ext>
            </a:extLst>
          </a:blip>
          <a:srcRect/>
          <a:stretch/>
        </p:blipFill>
        <p:spPr>
          <a:xfrm>
            <a:off x="6210300" y="3543302"/>
            <a:ext cx="4953000" cy="2849562"/>
          </a:xfrm>
        </p:spPr>
      </p:pic>
      <p:sp>
        <p:nvSpPr>
          <p:cNvPr id="24" name="Slide Number Placeholder 23">
            <a:extLst>
              <a:ext uri="{FF2B5EF4-FFF2-40B4-BE49-F238E27FC236}">
                <a16:creationId xmlns:a16="http://schemas.microsoft.com/office/drawing/2014/main" id="{EF02AD77-17EE-49EB-8387-86DED6AD894E}"/>
              </a:ext>
            </a:extLst>
          </p:cNvPr>
          <p:cNvSpPr>
            <a:spLocks noGrp="1"/>
          </p:cNvSpPr>
          <p:nvPr>
            <p:ph type="sldNum" sz="quarter" idx="4"/>
          </p:nvPr>
        </p:nvSpPr>
        <p:spPr/>
        <p:txBody>
          <a:bodyPr rtlCol="0"/>
          <a:lstStyle/>
          <a:p>
            <a:pPr rtl="0"/>
            <a:fld id="{294A09A9-5501-47C1-A89A-A340965A2BE2}" type="slidenum">
              <a:rPr lang="en-GB" smtClean="0"/>
              <a:pPr rtl="0"/>
              <a:t>16</a:t>
            </a:fld>
            <a:endParaRPr lang="en-GB" dirty="0"/>
          </a:p>
        </p:txBody>
      </p:sp>
    </p:spTree>
    <p:extLst>
      <p:ext uri="{BB962C8B-B14F-4D97-AF65-F5344CB8AC3E}">
        <p14:creationId xmlns:p14="http://schemas.microsoft.com/office/powerpoint/2010/main" val="4237778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Date Placeholder 1">
            <a:extLst>
              <a:ext uri="{FF2B5EF4-FFF2-40B4-BE49-F238E27FC236}">
                <a16:creationId xmlns:a16="http://schemas.microsoft.com/office/drawing/2014/main" id="{0029B08E-A580-BE1A-F29A-5381EB697F62}"/>
              </a:ext>
            </a:extLst>
          </p:cNvPr>
          <p:cNvSpPr>
            <a:spLocks noGrp="1"/>
          </p:cNvSpPr>
          <p:nvPr>
            <p:ph type="dt" sz="half" idx="2"/>
          </p:nvPr>
        </p:nvSpPr>
        <p:spPr>
          <a:xfrm>
            <a:off x="133350" y="6486982"/>
            <a:ext cx="2743200" cy="365125"/>
          </a:xfrm>
        </p:spPr>
        <p:txBody>
          <a:bodyPr/>
          <a:lstStyle/>
          <a:p>
            <a:pPr rtl="0">
              <a:spcAft>
                <a:spcPts val="600"/>
              </a:spcAft>
            </a:pPr>
            <a:fld id="{3D2CC581-0E81-499A-8A7A-9F28C5DB5D31}" type="datetime1">
              <a:rPr lang="en-GB" noProof="0" smtClean="0"/>
              <a:pPr rtl="0">
                <a:spcAft>
                  <a:spcPts val="600"/>
                </a:spcAft>
              </a:pPr>
              <a:t>01/05/2023</a:t>
            </a:fld>
            <a:endParaRPr lang="en-GB" noProof="0" dirty="0"/>
          </a:p>
        </p:txBody>
      </p:sp>
      <p:sp>
        <p:nvSpPr>
          <p:cNvPr id="25" name="Slide Number Placeholder 2">
            <a:extLst>
              <a:ext uri="{FF2B5EF4-FFF2-40B4-BE49-F238E27FC236}">
                <a16:creationId xmlns:a16="http://schemas.microsoft.com/office/drawing/2014/main" id="{87A30575-F294-B8F3-19CA-F1A7C4858C65}"/>
              </a:ext>
            </a:extLst>
          </p:cNvPr>
          <p:cNvSpPr>
            <a:spLocks noGrp="1"/>
          </p:cNvSpPr>
          <p:nvPr>
            <p:ph type="sldNum" sz="quarter" idx="4"/>
          </p:nvPr>
        </p:nvSpPr>
        <p:spPr>
          <a:xfrm>
            <a:off x="9315450" y="6486982"/>
            <a:ext cx="2743200" cy="365125"/>
          </a:xfrm>
        </p:spPr>
        <p:txBody>
          <a:bodyPr/>
          <a:lstStyle/>
          <a:p>
            <a:pPr rtl="0">
              <a:spcAft>
                <a:spcPts val="600"/>
              </a:spcAft>
            </a:pPr>
            <a:fld id="{294A09A9-5501-47C1-A89A-A340965A2BE2}" type="slidenum">
              <a:rPr lang="en-GB" noProof="0" smtClean="0"/>
              <a:pPr rtl="0">
                <a:spcAft>
                  <a:spcPts val="600"/>
                </a:spcAft>
              </a:pPr>
              <a:t>2</a:t>
            </a:fld>
            <a:endParaRPr lang="en-GB" noProof="0"/>
          </a:p>
        </p:txBody>
      </p:sp>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a:xfrm>
            <a:off x="854074" y="122239"/>
            <a:ext cx="10499725" cy="1355724"/>
          </a:xfrm>
        </p:spPr>
        <p:txBody>
          <a:bodyPr rtlCol="0" anchor="ctr">
            <a:normAutofit/>
          </a:bodyPr>
          <a:lstStyle/>
          <a:p>
            <a:pPr rtl="0"/>
            <a:r>
              <a:rPr lang="en-GB"/>
              <a:t>Agenda</a:t>
            </a:r>
            <a:endParaRPr lang="en-GB" dirty="0"/>
          </a:p>
        </p:txBody>
      </p:sp>
      <p:graphicFrame>
        <p:nvGraphicFramePr>
          <p:cNvPr id="26" name="Text Placeholder 1">
            <a:extLst>
              <a:ext uri="{FF2B5EF4-FFF2-40B4-BE49-F238E27FC236}">
                <a16:creationId xmlns:a16="http://schemas.microsoft.com/office/drawing/2014/main" id="{745CC672-7F31-A618-3F7C-3A9D80E90C65}"/>
              </a:ext>
            </a:extLst>
          </p:cNvPr>
          <p:cNvGraphicFramePr/>
          <p:nvPr>
            <p:extLst>
              <p:ext uri="{D42A27DB-BD31-4B8C-83A1-F6EECF244321}">
                <p14:modId xmlns:p14="http://schemas.microsoft.com/office/powerpoint/2010/main" val="3969156876"/>
              </p:ext>
            </p:extLst>
          </p:nvPr>
        </p:nvGraphicFramePr>
        <p:xfrm>
          <a:off x="854075" y="1625600"/>
          <a:ext cx="10499725" cy="4860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551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5">
            <a:extLst>
              <a:ext uri="{FF2B5EF4-FFF2-40B4-BE49-F238E27FC236}">
                <a16:creationId xmlns:a16="http://schemas.microsoft.com/office/drawing/2014/main" id="{AD96FDFD-4E42-4A06-B8B5-768A1DB9C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971368" y="371719"/>
            <a:ext cx="6125964" cy="1906863"/>
          </a:xfrm>
        </p:spPr>
        <p:txBody>
          <a:bodyPr vert="horz" lIns="91440" tIns="45720" rIns="91440" bIns="45720" rtlCol="0" anchor="b">
            <a:normAutofit/>
          </a:bodyPr>
          <a:lstStyle/>
          <a:p>
            <a:r>
              <a:rPr lang="en-US" kern="1200">
                <a:solidFill>
                  <a:schemeClr val="tx1"/>
                </a:solidFill>
                <a:latin typeface="+mj-lt"/>
                <a:ea typeface="+mj-ea"/>
                <a:cs typeface="+mj-cs"/>
              </a:rPr>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971368" y="2711395"/>
            <a:ext cx="4114801" cy="3465568"/>
          </a:xfrm>
        </p:spPr>
        <p:txBody>
          <a:bodyPr vert="horz" lIns="91440" tIns="45720" rIns="91440" bIns="45720" rtlCol="0">
            <a:normAutofit/>
          </a:bodyPr>
          <a:lstStyle/>
          <a:p>
            <a:pPr marL="0" indent="-228600">
              <a:lnSpc>
                <a:spcPct val="90000"/>
              </a:lnSpc>
              <a:buFont typeface="Arial" panose="020B0604020202020204" pitchFamily="34" charset="0"/>
              <a:buChar char="•"/>
            </a:pPr>
            <a:r>
              <a:rPr lang="en-US" sz="1700" b="0" i="0">
                <a:solidFill>
                  <a:schemeClr val="tx1"/>
                </a:solidFill>
                <a:effectLst/>
              </a:rPr>
              <a:t>Moody's Corporation is a credit rating agency that provides research, analytics, and advisory services to investors, institutions, and governments. Analyzing its stock data can help understand the company's financial performance, risk factors, and market trends. </a:t>
            </a:r>
          </a:p>
          <a:p>
            <a:pPr marL="0" indent="-228600">
              <a:lnSpc>
                <a:spcPct val="90000"/>
              </a:lnSpc>
              <a:buFont typeface="Arial" panose="020B0604020202020204" pitchFamily="34" charset="0"/>
              <a:buChar char="•"/>
            </a:pPr>
            <a:r>
              <a:rPr lang="en-US" sz="1700" b="0" i="0">
                <a:solidFill>
                  <a:schemeClr val="tx1"/>
                </a:solidFill>
                <a:effectLst/>
              </a:rPr>
              <a:t>This report showcases the EDA performed on the historical stock data of Moody's Corporation and serves as a portfolio piece for a data analyst.</a:t>
            </a:r>
            <a:endParaRPr lang="en-US" sz="1700">
              <a:solidFill>
                <a:schemeClr val="tx1"/>
              </a:solidFill>
            </a:endParaRPr>
          </a:p>
        </p:txBody>
      </p:sp>
      <p:pic>
        <p:nvPicPr>
          <p:cNvPr id="27" name="Picture Placeholder 26">
            <a:extLst>
              <a:ext uri="{FF2B5EF4-FFF2-40B4-BE49-F238E27FC236}">
                <a16:creationId xmlns:a16="http://schemas.microsoft.com/office/drawing/2014/main" id="{FC80FA98-D238-41BC-848B-15F7D2C9D061}"/>
              </a:ext>
            </a:extLst>
          </p:cNvPr>
          <p:cNvPicPr>
            <a:picLocks noGrp="1" noChangeAspect="1"/>
          </p:cNvPicPr>
          <p:nvPr>
            <p:ph type="pic" sz="quarter" idx="10"/>
          </p:nvPr>
        </p:nvPicPr>
        <p:blipFill rotWithShape="1">
          <a:blip r:embed="rId3">
            <a:extLst>
              <a:ext uri="{837473B0-CC2E-450A-ABE3-18F120FF3D39}">
                <a1611:picAttrSrcUrl xmlns:a1611="http://schemas.microsoft.com/office/drawing/2016/11/main" r:id="rId4"/>
              </a:ext>
            </a:extLst>
          </a:blip>
          <a:srcRect l="12265" r="14585" b="3"/>
          <a:stretch/>
        </p:blipFill>
        <p:spPr>
          <a:xfrm>
            <a:off x="8452968" y="3681465"/>
            <a:ext cx="3747932" cy="3176541"/>
          </a:xfrm>
          <a:custGeom>
            <a:avLst/>
            <a:gdLst/>
            <a:ahLst/>
            <a:cxnLst/>
            <a:rect l="l" t="t" r="r" b="b"/>
            <a:pathLst>
              <a:path w="3747932" h="3176541">
                <a:moveTo>
                  <a:pt x="3239865" y="21"/>
                </a:moveTo>
                <a:cubicBezTo>
                  <a:pt x="3261821" y="112"/>
                  <a:pt x="3278837" y="498"/>
                  <a:pt x="3290337" y="938"/>
                </a:cubicBezTo>
                <a:cubicBezTo>
                  <a:pt x="3401766" y="5376"/>
                  <a:pt x="3510165" y="23128"/>
                  <a:pt x="3616543" y="49449"/>
                </a:cubicBezTo>
                <a:lnTo>
                  <a:pt x="3747932" y="87091"/>
                </a:lnTo>
                <a:lnTo>
                  <a:pt x="3747932" y="3176541"/>
                </a:lnTo>
                <a:lnTo>
                  <a:pt x="401358" y="3176541"/>
                </a:lnTo>
                <a:lnTo>
                  <a:pt x="398780" y="3136258"/>
                </a:lnTo>
                <a:cubicBezTo>
                  <a:pt x="400956" y="3079023"/>
                  <a:pt x="437945" y="3052703"/>
                  <a:pt x="483325" y="3030665"/>
                </a:cubicBezTo>
                <a:cubicBezTo>
                  <a:pt x="498866" y="3023015"/>
                  <a:pt x="520932" y="3023320"/>
                  <a:pt x="526840" y="2999447"/>
                </a:cubicBezTo>
                <a:cubicBezTo>
                  <a:pt x="501352" y="2976798"/>
                  <a:pt x="470270" y="2995161"/>
                  <a:pt x="442916" y="2988735"/>
                </a:cubicBezTo>
                <a:cubicBezTo>
                  <a:pt x="420228" y="2983533"/>
                  <a:pt x="382618" y="2986286"/>
                  <a:pt x="413701" y="2944662"/>
                </a:cubicBezTo>
                <a:cubicBezTo>
                  <a:pt x="422716" y="2932726"/>
                  <a:pt x="412147" y="2923542"/>
                  <a:pt x="400645" y="2922625"/>
                </a:cubicBezTo>
                <a:cubicBezTo>
                  <a:pt x="308644" y="2913137"/>
                  <a:pt x="350915" y="2828968"/>
                  <a:pt x="321386" y="2784590"/>
                </a:cubicBezTo>
                <a:cubicBezTo>
                  <a:pt x="313307" y="2772348"/>
                  <a:pt x="322010" y="2751230"/>
                  <a:pt x="334753" y="2746027"/>
                </a:cubicBezTo>
                <a:cubicBezTo>
                  <a:pt x="416187" y="2711746"/>
                  <a:pt x="427377" y="2630027"/>
                  <a:pt x="466852" y="2559632"/>
                </a:cubicBezTo>
                <a:cubicBezTo>
                  <a:pt x="423957" y="2531782"/>
                  <a:pt x="372673" y="2525661"/>
                  <a:pt x="326361" y="2507602"/>
                </a:cubicBezTo>
                <a:cubicBezTo>
                  <a:pt x="278183" y="2488626"/>
                  <a:pt x="278183" y="2474547"/>
                  <a:pt x="317968" y="2419457"/>
                </a:cubicBezTo>
                <a:cubicBezTo>
                  <a:pt x="214465" y="2407519"/>
                  <a:pt x="214465" y="2407519"/>
                  <a:pt x="246479" y="2320903"/>
                </a:cubicBezTo>
                <a:cubicBezTo>
                  <a:pt x="159758" y="2312945"/>
                  <a:pt x="102570" y="2271933"/>
                  <a:pt x="89205" y="2182255"/>
                </a:cubicBezTo>
                <a:cubicBezTo>
                  <a:pt x="82677" y="2138795"/>
                  <a:pt x="43514" y="2118290"/>
                  <a:pt x="0" y="2089213"/>
                </a:cubicBezTo>
                <a:cubicBezTo>
                  <a:pt x="54081" y="2061053"/>
                  <a:pt x="90759" y="2002290"/>
                  <a:pt x="153855" y="2064423"/>
                </a:cubicBezTo>
                <a:cubicBezTo>
                  <a:pt x="176855" y="2087070"/>
                  <a:pt x="174683" y="2058300"/>
                  <a:pt x="177788" y="2050037"/>
                </a:cubicBezTo>
                <a:cubicBezTo>
                  <a:pt x="185247" y="2029838"/>
                  <a:pt x="169707" y="2016369"/>
                  <a:pt x="159450" y="2001067"/>
                </a:cubicBezTo>
                <a:cubicBezTo>
                  <a:pt x="149504" y="1985763"/>
                  <a:pt x="137691" y="1969543"/>
                  <a:pt x="134895" y="1952400"/>
                </a:cubicBezTo>
                <a:cubicBezTo>
                  <a:pt x="133031" y="1940465"/>
                  <a:pt x="142044" y="1923021"/>
                  <a:pt x="151990" y="1914144"/>
                </a:cubicBezTo>
                <a:cubicBezTo>
                  <a:pt x="204209" y="1867316"/>
                  <a:pt x="173127" y="1762030"/>
                  <a:pt x="271969" y="1748562"/>
                </a:cubicBezTo>
                <a:cubicBezTo>
                  <a:pt x="316415" y="1742443"/>
                  <a:pt x="337860" y="1703878"/>
                  <a:pt x="370497" y="1682760"/>
                </a:cubicBezTo>
                <a:cubicBezTo>
                  <a:pt x="483946" y="1608999"/>
                  <a:pt x="559787" y="1514119"/>
                  <a:pt x="594908" y="1383735"/>
                </a:cubicBezTo>
                <a:cubicBezTo>
                  <a:pt x="604543" y="1347620"/>
                  <a:pt x="641532" y="1318542"/>
                  <a:pt x="665465" y="1286713"/>
                </a:cubicBezTo>
                <a:cubicBezTo>
                  <a:pt x="653963" y="1263452"/>
                  <a:pt x="591178" y="1313647"/>
                  <a:pt x="613246" y="1252435"/>
                </a:cubicBezTo>
                <a:cubicBezTo>
                  <a:pt x="630030" y="1206524"/>
                  <a:pt x="672925" y="1178060"/>
                  <a:pt x="713332" y="1150820"/>
                </a:cubicBezTo>
                <a:cubicBezTo>
                  <a:pt x="759333" y="1119908"/>
                  <a:pt x="810307" y="1095117"/>
                  <a:pt x="831133" y="1037883"/>
                </a:cubicBezTo>
                <a:cubicBezTo>
                  <a:pt x="835485" y="1025640"/>
                  <a:pt x="849470" y="1012785"/>
                  <a:pt x="861903" y="1007887"/>
                </a:cubicBezTo>
                <a:cubicBezTo>
                  <a:pt x="1469751" y="63584"/>
                  <a:pt x="2910527" y="-1353"/>
                  <a:pt x="3239865" y="21"/>
                </a:cubicBezTo>
                <a:close/>
              </a:path>
            </a:pathLst>
          </a:custGeom>
        </p:spPr>
      </p:pic>
      <p:pic>
        <p:nvPicPr>
          <p:cNvPr id="31" name="Picture Placeholder 30">
            <a:extLst>
              <a:ext uri="{FF2B5EF4-FFF2-40B4-BE49-F238E27FC236}">
                <a16:creationId xmlns:a16="http://schemas.microsoft.com/office/drawing/2014/main" id="{26F59C63-890F-4F30-B979-40A77F09EDB5}"/>
              </a:ext>
            </a:extLst>
          </p:cNvPr>
          <p:cNvPicPr>
            <a:picLocks noGrp="1" noChangeAspect="1"/>
          </p:cNvPicPr>
          <p:nvPr>
            <p:ph type="pic" sz="quarter" idx="12"/>
          </p:nvPr>
        </p:nvPicPr>
        <p:blipFill rotWithShape="1">
          <a:blip r:embed="rId5">
            <a:extLst>
              <a:ext uri="{837473B0-CC2E-450A-ABE3-18F120FF3D39}">
                <a1611:picAttrSrcUrl xmlns:a1611="http://schemas.microsoft.com/office/drawing/2016/11/main" r:id="rId6"/>
              </a:ext>
            </a:extLst>
          </a:blip>
          <a:srcRect r="519" b="4"/>
          <a:stretch/>
        </p:blipFill>
        <p:spPr>
          <a:xfrm>
            <a:off x="5398276" y="2457970"/>
            <a:ext cx="3458367" cy="3476265"/>
          </a:xfrm>
          <a:custGeom>
            <a:avLst/>
            <a:gdLst/>
            <a:ahLst/>
            <a:cxnLst/>
            <a:rect l="l" t="t" r="r" b="b"/>
            <a:pathLst>
              <a:path w="3458367" h="3476265">
                <a:moveTo>
                  <a:pt x="549716" y="15"/>
                </a:moveTo>
                <a:cubicBezTo>
                  <a:pt x="557611" y="271"/>
                  <a:pt x="565778" y="3856"/>
                  <a:pt x="573176" y="4995"/>
                </a:cubicBezTo>
                <a:cubicBezTo>
                  <a:pt x="736504" y="30493"/>
                  <a:pt x="899830" y="58040"/>
                  <a:pt x="1063336" y="82398"/>
                </a:cubicBezTo>
                <a:cubicBezTo>
                  <a:pt x="1216195" y="105163"/>
                  <a:pt x="1370136" y="110398"/>
                  <a:pt x="1523717" y="122237"/>
                </a:cubicBezTo>
                <a:cubicBezTo>
                  <a:pt x="1709602" y="136580"/>
                  <a:pt x="1895127" y="156841"/>
                  <a:pt x="2079929" y="188711"/>
                </a:cubicBezTo>
                <a:cubicBezTo>
                  <a:pt x="2208244" y="211023"/>
                  <a:pt x="2337823" y="226502"/>
                  <a:pt x="2467943" y="208745"/>
                </a:cubicBezTo>
                <a:cubicBezTo>
                  <a:pt x="2474439" y="207834"/>
                  <a:pt x="2481839" y="204876"/>
                  <a:pt x="2487253" y="207834"/>
                </a:cubicBezTo>
                <a:cubicBezTo>
                  <a:pt x="2550419" y="241073"/>
                  <a:pt x="2619357" y="217168"/>
                  <a:pt x="2684869" y="238113"/>
                </a:cubicBezTo>
                <a:cubicBezTo>
                  <a:pt x="2668085" y="318930"/>
                  <a:pt x="2596077" y="312327"/>
                  <a:pt x="2555471" y="368331"/>
                </a:cubicBezTo>
                <a:cubicBezTo>
                  <a:pt x="2621704" y="390639"/>
                  <a:pt x="2681259" y="413178"/>
                  <a:pt x="2741717" y="430023"/>
                </a:cubicBezTo>
                <a:cubicBezTo>
                  <a:pt x="2805785" y="447780"/>
                  <a:pt x="2860106" y="495816"/>
                  <a:pt x="2922728" y="517216"/>
                </a:cubicBezTo>
                <a:cubicBezTo>
                  <a:pt x="2936085" y="521769"/>
                  <a:pt x="2952146" y="537704"/>
                  <a:pt x="2956838" y="553184"/>
                </a:cubicBezTo>
                <a:cubicBezTo>
                  <a:pt x="2971997" y="603269"/>
                  <a:pt x="3274647" y="743732"/>
                  <a:pt x="3238914" y="788350"/>
                </a:cubicBezTo>
                <a:cubicBezTo>
                  <a:pt x="3224116" y="806791"/>
                  <a:pt x="3204986" y="819994"/>
                  <a:pt x="3184953" y="838207"/>
                </a:cubicBezTo>
                <a:cubicBezTo>
                  <a:pt x="3215093" y="872582"/>
                  <a:pt x="3249020" y="887608"/>
                  <a:pt x="3285115" y="897852"/>
                </a:cubicBezTo>
                <a:cubicBezTo>
                  <a:pt x="3295944" y="901039"/>
                  <a:pt x="3306591" y="907413"/>
                  <a:pt x="3307674" y="922894"/>
                </a:cubicBezTo>
                <a:cubicBezTo>
                  <a:pt x="3308757" y="939056"/>
                  <a:pt x="3297748" y="945429"/>
                  <a:pt x="3288544" y="952944"/>
                </a:cubicBezTo>
                <a:cubicBezTo>
                  <a:pt x="3275731" y="963415"/>
                  <a:pt x="3263278" y="972523"/>
                  <a:pt x="3247036" y="973888"/>
                </a:cubicBezTo>
                <a:cubicBezTo>
                  <a:pt x="3220325" y="975937"/>
                  <a:pt x="3207513" y="1005076"/>
                  <a:pt x="3191993" y="1026930"/>
                </a:cubicBezTo>
                <a:cubicBezTo>
                  <a:pt x="3183330" y="1039224"/>
                  <a:pt x="3178998" y="1064037"/>
                  <a:pt x="3194157" y="1068363"/>
                </a:cubicBezTo>
                <a:cubicBezTo>
                  <a:pt x="3230613" y="1078837"/>
                  <a:pt x="3227725" y="1109114"/>
                  <a:pt x="3226824" y="1143489"/>
                </a:cubicBezTo>
                <a:cubicBezTo>
                  <a:pt x="3225560" y="1186061"/>
                  <a:pt x="3204083" y="1205638"/>
                  <a:pt x="3177734" y="1222030"/>
                </a:cubicBezTo>
                <a:cubicBezTo>
                  <a:pt x="3168711" y="1227720"/>
                  <a:pt x="3155898" y="1227493"/>
                  <a:pt x="3152469" y="1245250"/>
                </a:cubicBezTo>
                <a:cubicBezTo>
                  <a:pt x="3167267" y="1262097"/>
                  <a:pt x="3185314" y="1248439"/>
                  <a:pt x="3201197" y="1253218"/>
                </a:cubicBezTo>
                <a:cubicBezTo>
                  <a:pt x="3214370" y="1257088"/>
                  <a:pt x="3236208" y="1255040"/>
                  <a:pt x="3218160" y="1286000"/>
                </a:cubicBezTo>
                <a:cubicBezTo>
                  <a:pt x="3212926" y="1294878"/>
                  <a:pt x="3219062" y="1301709"/>
                  <a:pt x="3225741" y="1302392"/>
                </a:cubicBezTo>
                <a:cubicBezTo>
                  <a:pt x="3279159" y="1309449"/>
                  <a:pt x="3254615" y="1372054"/>
                  <a:pt x="3271761" y="1405063"/>
                </a:cubicBezTo>
                <a:cubicBezTo>
                  <a:pt x="3276452" y="1414169"/>
                  <a:pt x="3271399" y="1429877"/>
                  <a:pt x="3263999" y="1433747"/>
                </a:cubicBezTo>
                <a:cubicBezTo>
                  <a:pt x="3216716" y="1459245"/>
                  <a:pt x="3210220" y="1520028"/>
                  <a:pt x="3187299" y="1572389"/>
                </a:cubicBezTo>
                <a:cubicBezTo>
                  <a:pt x="3212205" y="1593104"/>
                  <a:pt x="3241982" y="1597657"/>
                  <a:pt x="3268872" y="1611089"/>
                </a:cubicBezTo>
                <a:cubicBezTo>
                  <a:pt x="3296846" y="1625204"/>
                  <a:pt x="3296846" y="1635676"/>
                  <a:pt x="3273746" y="1676653"/>
                </a:cubicBezTo>
                <a:cubicBezTo>
                  <a:pt x="3333842" y="1685532"/>
                  <a:pt x="3333842" y="1685532"/>
                  <a:pt x="3315254" y="1749957"/>
                </a:cubicBezTo>
                <a:cubicBezTo>
                  <a:pt x="3365607" y="1755877"/>
                  <a:pt x="3398812" y="1786382"/>
                  <a:pt x="3406572" y="1853085"/>
                </a:cubicBezTo>
                <a:cubicBezTo>
                  <a:pt x="3410362" y="1885411"/>
                  <a:pt x="3433101" y="1900663"/>
                  <a:pt x="3458367" y="1922291"/>
                </a:cubicBezTo>
                <a:cubicBezTo>
                  <a:pt x="3426966" y="1943236"/>
                  <a:pt x="3405669" y="1986945"/>
                  <a:pt x="3369034" y="1940730"/>
                </a:cubicBezTo>
                <a:cubicBezTo>
                  <a:pt x="3355680" y="1923885"/>
                  <a:pt x="3356941" y="1945284"/>
                  <a:pt x="3355138" y="1951430"/>
                </a:cubicBezTo>
                <a:cubicBezTo>
                  <a:pt x="3350807" y="1966455"/>
                  <a:pt x="3359830" y="1976472"/>
                  <a:pt x="3365786" y="1987854"/>
                </a:cubicBezTo>
                <a:cubicBezTo>
                  <a:pt x="3371561" y="1999237"/>
                  <a:pt x="3378420" y="2011302"/>
                  <a:pt x="3380043" y="2024054"/>
                </a:cubicBezTo>
                <a:cubicBezTo>
                  <a:pt x="3381125" y="2032931"/>
                  <a:pt x="3375892" y="2045905"/>
                  <a:pt x="3370117" y="2052509"/>
                </a:cubicBezTo>
                <a:cubicBezTo>
                  <a:pt x="3339797" y="2087340"/>
                  <a:pt x="3357844" y="2165652"/>
                  <a:pt x="3300454" y="2175670"/>
                </a:cubicBezTo>
                <a:cubicBezTo>
                  <a:pt x="3274647" y="2180221"/>
                  <a:pt x="3262195" y="2208906"/>
                  <a:pt x="3243246" y="2224614"/>
                </a:cubicBezTo>
                <a:cubicBezTo>
                  <a:pt x="3177374" y="2279478"/>
                  <a:pt x="3133338" y="2350051"/>
                  <a:pt x="3112946" y="2447031"/>
                </a:cubicBezTo>
                <a:cubicBezTo>
                  <a:pt x="3107352" y="2473894"/>
                  <a:pt x="3085875" y="2495522"/>
                  <a:pt x="3071979" y="2519197"/>
                </a:cubicBezTo>
                <a:cubicBezTo>
                  <a:pt x="3078657" y="2536499"/>
                  <a:pt x="3115112" y="2499164"/>
                  <a:pt x="3102298" y="2544694"/>
                </a:cubicBezTo>
                <a:cubicBezTo>
                  <a:pt x="3092553" y="2578843"/>
                  <a:pt x="3067647" y="2600014"/>
                  <a:pt x="3044185" y="2620276"/>
                </a:cubicBezTo>
                <a:cubicBezTo>
                  <a:pt x="3017476" y="2643268"/>
                  <a:pt x="2987879" y="2661708"/>
                  <a:pt x="2975787" y="2704279"/>
                </a:cubicBezTo>
                <a:cubicBezTo>
                  <a:pt x="2973260" y="2713386"/>
                  <a:pt x="2965140" y="2722947"/>
                  <a:pt x="2957921" y="2726591"/>
                </a:cubicBezTo>
                <a:cubicBezTo>
                  <a:pt x="2581458" y="3475797"/>
                  <a:pt x="1654740" y="3480805"/>
                  <a:pt x="1547901" y="3475568"/>
                </a:cubicBezTo>
                <a:cubicBezTo>
                  <a:pt x="1418503" y="3468966"/>
                  <a:pt x="1296143" y="3422753"/>
                  <a:pt x="1176132" y="3365156"/>
                </a:cubicBezTo>
                <a:cubicBezTo>
                  <a:pt x="1125418" y="3340797"/>
                  <a:pt x="1078316" y="3306195"/>
                  <a:pt x="1029045" y="3279332"/>
                </a:cubicBezTo>
                <a:cubicBezTo>
                  <a:pt x="961009" y="3242223"/>
                  <a:pt x="908492" y="3171424"/>
                  <a:pt x="840634" y="3141601"/>
                </a:cubicBezTo>
                <a:cubicBezTo>
                  <a:pt x="770793" y="3110867"/>
                  <a:pt x="711057" y="3054638"/>
                  <a:pt x="639229" y="3030734"/>
                </a:cubicBezTo>
                <a:cubicBezTo>
                  <a:pt x="601330" y="3017985"/>
                  <a:pt x="564695" y="2994993"/>
                  <a:pt x="570649" y="2929200"/>
                </a:cubicBezTo>
                <a:cubicBezTo>
                  <a:pt x="572274" y="2910532"/>
                  <a:pt x="562349" y="2895282"/>
                  <a:pt x="546647" y="2900745"/>
                </a:cubicBezTo>
                <a:cubicBezTo>
                  <a:pt x="516690" y="2910989"/>
                  <a:pt x="503154" y="2883898"/>
                  <a:pt x="486550" y="2863636"/>
                </a:cubicBezTo>
                <a:cubicBezTo>
                  <a:pt x="456953" y="2827667"/>
                  <a:pt x="428801" y="2789422"/>
                  <a:pt x="381697" y="2783503"/>
                </a:cubicBezTo>
                <a:cubicBezTo>
                  <a:pt x="390720" y="2755272"/>
                  <a:pt x="406060" y="2759371"/>
                  <a:pt x="420137" y="2765290"/>
                </a:cubicBezTo>
                <a:cubicBezTo>
                  <a:pt x="457133" y="2780772"/>
                  <a:pt x="493769" y="2798300"/>
                  <a:pt x="530765" y="2813781"/>
                </a:cubicBezTo>
                <a:cubicBezTo>
                  <a:pt x="554948" y="2823799"/>
                  <a:pt x="578952" y="2837912"/>
                  <a:pt x="611257" y="2826755"/>
                </a:cubicBezTo>
                <a:cubicBezTo>
                  <a:pt x="583463" y="2769843"/>
                  <a:pt x="536180" y="2759598"/>
                  <a:pt x="497920" y="2742071"/>
                </a:cubicBezTo>
                <a:cubicBezTo>
                  <a:pt x="450096" y="2719988"/>
                  <a:pt x="421942" y="2678326"/>
                  <a:pt x="388193" y="2631885"/>
                </a:cubicBezTo>
                <a:cubicBezTo>
                  <a:pt x="423386" y="2620730"/>
                  <a:pt x="445223" y="2654879"/>
                  <a:pt x="472834" y="2653056"/>
                </a:cubicBezTo>
                <a:cubicBezTo>
                  <a:pt x="474279" y="2647140"/>
                  <a:pt x="476804" y="2638488"/>
                  <a:pt x="476444" y="2638259"/>
                </a:cubicBezTo>
                <a:cubicBezTo>
                  <a:pt x="431326" y="2612763"/>
                  <a:pt x="410211" y="2564956"/>
                  <a:pt x="403173" y="2507131"/>
                </a:cubicBezTo>
                <a:cubicBezTo>
                  <a:pt x="399563" y="2477310"/>
                  <a:pt x="383140" y="2467976"/>
                  <a:pt x="366897" y="2454316"/>
                </a:cubicBezTo>
                <a:cubicBezTo>
                  <a:pt x="310230" y="2405826"/>
                  <a:pt x="250314" y="2361890"/>
                  <a:pt x="203752" y="2295188"/>
                </a:cubicBezTo>
                <a:cubicBezTo>
                  <a:pt x="257532" y="2304066"/>
                  <a:pt x="300665" y="2347547"/>
                  <a:pt x="358597" y="2366215"/>
                </a:cubicBezTo>
                <a:cubicBezTo>
                  <a:pt x="312577" y="2292910"/>
                  <a:pt x="253020" y="2255803"/>
                  <a:pt x="198698" y="2211409"/>
                </a:cubicBezTo>
                <a:cubicBezTo>
                  <a:pt x="173974" y="2191149"/>
                  <a:pt x="151055" y="2165197"/>
                  <a:pt x="121097" y="2154269"/>
                </a:cubicBezTo>
                <a:cubicBezTo>
                  <a:pt x="110448" y="2150400"/>
                  <a:pt x="92943" y="2142204"/>
                  <a:pt x="101425" y="2120577"/>
                </a:cubicBezTo>
                <a:cubicBezTo>
                  <a:pt x="108643" y="2102593"/>
                  <a:pt x="122900" y="2108055"/>
                  <a:pt x="135895" y="2113292"/>
                </a:cubicBezTo>
                <a:cubicBezTo>
                  <a:pt x="167116" y="2126269"/>
                  <a:pt x="199421" y="2126495"/>
                  <a:pt x="241652" y="2126269"/>
                </a:cubicBezTo>
                <a:cubicBezTo>
                  <a:pt x="206279" y="2066851"/>
                  <a:pt x="141489" y="2084608"/>
                  <a:pt x="111170" y="2022231"/>
                </a:cubicBezTo>
                <a:cubicBezTo>
                  <a:pt x="149069" y="2011302"/>
                  <a:pt x="178305" y="2033841"/>
                  <a:pt x="208987" y="2038166"/>
                </a:cubicBezTo>
                <a:cubicBezTo>
                  <a:pt x="236777" y="2042036"/>
                  <a:pt x="243636" y="2031565"/>
                  <a:pt x="237139" y="1997188"/>
                </a:cubicBezTo>
                <a:cubicBezTo>
                  <a:pt x="227034" y="1943690"/>
                  <a:pt x="242193" y="1916371"/>
                  <a:pt x="282618" y="1930941"/>
                </a:cubicBezTo>
                <a:cubicBezTo>
                  <a:pt x="320155" y="1944601"/>
                  <a:pt x="324125" y="1924568"/>
                  <a:pt x="314019" y="1894062"/>
                </a:cubicBezTo>
                <a:cubicBezTo>
                  <a:pt x="299582" y="1849671"/>
                  <a:pt x="316004" y="1815295"/>
                  <a:pt x="327194" y="1777960"/>
                </a:cubicBezTo>
                <a:cubicBezTo>
                  <a:pt x="344339" y="1721045"/>
                  <a:pt x="337121" y="1693272"/>
                  <a:pt x="300123" y="1650929"/>
                </a:cubicBezTo>
                <a:cubicBezTo>
                  <a:pt x="279370" y="1627251"/>
                  <a:pt x="256992" y="1607219"/>
                  <a:pt x="226852" y="1586731"/>
                </a:cubicBezTo>
                <a:cubicBezTo>
                  <a:pt x="296334" y="1575576"/>
                  <a:pt x="223423" y="1538013"/>
                  <a:pt x="247968" y="1514564"/>
                </a:cubicBezTo>
                <a:cubicBezTo>
                  <a:pt x="297056" y="1505003"/>
                  <a:pt x="337121" y="1579673"/>
                  <a:pt x="403895" y="1558274"/>
                </a:cubicBezTo>
                <a:cubicBezTo>
                  <a:pt x="321420" y="1493619"/>
                  <a:pt x="230281" y="1472448"/>
                  <a:pt x="170546" y="1386396"/>
                </a:cubicBezTo>
                <a:cubicBezTo>
                  <a:pt x="184261" y="1366817"/>
                  <a:pt x="197977" y="1385030"/>
                  <a:pt x="209707" y="1377746"/>
                </a:cubicBezTo>
                <a:cubicBezTo>
                  <a:pt x="209346" y="1373192"/>
                  <a:pt x="210250" y="1366362"/>
                  <a:pt x="208083" y="1364314"/>
                </a:cubicBezTo>
                <a:cubicBezTo>
                  <a:pt x="163508" y="1317416"/>
                  <a:pt x="162784" y="1316279"/>
                  <a:pt x="210610" y="1281675"/>
                </a:cubicBezTo>
                <a:cubicBezTo>
                  <a:pt x="227394" y="1269609"/>
                  <a:pt x="225950" y="1258909"/>
                  <a:pt x="217108" y="1243657"/>
                </a:cubicBezTo>
                <a:cubicBezTo>
                  <a:pt x="210790" y="1232957"/>
                  <a:pt x="203211" y="1223395"/>
                  <a:pt x="206820" y="1199947"/>
                </a:cubicBezTo>
                <a:cubicBezTo>
                  <a:pt x="232988" y="1229998"/>
                  <a:pt x="359499" y="1220208"/>
                  <a:pt x="381877" y="1217021"/>
                </a:cubicBezTo>
                <a:cubicBezTo>
                  <a:pt x="406963" y="1213607"/>
                  <a:pt x="431688" y="1199037"/>
                  <a:pt x="458035" y="1207003"/>
                </a:cubicBezTo>
                <a:cubicBezTo>
                  <a:pt x="479150" y="1213381"/>
                  <a:pt x="576966" y="1275073"/>
                  <a:pt x="590863" y="1204273"/>
                </a:cubicBezTo>
                <a:cubicBezTo>
                  <a:pt x="591585" y="1200858"/>
                  <a:pt x="631107" y="1208826"/>
                  <a:pt x="652403" y="1212696"/>
                </a:cubicBezTo>
                <a:cubicBezTo>
                  <a:pt x="671172" y="1215883"/>
                  <a:pt x="692288" y="1229998"/>
                  <a:pt x="704920" y="1201769"/>
                </a:cubicBezTo>
                <a:cubicBezTo>
                  <a:pt x="712320" y="1185150"/>
                  <a:pt x="681820" y="1153051"/>
                  <a:pt x="654569" y="1150320"/>
                </a:cubicBezTo>
                <a:cubicBezTo>
                  <a:pt x="630926" y="1147814"/>
                  <a:pt x="606202" y="1144172"/>
                  <a:pt x="583643" y="1151001"/>
                </a:cubicBezTo>
                <a:cubicBezTo>
                  <a:pt x="555852" y="1159198"/>
                  <a:pt x="540873" y="1145995"/>
                  <a:pt x="533111" y="1117538"/>
                </a:cubicBezTo>
                <a:cubicBezTo>
                  <a:pt x="524450" y="1086122"/>
                  <a:pt x="507845" y="1071550"/>
                  <a:pt x="484926" y="1056980"/>
                </a:cubicBezTo>
                <a:cubicBezTo>
                  <a:pt x="429340" y="1021696"/>
                  <a:pt x="375921" y="980946"/>
                  <a:pt x="314922" y="960456"/>
                </a:cubicBezTo>
                <a:cubicBezTo>
                  <a:pt x="302830" y="956358"/>
                  <a:pt x="289476" y="950894"/>
                  <a:pt x="283881" y="923805"/>
                </a:cubicBezTo>
                <a:cubicBezTo>
                  <a:pt x="449013" y="964326"/>
                  <a:pt x="599526" y="1069958"/>
                  <a:pt x="769890" y="1063811"/>
                </a:cubicBezTo>
                <a:cubicBezTo>
                  <a:pt x="723329" y="1030346"/>
                  <a:pt x="669369" y="1028524"/>
                  <a:pt x="619738" y="1005076"/>
                </a:cubicBezTo>
                <a:cubicBezTo>
                  <a:pt x="654930" y="987546"/>
                  <a:pt x="687956" y="1005759"/>
                  <a:pt x="721344" y="1015777"/>
                </a:cubicBezTo>
                <a:cubicBezTo>
                  <a:pt x="749317" y="1023970"/>
                  <a:pt x="774583" y="1025337"/>
                  <a:pt x="777650" y="976393"/>
                </a:cubicBezTo>
                <a:cubicBezTo>
                  <a:pt x="776566" y="973205"/>
                  <a:pt x="776747" y="969107"/>
                  <a:pt x="776929" y="965238"/>
                </a:cubicBezTo>
                <a:cubicBezTo>
                  <a:pt x="767542" y="944976"/>
                  <a:pt x="752926" y="934504"/>
                  <a:pt x="735601" y="928584"/>
                </a:cubicBezTo>
                <a:cubicBezTo>
                  <a:pt x="725133" y="924942"/>
                  <a:pt x="711237" y="919478"/>
                  <a:pt x="711416" y="904909"/>
                </a:cubicBezTo>
                <a:cubicBezTo>
                  <a:pt x="711958" y="850955"/>
                  <a:pt x="678571" y="835246"/>
                  <a:pt x="645185" y="819539"/>
                </a:cubicBezTo>
                <a:cubicBezTo>
                  <a:pt x="663773" y="792676"/>
                  <a:pt x="678391" y="812481"/>
                  <a:pt x="692468" y="810433"/>
                </a:cubicBezTo>
                <a:cubicBezTo>
                  <a:pt x="701672" y="809067"/>
                  <a:pt x="709973" y="806563"/>
                  <a:pt x="709973" y="792676"/>
                </a:cubicBezTo>
                <a:cubicBezTo>
                  <a:pt x="710154" y="781065"/>
                  <a:pt x="705822" y="767861"/>
                  <a:pt x="696799" y="767635"/>
                </a:cubicBezTo>
                <a:cubicBezTo>
                  <a:pt x="640312" y="765585"/>
                  <a:pt x="609090" y="690914"/>
                  <a:pt x="550437" y="690687"/>
                </a:cubicBezTo>
                <a:cubicBezTo>
                  <a:pt x="515425" y="690687"/>
                  <a:pt x="568666" y="648572"/>
                  <a:pt x="539068" y="631042"/>
                </a:cubicBezTo>
                <a:cubicBezTo>
                  <a:pt x="532570" y="627171"/>
                  <a:pt x="556032" y="621254"/>
                  <a:pt x="566500" y="622164"/>
                </a:cubicBezTo>
                <a:cubicBezTo>
                  <a:pt x="576786" y="623074"/>
                  <a:pt x="585990" y="634229"/>
                  <a:pt x="598443" y="626261"/>
                </a:cubicBezTo>
                <a:cubicBezTo>
                  <a:pt x="605300" y="597806"/>
                  <a:pt x="587615" y="587332"/>
                  <a:pt x="572996" y="579365"/>
                </a:cubicBezTo>
                <a:cubicBezTo>
                  <a:pt x="539247" y="560925"/>
                  <a:pt x="506402" y="538615"/>
                  <a:pt x="469405" y="532013"/>
                </a:cubicBezTo>
                <a:cubicBezTo>
                  <a:pt x="456232" y="529737"/>
                  <a:pt x="488355" y="499231"/>
                  <a:pt x="494671" y="488532"/>
                </a:cubicBezTo>
                <a:cubicBezTo>
                  <a:pt x="345782" y="376071"/>
                  <a:pt x="166756" y="381762"/>
                  <a:pt x="0" y="290928"/>
                </a:cubicBezTo>
                <a:cubicBezTo>
                  <a:pt x="36817" y="273173"/>
                  <a:pt x="63887" y="286148"/>
                  <a:pt x="88973" y="288880"/>
                </a:cubicBezTo>
                <a:cubicBezTo>
                  <a:pt x="151595" y="295708"/>
                  <a:pt x="213498" y="309822"/>
                  <a:pt x="275940" y="318246"/>
                </a:cubicBezTo>
                <a:cubicBezTo>
                  <a:pt x="306620" y="322344"/>
                  <a:pt x="335134" y="337824"/>
                  <a:pt x="369424" y="313239"/>
                </a:cubicBezTo>
                <a:cubicBezTo>
                  <a:pt x="392343" y="296847"/>
                  <a:pt x="428980" y="314604"/>
                  <a:pt x="457133" y="329174"/>
                </a:cubicBezTo>
                <a:cubicBezTo>
                  <a:pt x="480414" y="341238"/>
                  <a:pt x="502612" y="344425"/>
                  <a:pt x="533474" y="329174"/>
                </a:cubicBezTo>
                <a:cubicBezTo>
                  <a:pt x="505501" y="319841"/>
                  <a:pt x="484023" y="311645"/>
                  <a:pt x="462006" y="305953"/>
                </a:cubicBezTo>
                <a:cubicBezTo>
                  <a:pt x="444501" y="301400"/>
                  <a:pt x="486189" y="282960"/>
                  <a:pt x="507484" y="285237"/>
                </a:cubicBezTo>
                <a:cubicBezTo>
                  <a:pt x="537263" y="288423"/>
                  <a:pt x="520479" y="276586"/>
                  <a:pt x="515425" y="260195"/>
                </a:cubicBezTo>
                <a:cubicBezTo>
                  <a:pt x="510012" y="242665"/>
                  <a:pt x="526074" y="237203"/>
                  <a:pt x="536180" y="240844"/>
                </a:cubicBezTo>
                <a:cubicBezTo>
                  <a:pt x="574980" y="255187"/>
                  <a:pt x="613602" y="229917"/>
                  <a:pt x="653668" y="250407"/>
                </a:cubicBezTo>
                <a:cubicBezTo>
                  <a:pt x="643561" y="199867"/>
                  <a:pt x="621723" y="177784"/>
                  <a:pt x="576064" y="170726"/>
                </a:cubicBezTo>
                <a:cubicBezTo>
                  <a:pt x="558919" y="167996"/>
                  <a:pt x="541053" y="172093"/>
                  <a:pt x="526254" y="157522"/>
                </a:cubicBezTo>
                <a:cubicBezTo>
                  <a:pt x="517771" y="149101"/>
                  <a:pt x="508207" y="139084"/>
                  <a:pt x="514884" y="123603"/>
                </a:cubicBezTo>
                <a:cubicBezTo>
                  <a:pt x="519577" y="112674"/>
                  <a:pt x="529684" y="112674"/>
                  <a:pt x="537985" y="116318"/>
                </a:cubicBezTo>
                <a:cubicBezTo>
                  <a:pt x="575162" y="132483"/>
                  <a:pt x="613963" y="138400"/>
                  <a:pt x="652764" y="144320"/>
                </a:cubicBezTo>
                <a:cubicBezTo>
                  <a:pt x="658720" y="145230"/>
                  <a:pt x="665397" y="148191"/>
                  <a:pt x="672075" y="133164"/>
                </a:cubicBezTo>
                <a:cubicBezTo>
                  <a:pt x="599526" y="108805"/>
                  <a:pt x="530585" y="74202"/>
                  <a:pt x="456051" y="60770"/>
                </a:cubicBezTo>
                <a:cubicBezTo>
                  <a:pt x="457133" y="54397"/>
                  <a:pt x="458215" y="48022"/>
                  <a:pt x="459299" y="41649"/>
                </a:cubicBezTo>
                <a:cubicBezTo>
                  <a:pt x="517591" y="50753"/>
                  <a:pt x="575884" y="59859"/>
                  <a:pt x="649515" y="71243"/>
                </a:cubicBezTo>
                <a:cubicBezTo>
                  <a:pt x="604218" y="35045"/>
                  <a:pt x="561446" y="47111"/>
                  <a:pt x="527879" y="15013"/>
                </a:cubicBezTo>
                <a:cubicBezTo>
                  <a:pt x="534195" y="2833"/>
                  <a:pt x="541820" y="-241"/>
                  <a:pt x="549716" y="15"/>
                </a:cubicBezTo>
                <a:close/>
              </a:path>
            </a:pathLst>
          </a:custGeom>
        </p:spPr>
      </p:pic>
      <p:pic>
        <p:nvPicPr>
          <p:cNvPr id="29" name="Picture Placeholder 28">
            <a:extLst>
              <a:ext uri="{FF2B5EF4-FFF2-40B4-BE49-F238E27FC236}">
                <a16:creationId xmlns:a16="http://schemas.microsoft.com/office/drawing/2014/main" id="{071DE959-F62C-476A-A8B1-B4C0E3CC7BA6}"/>
              </a:ext>
            </a:extLst>
          </p:cNvPr>
          <p:cNvPicPr>
            <a:picLocks noGrp="1" noChangeAspect="1"/>
          </p:cNvPicPr>
          <p:nvPr>
            <p:ph type="pic" sz="quarter" idx="11"/>
          </p:nvPr>
        </p:nvPicPr>
        <p:blipFill rotWithShape="1">
          <a:blip r:embed="rId7">
            <a:extLst>
              <a:ext uri="{837473B0-CC2E-450A-ABE3-18F120FF3D39}">
                <a1611:picAttrSrcUrl xmlns:a1611="http://schemas.microsoft.com/office/drawing/2016/11/main" r:id="rId8"/>
              </a:ext>
            </a:extLst>
          </a:blip>
          <a:srcRect l="7453" r="15492" b="-2"/>
          <a:stretch/>
        </p:blipFill>
        <p:spPr>
          <a:xfrm>
            <a:off x="7621024" y="-5"/>
            <a:ext cx="4579876" cy="3536502"/>
          </a:xfrm>
          <a:custGeom>
            <a:avLst/>
            <a:gdLst/>
            <a:ahLst/>
            <a:cxnLst/>
            <a:rect l="l" t="t" r="r" b="b"/>
            <a:pathLst>
              <a:path w="4579876" h="3536502">
                <a:moveTo>
                  <a:pt x="457312" y="0"/>
                </a:moveTo>
                <a:lnTo>
                  <a:pt x="4579876" y="0"/>
                </a:lnTo>
                <a:lnTo>
                  <a:pt x="4579876" y="3057029"/>
                </a:lnTo>
                <a:lnTo>
                  <a:pt x="4508441" y="3086568"/>
                </a:lnTo>
                <a:cubicBezTo>
                  <a:pt x="4391572" y="3126663"/>
                  <a:pt x="4301124" y="3221848"/>
                  <a:pt x="4183947" y="3271738"/>
                </a:cubicBezTo>
                <a:cubicBezTo>
                  <a:pt x="4099090" y="3307854"/>
                  <a:pt x="4017967" y="3354374"/>
                  <a:pt x="3930625" y="3387123"/>
                </a:cubicBezTo>
                <a:cubicBezTo>
                  <a:pt x="3723932" y="3464557"/>
                  <a:pt x="3513195" y="3526689"/>
                  <a:pt x="3290337" y="3535564"/>
                </a:cubicBezTo>
                <a:cubicBezTo>
                  <a:pt x="3106332" y="3542605"/>
                  <a:pt x="1510274" y="3535872"/>
                  <a:pt x="861903" y="2528615"/>
                </a:cubicBezTo>
                <a:cubicBezTo>
                  <a:pt x="849470" y="2523717"/>
                  <a:pt x="835485" y="2510862"/>
                  <a:pt x="831133" y="2498619"/>
                </a:cubicBezTo>
                <a:cubicBezTo>
                  <a:pt x="810307" y="2441385"/>
                  <a:pt x="759333" y="2416594"/>
                  <a:pt x="713333" y="2385682"/>
                </a:cubicBezTo>
                <a:cubicBezTo>
                  <a:pt x="672925" y="2358442"/>
                  <a:pt x="630030" y="2329978"/>
                  <a:pt x="613246" y="2284067"/>
                </a:cubicBezTo>
                <a:cubicBezTo>
                  <a:pt x="591179" y="2222855"/>
                  <a:pt x="653963" y="2273050"/>
                  <a:pt x="665465" y="2249789"/>
                </a:cubicBezTo>
                <a:cubicBezTo>
                  <a:pt x="641532" y="2217960"/>
                  <a:pt x="604543" y="2188882"/>
                  <a:pt x="594908" y="2152767"/>
                </a:cubicBezTo>
                <a:cubicBezTo>
                  <a:pt x="559787" y="2022383"/>
                  <a:pt x="483946" y="1927503"/>
                  <a:pt x="370497" y="1853742"/>
                </a:cubicBezTo>
                <a:cubicBezTo>
                  <a:pt x="337861" y="1832624"/>
                  <a:pt x="316415" y="1794059"/>
                  <a:pt x="271969" y="1787940"/>
                </a:cubicBezTo>
                <a:cubicBezTo>
                  <a:pt x="173127" y="1774472"/>
                  <a:pt x="204209" y="1669186"/>
                  <a:pt x="151990" y="1622358"/>
                </a:cubicBezTo>
                <a:cubicBezTo>
                  <a:pt x="142044" y="1613481"/>
                  <a:pt x="133031" y="1596037"/>
                  <a:pt x="134895" y="1584102"/>
                </a:cubicBezTo>
                <a:cubicBezTo>
                  <a:pt x="137691" y="1566959"/>
                  <a:pt x="149504" y="1550739"/>
                  <a:pt x="159450" y="1535435"/>
                </a:cubicBezTo>
                <a:cubicBezTo>
                  <a:pt x="169708" y="1520133"/>
                  <a:pt x="185247" y="1506664"/>
                  <a:pt x="177788" y="1486465"/>
                </a:cubicBezTo>
                <a:cubicBezTo>
                  <a:pt x="174683" y="1478202"/>
                  <a:pt x="176855" y="1449432"/>
                  <a:pt x="153856" y="1472079"/>
                </a:cubicBezTo>
                <a:cubicBezTo>
                  <a:pt x="90760" y="1534212"/>
                  <a:pt x="54082" y="1475449"/>
                  <a:pt x="0" y="1447289"/>
                </a:cubicBezTo>
                <a:cubicBezTo>
                  <a:pt x="43515" y="1418212"/>
                  <a:pt x="82677" y="1397707"/>
                  <a:pt x="89205" y="1354247"/>
                </a:cubicBezTo>
                <a:cubicBezTo>
                  <a:pt x="102570" y="1264569"/>
                  <a:pt x="159758" y="1223557"/>
                  <a:pt x="246479" y="1215599"/>
                </a:cubicBezTo>
                <a:cubicBezTo>
                  <a:pt x="214465" y="1128983"/>
                  <a:pt x="214465" y="1128983"/>
                  <a:pt x="317968" y="1117045"/>
                </a:cubicBezTo>
                <a:cubicBezTo>
                  <a:pt x="278183" y="1061955"/>
                  <a:pt x="278183" y="1047876"/>
                  <a:pt x="326362" y="1028900"/>
                </a:cubicBezTo>
                <a:cubicBezTo>
                  <a:pt x="372673" y="1010841"/>
                  <a:pt x="423957" y="1004720"/>
                  <a:pt x="466852" y="976870"/>
                </a:cubicBezTo>
                <a:cubicBezTo>
                  <a:pt x="427377" y="906475"/>
                  <a:pt x="416188" y="824756"/>
                  <a:pt x="334754" y="790475"/>
                </a:cubicBezTo>
                <a:cubicBezTo>
                  <a:pt x="322010" y="785272"/>
                  <a:pt x="313307" y="764154"/>
                  <a:pt x="321386" y="751912"/>
                </a:cubicBezTo>
                <a:cubicBezTo>
                  <a:pt x="350915" y="707534"/>
                  <a:pt x="308644" y="623365"/>
                  <a:pt x="400645" y="613877"/>
                </a:cubicBezTo>
                <a:cubicBezTo>
                  <a:pt x="412147" y="612959"/>
                  <a:pt x="422716" y="603776"/>
                  <a:pt x="413701" y="591839"/>
                </a:cubicBezTo>
                <a:cubicBezTo>
                  <a:pt x="382618" y="550216"/>
                  <a:pt x="420228" y="552969"/>
                  <a:pt x="442917" y="547767"/>
                </a:cubicBezTo>
                <a:cubicBezTo>
                  <a:pt x="470271" y="541341"/>
                  <a:pt x="501353" y="559703"/>
                  <a:pt x="526840" y="537055"/>
                </a:cubicBezTo>
                <a:cubicBezTo>
                  <a:pt x="520932" y="513181"/>
                  <a:pt x="498866" y="513487"/>
                  <a:pt x="483325" y="505836"/>
                </a:cubicBezTo>
                <a:cubicBezTo>
                  <a:pt x="437946" y="483799"/>
                  <a:pt x="400956" y="457479"/>
                  <a:pt x="398780" y="400243"/>
                </a:cubicBezTo>
                <a:cubicBezTo>
                  <a:pt x="397229" y="354028"/>
                  <a:pt x="392255" y="313323"/>
                  <a:pt x="455041" y="299242"/>
                </a:cubicBezTo>
                <a:cubicBezTo>
                  <a:pt x="481149" y="293426"/>
                  <a:pt x="473687" y="260067"/>
                  <a:pt x="458769" y="243538"/>
                </a:cubicBezTo>
                <a:cubicBezTo>
                  <a:pt x="432038" y="214157"/>
                  <a:pt x="409972" y="174981"/>
                  <a:pt x="363969" y="172227"/>
                </a:cubicBezTo>
                <a:cubicBezTo>
                  <a:pt x="335995" y="170391"/>
                  <a:pt x="314549" y="158146"/>
                  <a:pt x="292481" y="144069"/>
                </a:cubicBezTo>
                <a:cubicBezTo>
                  <a:pt x="276630" y="133966"/>
                  <a:pt x="257670" y="125398"/>
                  <a:pt x="259534" y="103668"/>
                </a:cubicBezTo>
                <a:cubicBezTo>
                  <a:pt x="261399" y="82855"/>
                  <a:pt x="279736" y="74286"/>
                  <a:pt x="298387" y="70001"/>
                </a:cubicBezTo>
                <a:cubicBezTo>
                  <a:pt x="345011" y="59672"/>
                  <a:pt x="389535" y="45726"/>
                  <a:pt x="430782" y="19902"/>
                </a:cubicBezTo>
                <a:close/>
              </a:path>
            </a:pathLst>
          </a:custGeom>
        </p:spPr>
      </p:pic>
    </p:spTree>
    <p:extLst>
      <p:ext uri="{BB962C8B-B14F-4D97-AF65-F5344CB8AC3E}">
        <p14:creationId xmlns:p14="http://schemas.microsoft.com/office/powerpoint/2010/main" val="237129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6513788" y="365125"/>
            <a:ext cx="4840010" cy="1807305"/>
          </a:xfrm>
        </p:spPr>
        <p:txBody>
          <a:bodyPr vert="horz" lIns="91440" tIns="45720" rIns="91440" bIns="45720" rtlCol="0" anchor="ctr">
            <a:normAutofit/>
          </a:bodyPr>
          <a:lstStyle/>
          <a:p>
            <a:r>
              <a:rPr lang="en-US" b="0" i="0" dirty="0">
                <a:solidFill>
                  <a:schemeClr val="tx1"/>
                </a:solidFill>
                <a:effectLst/>
                <a:ea typeface="+mj-ea"/>
                <a:cs typeface="+mj-cs"/>
              </a:rPr>
              <a:t>Data Pre-processing</a:t>
            </a:r>
            <a:endParaRPr lang="en-US" dirty="0">
              <a:solidFill>
                <a:schemeClr val="tx1"/>
              </a:solidFill>
              <a:ea typeface="+mj-ea"/>
              <a:cs typeface="+mj-cs"/>
            </a:endParaRPr>
          </a:p>
        </p:txBody>
      </p:sp>
      <p:pic>
        <p:nvPicPr>
          <p:cNvPr id="8" name="Picture 7" descr="Codes on papers">
            <a:extLst>
              <a:ext uri="{FF2B5EF4-FFF2-40B4-BE49-F238E27FC236}">
                <a16:creationId xmlns:a16="http://schemas.microsoft.com/office/drawing/2014/main" id="{904AF687-13F9-6E97-F29A-88249E75440B}"/>
              </a:ext>
            </a:extLst>
          </p:cNvPr>
          <p:cNvPicPr>
            <a:picLocks noChangeAspect="1"/>
          </p:cNvPicPr>
          <p:nvPr/>
        </p:nvPicPr>
        <p:blipFill rotWithShape="1">
          <a:blip r:embed="rId3"/>
          <a:srcRect l="21505" r="18961"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graphicFrame>
        <p:nvGraphicFramePr>
          <p:cNvPr id="18" name="TextBox 5">
            <a:extLst>
              <a:ext uri="{FF2B5EF4-FFF2-40B4-BE49-F238E27FC236}">
                <a16:creationId xmlns:a16="http://schemas.microsoft.com/office/drawing/2014/main" id="{0D0E3FFC-D7B1-86AB-E056-14EB1E161863}"/>
              </a:ext>
            </a:extLst>
          </p:cNvPr>
          <p:cNvGraphicFramePr/>
          <p:nvPr>
            <p:extLst>
              <p:ext uri="{D42A27DB-BD31-4B8C-83A1-F6EECF244321}">
                <p14:modId xmlns:p14="http://schemas.microsoft.com/office/powerpoint/2010/main" val="3128267864"/>
              </p:ext>
            </p:extLst>
          </p:nvPr>
        </p:nvGraphicFramePr>
        <p:xfrm>
          <a:off x="6513788" y="2333297"/>
          <a:ext cx="4840010" cy="38436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12012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9">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a:xfrm>
            <a:off x="838200" y="459863"/>
            <a:ext cx="10515600" cy="1004594"/>
          </a:xfrm>
        </p:spPr>
        <p:txBody>
          <a:bodyPr vert="horz" lIns="91440" tIns="45720" rIns="91440" bIns="45720" rtlCol="0" anchor="ctr">
            <a:normAutofit/>
          </a:bodyPr>
          <a:lstStyle/>
          <a:p>
            <a:r>
              <a:rPr lang="en-US" sz="3100" kern="1200" dirty="0">
                <a:solidFill>
                  <a:srgbClr val="FFFFFF"/>
                </a:solidFill>
                <a:latin typeface="+mj-lt"/>
                <a:ea typeface="+mj-ea"/>
                <a:cs typeface="+mj-cs"/>
              </a:rPr>
              <a:t>VISUALISING COLUMNS</a:t>
            </a: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25" name="Rectangle: Rounded Corners 21">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a:xfrm>
            <a:off x="838201" y="5372133"/>
            <a:ext cx="4833418" cy="604911"/>
          </a:xfrm>
        </p:spPr>
        <p:txBody>
          <a:bodyPr rtlCol="0"/>
          <a:lstStyle/>
          <a:p>
            <a:pPr algn="ctr" defTabSz="795528">
              <a:spcAft>
                <a:spcPts val="600"/>
              </a:spcAft>
            </a:pPr>
            <a:r>
              <a:rPr lang="en-GB" sz="1600" kern="1200" dirty="0">
                <a:solidFill>
                  <a:schemeClr val="tx1"/>
                </a:solidFill>
                <a:latin typeface="+mn-lt"/>
                <a:ea typeface="+mn-ea"/>
                <a:cs typeface="+mn-cs"/>
              </a:rPr>
              <a:t>DAILY HIGH</a:t>
            </a:r>
            <a:endParaRPr lang="en-GB" sz="1600" dirty="0">
              <a:solidFill>
                <a:schemeClr val="tx1"/>
              </a:solidFill>
            </a:endParaRPr>
          </a:p>
        </p:txBody>
      </p:sp>
      <p:sp>
        <p:nvSpPr>
          <p:cNvPr id="13" name="Date Placeholder 7">
            <a:extLst>
              <a:ext uri="{FF2B5EF4-FFF2-40B4-BE49-F238E27FC236}">
                <a16:creationId xmlns:a16="http://schemas.microsoft.com/office/drawing/2014/main" id="{66EA5D51-4E37-09F2-371D-85B92827EE14}"/>
              </a:ext>
            </a:extLst>
          </p:cNvPr>
          <p:cNvSpPr txBox="1">
            <a:spLocks/>
          </p:cNvSpPr>
          <p:nvPr/>
        </p:nvSpPr>
        <p:spPr>
          <a:xfrm>
            <a:off x="6154142" y="5405588"/>
            <a:ext cx="4664193" cy="604911"/>
          </a:xfrm>
          <a:prstGeom prst="rect">
            <a:avLst/>
          </a:prstGeom>
        </p:spPr>
        <p:txBody>
          <a:bodyPr vert="horz" lIns="91440" tIns="45720" rIns="91440" bIns="45720" rtlCol="0" anchor="ctr"/>
          <a:lstStyle>
            <a:defPPr rtl="0">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95528">
              <a:spcAft>
                <a:spcPts val="600"/>
              </a:spcAft>
            </a:pPr>
            <a:r>
              <a:rPr lang="en-GB" sz="1600" kern="1200" dirty="0">
                <a:solidFill>
                  <a:schemeClr val="tx1"/>
                </a:solidFill>
                <a:latin typeface="+mn-lt"/>
                <a:ea typeface="+mn-ea"/>
                <a:cs typeface="+mn-cs"/>
              </a:rPr>
              <a:t>DAILY ADJUSTED CLOSING</a:t>
            </a:r>
            <a:endParaRPr lang="en-GB" sz="1600" dirty="0">
              <a:solidFill>
                <a:schemeClr val="tx1"/>
              </a:solidFill>
            </a:endParaRPr>
          </a:p>
        </p:txBody>
      </p:sp>
      <p:pic>
        <p:nvPicPr>
          <p:cNvPr id="17" name="Picture 16" descr="Chart&#10;&#10;Description automatically generated">
            <a:extLst>
              <a:ext uri="{FF2B5EF4-FFF2-40B4-BE49-F238E27FC236}">
                <a16:creationId xmlns:a16="http://schemas.microsoft.com/office/drawing/2014/main" id="{4DEE4F6E-B088-C1EF-859A-5A37FC3DD82E}"/>
              </a:ext>
            </a:extLst>
          </p:cNvPr>
          <p:cNvPicPr>
            <a:picLocks noChangeAspect="1"/>
          </p:cNvPicPr>
          <p:nvPr/>
        </p:nvPicPr>
        <p:blipFill>
          <a:blip r:embed="rId3"/>
          <a:stretch>
            <a:fillRect/>
          </a:stretch>
        </p:blipFill>
        <p:spPr>
          <a:xfrm>
            <a:off x="579496" y="1731099"/>
            <a:ext cx="4664193" cy="3674489"/>
          </a:xfrm>
          <a:prstGeom prst="rect">
            <a:avLst/>
          </a:prstGeom>
        </p:spPr>
      </p:pic>
      <p:pic>
        <p:nvPicPr>
          <p:cNvPr id="35" name="Picture 34" descr="Chart, histogram&#10;&#10;Description automatically generated">
            <a:extLst>
              <a:ext uri="{FF2B5EF4-FFF2-40B4-BE49-F238E27FC236}">
                <a16:creationId xmlns:a16="http://schemas.microsoft.com/office/drawing/2014/main" id="{02A84FAA-CDE5-3D16-C5B1-02DF863D7B92}"/>
              </a:ext>
            </a:extLst>
          </p:cNvPr>
          <p:cNvPicPr>
            <a:picLocks noChangeAspect="1"/>
          </p:cNvPicPr>
          <p:nvPr/>
        </p:nvPicPr>
        <p:blipFill>
          <a:blip r:embed="rId4"/>
          <a:stretch>
            <a:fillRect/>
          </a:stretch>
        </p:blipFill>
        <p:spPr>
          <a:xfrm>
            <a:off x="6207927" y="1731098"/>
            <a:ext cx="4833418" cy="3674490"/>
          </a:xfrm>
          <a:prstGeom prst="rect">
            <a:avLst/>
          </a:prstGeom>
        </p:spPr>
      </p:pic>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5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lgn="l"/>
            <a:r>
              <a:rPr lang="en-US" sz="4000" kern="1200" dirty="0">
                <a:solidFill>
                  <a:srgbClr val="FFFFFF"/>
                </a:solidFill>
                <a:latin typeface="+mj-lt"/>
                <a:ea typeface="+mj-ea"/>
                <a:cs typeface="+mj-cs"/>
              </a:rPr>
              <a:t>Scatter Plot for daily trading volume</a:t>
            </a:r>
          </a:p>
        </p:txBody>
      </p:sp>
      <p:pic>
        <p:nvPicPr>
          <p:cNvPr id="6" name="Content Placeholder 5" descr="Chart, scatter chart&#10;&#10;Description automatically generated">
            <a:extLst>
              <a:ext uri="{FF2B5EF4-FFF2-40B4-BE49-F238E27FC236}">
                <a16:creationId xmlns:a16="http://schemas.microsoft.com/office/drawing/2014/main" id="{D5E30D14-C3AD-606F-D5DF-8AF2728F3D8B}"/>
              </a:ext>
            </a:extLst>
          </p:cNvPr>
          <p:cNvPicPr>
            <a:picLocks noGrp="1" noChangeAspect="1"/>
          </p:cNvPicPr>
          <p:nvPr>
            <p:ph sz="quarter" idx="11"/>
          </p:nvPr>
        </p:nvPicPr>
        <p:blipFill rotWithShape="1">
          <a:blip r:embed="rId3"/>
          <a:srcRect l="2629" r="5864" b="3"/>
          <a:stretch/>
        </p:blipFill>
        <p:spPr>
          <a:xfrm>
            <a:off x="4502428" y="1208207"/>
            <a:ext cx="7225748" cy="4441585"/>
          </a:xfrm>
          <a:prstGeom prst="rect">
            <a:avLst/>
          </a:prstGeom>
        </p:spPr>
      </p:pic>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histogram&#10;&#10;Description automatically generated">
            <a:extLst>
              <a:ext uri="{FF2B5EF4-FFF2-40B4-BE49-F238E27FC236}">
                <a16:creationId xmlns:a16="http://schemas.microsoft.com/office/drawing/2014/main" id="{2CE2DC89-036D-A2D5-EB5B-1B76F9ED37D1}"/>
              </a:ext>
            </a:extLst>
          </p:cNvPr>
          <p:cNvPicPr>
            <a:picLocks noChangeAspect="1"/>
          </p:cNvPicPr>
          <p:nvPr/>
        </p:nvPicPr>
        <p:blipFill>
          <a:blip r:embed="rId3"/>
          <a:stretch>
            <a:fillRect/>
          </a:stretch>
        </p:blipFill>
        <p:spPr>
          <a:xfrm>
            <a:off x="6210300" y="264160"/>
            <a:ext cx="4953000" cy="2773680"/>
          </a:xfrm>
          <a:prstGeom prst="rect">
            <a:avLst/>
          </a:prstGeom>
          <a:noFill/>
        </p:spPr>
      </p:pic>
      <p:pic>
        <p:nvPicPr>
          <p:cNvPr id="9" name="Picture 8" descr="Chart, histogram&#10;&#10;Description automatically generated">
            <a:extLst>
              <a:ext uri="{FF2B5EF4-FFF2-40B4-BE49-F238E27FC236}">
                <a16:creationId xmlns:a16="http://schemas.microsoft.com/office/drawing/2014/main" id="{F7895EAD-6E8B-6273-4772-4240F1F9AA5C}"/>
              </a:ext>
            </a:extLst>
          </p:cNvPr>
          <p:cNvPicPr>
            <a:picLocks noChangeAspect="1"/>
          </p:cNvPicPr>
          <p:nvPr/>
        </p:nvPicPr>
        <p:blipFill>
          <a:blip r:embed="rId4"/>
          <a:stretch>
            <a:fillRect/>
          </a:stretch>
        </p:blipFill>
        <p:spPr>
          <a:xfrm>
            <a:off x="1028700" y="3809062"/>
            <a:ext cx="3108960" cy="1779879"/>
          </a:xfrm>
          <a:prstGeom prst="rect">
            <a:avLst/>
          </a:prstGeom>
          <a:noFill/>
        </p:spPr>
      </p:pic>
      <p:sp>
        <p:nvSpPr>
          <p:cNvPr id="53" name="Content Placeholder 3">
            <a:extLst>
              <a:ext uri="{FF2B5EF4-FFF2-40B4-BE49-F238E27FC236}">
                <a16:creationId xmlns:a16="http://schemas.microsoft.com/office/drawing/2014/main" id="{BB72C013-623B-96BE-5294-83474C604625}"/>
              </a:ext>
            </a:extLst>
          </p:cNvPr>
          <p:cNvSpPr>
            <a:spLocks noGrp="1"/>
          </p:cNvSpPr>
          <p:nvPr>
            <p:ph idx="4294967295"/>
          </p:nvPr>
        </p:nvSpPr>
        <p:spPr>
          <a:xfrm>
            <a:off x="4541520" y="3556001"/>
            <a:ext cx="3108960" cy="2285999"/>
          </a:xfrm>
        </p:spPr>
        <p:txBody>
          <a:bodyPr/>
          <a:lstStyle/>
          <a:p>
            <a:endParaRPr lang="en-US" dirty="0"/>
          </a:p>
        </p:txBody>
      </p:sp>
      <p:sp>
        <p:nvSpPr>
          <p:cNvPr id="54" name="Content Placeholder 4">
            <a:extLst>
              <a:ext uri="{FF2B5EF4-FFF2-40B4-BE49-F238E27FC236}">
                <a16:creationId xmlns:a16="http://schemas.microsoft.com/office/drawing/2014/main" id="{7CB097D6-255E-F64E-FAB9-97583BCE9AA1}"/>
              </a:ext>
            </a:extLst>
          </p:cNvPr>
          <p:cNvSpPr>
            <a:spLocks noGrp="1"/>
          </p:cNvSpPr>
          <p:nvPr>
            <p:ph idx="4294967295"/>
          </p:nvPr>
        </p:nvSpPr>
        <p:spPr>
          <a:xfrm>
            <a:off x="8054340" y="3556001"/>
            <a:ext cx="3108960" cy="2285999"/>
          </a:xfrm>
        </p:spPr>
        <p:txBody>
          <a:bodyPr/>
          <a:lstStyle/>
          <a:p>
            <a:endParaRPr lang="en-US" dirty="0"/>
          </a:p>
        </p:txBody>
      </p:sp>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895530" y="539225"/>
            <a:ext cx="3924300" cy="2434386"/>
          </a:xfrm>
        </p:spPr>
        <p:txBody>
          <a:bodyPr rtlCol="0" anchor="ctr">
            <a:normAutofit/>
          </a:bodyPr>
          <a:lstStyle/>
          <a:p>
            <a:pPr rtl="0"/>
            <a:r>
              <a:rPr lang="en-GB" dirty="0"/>
              <a:t>LINE PLOTS </a:t>
            </a:r>
          </a:p>
        </p:txBody>
      </p:sp>
    </p:spTree>
    <p:extLst>
      <p:ext uri="{BB962C8B-B14F-4D97-AF65-F5344CB8AC3E}">
        <p14:creationId xmlns:p14="http://schemas.microsoft.com/office/powerpoint/2010/main" val="256311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22E58492-2853-5FBE-8C82-B16765F5534C}"/>
              </a:ext>
            </a:extLst>
          </p:cNvPr>
          <p:cNvSpPr txBox="1"/>
          <p:nvPr/>
        </p:nvSpPr>
        <p:spPr>
          <a:xfrm>
            <a:off x="823442" y="921715"/>
            <a:ext cx="5163022" cy="263599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kern="1200" dirty="0">
                <a:solidFill>
                  <a:schemeClr val="tx1"/>
                </a:solidFill>
                <a:latin typeface="+mj-lt"/>
                <a:ea typeface="+mj-ea"/>
                <a:cs typeface="+mj-cs"/>
              </a:rPr>
              <a:t>CORRELATION MATRIX</a:t>
            </a:r>
          </a:p>
        </p:txBody>
      </p:sp>
      <p:sp>
        <p:nvSpPr>
          <p:cNvPr id="17" name="Rectangle 16">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Chart, calendar, treemap chart&#10;&#10;Description automatically generated">
            <a:extLst>
              <a:ext uri="{FF2B5EF4-FFF2-40B4-BE49-F238E27FC236}">
                <a16:creationId xmlns:a16="http://schemas.microsoft.com/office/drawing/2014/main" id="{80A2042A-E5A8-583D-807B-61F60CBDD882}"/>
              </a:ext>
            </a:extLst>
          </p:cNvPr>
          <p:cNvPicPr>
            <a:picLocks noChangeAspect="1"/>
          </p:cNvPicPr>
          <p:nvPr/>
        </p:nvPicPr>
        <p:blipFill>
          <a:blip r:embed="rId3"/>
          <a:stretch>
            <a:fillRect/>
          </a:stretch>
        </p:blipFill>
        <p:spPr>
          <a:xfrm>
            <a:off x="6573907" y="1058624"/>
            <a:ext cx="5163022" cy="4362753"/>
          </a:xfrm>
          <a:prstGeom prst="rect">
            <a:avLst/>
          </a:prstGeom>
        </p:spPr>
      </p:pic>
      <p:sp>
        <p:nvSpPr>
          <p:cNvPr id="23" name="Rectangle 22">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E8B21FE3-1CC1-F97A-10EF-5783AF9A19A2}"/>
              </a:ext>
            </a:extLst>
          </p:cNvPr>
          <p:cNvSpPr txBox="1"/>
          <p:nvPr/>
        </p:nvSpPr>
        <p:spPr>
          <a:xfrm>
            <a:off x="184399" y="4433755"/>
            <a:ext cx="3854199" cy="646331"/>
          </a:xfrm>
          <a:prstGeom prst="rect">
            <a:avLst/>
          </a:prstGeom>
          <a:noFill/>
        </p:spPr>
        <p:txBody>
          <a:bodyPr wrap="square" rtlCol="0">
            <a:spAutoFit/>
          </a:bodyPr>
          <a:lstStyle/>
          <a:p>
            <a:r>
              <a:rPr lang="en-GB" dirty="0">
                <a:solidFill>
                  <a:schemeClr val="tx2">
                    <a:lumMod val="60000"/>
                    <a:lumOff val="40000"/>
                  </a:schemeClr>
                </a:solidFill>
              </a:rPr>
              <a:t>VISUALIZING THE CORRELATION BETWEEN COLUMNS</a:t>
            </a:r>
          </a:p>
        </p:txBody>
      </p:sp>
    </p:spTree>
    <p:extLst>
      <p:ext uri="{BB962C8B-B14F-4D97-AF65-F5344CB8AC3E}">
        <p14:creationId xmlns:p14="http://schemas.microsoft.com/office/powerpoint/2010/main" val="675137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4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hart, histogram&#10;&#10;Description automatically generated">
            <a:extLst>
              <a:ext uri="{FF2B5EF4-FFF2-40B4-BE49-F238E27FC236}">
                <a16:creationId xmlns:a16="http://schemas.microsoft.com/office/drawing/2014/main" id="{32B465F8-EBE6-9FEE-5190-BDBC8A21D6C8}"/>
              </a:ext>
            </a:extLst>
          </p:cNvPr>
          <p:cNvPicPr>
            <a:picLocks noChangeAspect="1"/>
          </p:cNvPicPr>
          <p:nvPr/>
        </p:nvPicPr>
        <p:blipFill rotWithShape="1">
          <a:blip r:embed="rId3"/>
          <a:srcRect l="10116" t="6484" r="26941" b="1"/>
          <a:stretch/>
        </p:blipFill>
        <p:spPr>
          <a:xfrm>
            <a:off x="3523488" y="10"/>
            <a:ext cx="8668512" cy="6857990"/>
          </a:xfrm>
          <a:prstGeom prst="rect">
            <a:avLst/>
          </a:prstGeom>
        </p:spPr>
      </p:pic>
      <p:sp>
        <p:nvSpPr>
          <p:cNvPr id="59" name="Rectangle 5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27">
            <a:extLst>
              <a:ext uri="{FF2B5EF4-FFF2-40B4-BE49-F238E27FC236}">
                <a16:creationId xmlns:a16="http://schemas.microsoft.com/office/drawing/2014/main" id="{BF59AC89-2307-4F1C-962F-D954A6C80A28}"/>
              </a:ext>
            </a:extLst>
          </p:cNvPr>
          <p:cNvSpPr>
            <a:spLocks noGrp="1"/>
          </p:cNvSpPr>
          <p:nvPr>
            <p:ph type="title"/>
          </p:nvPr>
        </p:nvSpPr>
        <p:spPr>
          <a:xfrm>
            <a:off x="477981" y="1122363"/>
            <a:ext cx="4023360" cy="3204134"/>
          </a:xfrm>
          <a:prstGeom prst="ellipse">
            <a:avLst/>
          </a:prstGeom>
        </p:spPr>
        <p:txBody>
          <a:bodyPr vert="horz" lIns="91440" tIns="45720" rIns="91440" bIns="45720" rtlCol="0" anchor="b">
            <a:normAutofit/>
          </a:bodyPr>
          <a:lstStyle/>
          <a:p>
            <a:pPr>
              <a:lnSpc>
                <a:spcPct val="90000"/>
              </a:lnSpc>
              <a:spcBef>
                <a:spcPct val="0"/>
              </a:spcBef>
            </a:pPr>
            <a:r>
              <a:rPr lang="en-US" sz="3000" dirty="0">
                <a:solidFill>
                  <a:schemeClr val="tx1"/>
                </a:solidFill>
              </a:rPr>
              <a:t>DISTIRBUTION FOR DAILY RETURNS</a:t>
            </a:r>
          </a:p>
        </p:txBody>
      </p:sp>
      <p:sp>
        <p:nvSpPr>
          <p:cNvPr id="60" name="Rectangle 5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61" name="Rectangle 5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399959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0840280_TF16411245_Win32" id="{33C70362-BA4B-4895-927F-CB48CBF7D6C5}" vid="{56BF4597-7B40-4E55-A252-C139064E89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3.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{8291AD0E-AB12-4FA9-BBCE-4261D2D15749}tf16411245_win32</Template>
  <TotalTime>8559</TotalTime>
  <Words>1106</Words>
  <Application>Microsoft Office PowerPoint</Application>
  <PresentationFormat>Widescreen</PresentationFormat>
  <Paragraphs>98</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Biome Light</vt:lpstr>
      <vt:lpstr>Calibri</vt:lpstr>
      <vt:lpstr>Office Theme</vt:lpstr>
      <vt:lpstr>Unlocking Investment Insights:</vt:lpstr>
      <vt:lpstr>Agenda</vt:lpstr>
      <vt:lpstr>Introduction</vt:lpstr>
      <vt:lpstr>Data Pre-processing</vt:lpstr>
      <vt:lpstr>VISUALISING COLUMNS </vt:lpstr>
      <vt:lpstr>Scatter Plot for daily trading volume</vt:lpstr>
      <vt:lpstr>LINE PLOTS </vt:lpstr>
      <vt:lpstr>PowerPoint Presentation</vt:lpstr>
      <vt:lpstr>DISTIRBUTION FOR DAILY RETURNS</vt:lpstr>
      <vt:lpstr>CLOSING PRICE WITH MOVING AVERAGES (SMA_50 AND SMA_200)</vt:lpstr>
      <vt:lpstr>Time Series Decomposition</vt:lpstr>
      <vt:lpstr>PowerPoint Presentation</vt:lpstr>
      <vt:lpstr>SUMMARY</vt:lpstr>
      <vt:lpstr>SUMMARY</vt:lpstr>
      <vt:lpstr>Summary</vt:lpstr>
      <vt:lpstr>Closing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Mayank Koundal</dc:creator>
  <cp:lastModifiedBy>Mayank Koundal</cp:lastModifiedBy>
  <cp:revision>8</cp:revision>
  <dcterms:created xsi:type="dcterms:W3CDTF">2023-04-30T19:01:28Z</dcterms:created>
  <dcterms:modified xsi:type="dcterms:W3CDTF">2023-05-07T17:02:48Z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