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C25C1-9481-4157-AFEC-FDC1A87D7A94}" type="datetimeFigureOut">
              <a:rPr lang="en-IN" smtClean="0"/>
              <a:t>04-09-2022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0CA35-7568-45D0-8E34-053A4FE8AC8B}" type="slidenum">
              <a:rPr lang="en-IN" smtClean="0"/>
              <a:t>‹#›</a:t>
            </a:fld>
            <a:endParaRPr lang="en-IN"/>
          </a:p>
        </p:txBody>
      </p:sp>
    </p:spTree>
    <p:extLst>
      <p:ext uri="{BB962C8B-B14F-4D97-AF65-F5344CB8AC3E}">
        <p14:creationId xmlns:p14="http://schemas.microsoft.com/office/powerpoint/2010/main" val="171703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E0CA35-7568-45D0-8E34-053A4FE8AC8B}" type="slidenum">
              <a:rPr lang="en-IN" smtClean="0"/>
              <a:t>4</a:t>
            </a:fld>
            <a:endParaRPr lang="en-IN"/>
          </a:p>
        </p:txBody>
      </p:sp>
    </p:spTree>
    <p:extLst>
      <p:ext uri="{BB962C8B-B14F-4D97-AF65-F5344CB8AC3E}">
        <p14:creationId xmlns:p14="http://schemas.microsoft.com/office/powerpoint/2010/main" val="1308122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BAD620-FD36-443E-AB27-678CE0DFB40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66749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AD620-FD36-443E-AB27-678CE0DFB40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209968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AD620-FD36-443E-AB27-678CE0DFB40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73217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BAD620-FD36-443E-AB27-678CE0DFB40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329856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BAD620-FD36-443E-AB27-678CE0DFB405}" type="datetimeFigureOut">
              <a:rPr lang="en-IN" smtClean="0"/>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342447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BAD620-FD36-443E-AB27-678CE0DFB40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421632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BAD620-FD36-443E-AB27-678CE0DFB405}" type="datetimeFigureOut">
              <a:rPr lang="en-IN" smtClean="0"/>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131283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BAD620-FD36-443E-AB27-678CE0DFB405}" type="datetimeFigureOut">
              <a:rPr lang="en-IN" smtClean="0"/>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204066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AD620-FD36-443E-AB27-678CE0DFB405}" type="datetimeFigureOut">
              <a:rPr lang="en-IN" smtClean="0"/>
              <a:t>04-09-2022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239243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AD620-FD36-443E-AB27-678CE0DFB40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60530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BAD620-FD36-443E-AB27-678CE0DFB405}" type="datetimeFigureOut">
              <a:rPr lang="en-IN" smtClean="0"/>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A108C0-B94D-4EC5-B595-83B216B654DF}" type="slidenum">
              <a:rPr lang="en-IN" smtClean="0"/>
              <a:t>‹#›</a:t>
            </a:fld>
            <a:endParaRPr lang="en-IN"/>
          </a:p>
        </p:txBody>
      </p:sp>
    </p:spTree>
    <p:extLst>
      <p:ext uri="{BB962C8B-B14F-4D97-AF65-F5344CB8AC3E}">
        <p14:creationId xmlns:p14="http://schemas.microsoft.com/office/powerpoint/2010/main" val="105607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AD620-FD36-443E-AB27-678CE0DFB405}" type="datetimeFigureOut">
              <a:rPr lang="en-IN" smtClean="0"/>
              <a:t>04-09-2022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108C0-B94D-4EC5-B595-83B216B654DF}" type="slidenum">
              <a:rPr lang="en-IN" smtClean="0"/>
              <a:t>‹#›</a:t>
            </a:fld>
            <a:endParaRPr lang="en-IN"/>
          </a:p>
        </p:txBody>
      </p:sp>
    </p:spTree>
    <p:extLst>
      <p:ext uri="{BB962C8B-B14F-4D97-AF65-F5344CB8AC3E}">
        <p14:creationId xmlns:p14="http://schemas.microsoft.com/office/powerpoint/2010/main" val="16586704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Port Scanning</a:t>
            </a:r>
            <a:endParaRPr lang="en-IN" dirty="0"/>
          </a:p>
        </p:txBody>
      </p:sp>
      <p:sp>
        <p:nvSpPr>
          <p:cNvPr id="3" name="Subtitle 2"/>
          <p:cNvSpPr>
            <a:spLocks noGrp="1"/>
          </p:cNvSpPr>
          <p:nvPr>
            <p:ph type="subTitle" idx="1"/>
          </p:nvPr>
        </p:nvSpPr>
        <p:spPr>
          <a:xfrm>
            <a:off x="1524000" y="4571302"/>
            <a:ext cx="9144000" cy="1655762"/>
          </a:xfrm>
        </p:spPr>
        <p:txBody>
          <a:bodyPr/>
          <a:lstStyle/>
          <a:p>
            <a:pPr algn="r"/>
            <a:r>
              <a:rPr lang="en-IN" dirty="0" smtClean="0">
                <a:latin typeface="Baskerville Old Face" panose="02020602080505020303" pitchFamily="18" charset="0"/>
              </a:rPr>
              <a:t>Prepared by : SWATI</a:t>
            </a:r>
          </a:p>
          <a:p>
            <a:pPr algn="r"/>
            <a:r>
              <a:rPr lang="en-IN" dirty="0">
                <a:latin typeface="Baskerville Old Face" panose="02020602080505020303" pitchFamily="18" charset="0"/>
              </a:rPr>
              <a:t> </a:t>
            </a:r>
            <a:r>
              <a:rPr lang="en-IN" dirty="0" smtClean="0">
                <a:latin typeface="Baskerville Old Face" panose="02020602080505020303" pitchFamily="18" charset="0"/>
              </a:rPr>
              <a:t>(28320)</a:t>
            </a:r>
            <a:endParaRPr lang="en-IN" dirty="0">
              <a:latin typeface="Baskerville Old Face" panose="02020602080505020303" pitchFamily="18" charset="0"/>
            </a:endParaRPr>
          </a:p>
        </p:txBody>
      </p:sp>
    </p:spTree>
    <p:extLst>
      <p:ext uri="{BB962C8B-B14F-4D97-AF65-F5344CB8AC3E}">
        <p14:creationId xmlns:p14="http://schemas.microsoft.com/office/powerpoint/2010/main" val="105278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and </a:t>
            </a:r>
            <a:r>
              <a:rPr lang="en-IN" dirty="0"/>
              <a:t>V</a:t>
            </a:r>
            <a:r>
              <a:rPr lang="en-IN" dirty="0" smtClean="0"/>
              <a:t>ersion Detection</a:t>
            </a:r>
            <a:endParaRPr lang="en-IN" dirty="0"/>
          </a:p>
        </p:txBody>
      </p:sp>
      <p:sp>
        <p:nvSpPr>
          <p:cNvPr id="3" name="Content Placeholder 2"/>
          <p:cNvSpPr>
            <a:spLocks noGrp="1"/>
          </p:cNvSpPr>
          <p:nvPr>
            <p:ph idx="1"/>
          </p:nvPr>
        </p:nvSpPr>
        <p:spPr/>
        <p:txBody>
          <a:bodyPr>
            <a:normAutofit/>
          </a:bodyPr>
          <a:lstStyle/>
          <a:p>
            <a:pPr marL="0" indent="0">
              <a:buNone/>
            </a:pPr>
            <a:r>
              <a:rPr lang="en-IN" sz="1600" dirty="0" smtClean="0">
                <a:solidFill>
                  <a:srgbClr val="92D050"/>
                </a:solidFill>
                <a:latin typeface="Baskerville Old Face" panose="02020602080505020303" pitchFamily="18" charset="0"/>
              </a:rPr>
              <a:t>Switch Example</a:t>
            </a:r>
            <a:r>
              <a:rPr lang="en-IN" sz="1600" dirty="0">
                <a:solidFill>
                  <a:srgbClr val="92D050"/>
                </a:solidFill>
                <a:latin typeface="Baskerville Old Face" panose="02020602080505020303" pitchFamily="18" charset="0"/>
              </a:rPr>
              <a:t>	</a:t>
            </a:r>
            <a:r>
              <a:rPr lang="en-IN" sz="1600" dirty="0" smtClean="0">
                <a:solidFill>
                  <a:srgbClr val="92D050"/>
                </a:solidFill>
                <a:latin typeface="Baskerville Old Face" panose="02020602080505020303" pitchFamily="18" charset="0"/>
              </a:rPr>
              <a:t>                                                           Description</a:t>
            </a:r>
            <a:endParaRPr lang="en-IN" sz="1600" dirty="0">
              <a:solidFill>
                <a:srgbClr val="92D050"/>
              </a:solidFill>
              <a:latin typeface="Baskerville Old Face" panose="02020602080505020303" pitchFamily="18" charset="0"/>
            </a:endParaRPr>
          </a:p>
          <a:p>
            <a:pPr marL="0" indent="0">
              <a:buNone/>
            </a:pPr>
            <a:r>
              <a:rPr lang="en-IN" sz="1600" dirty="0">
                <a:latin typeface="Baskerville Old Face" panose="02020602080505020303" pitchFamily="18" charset="0"/>
              </a:rPr>
              <a:t>-</a:t>
            </a:r>
            <a:r>
              <a:rPr lang="en-IN" sz="1600" dirty="0" err="1" smtClean="0">
                <a:latin typeface="Baskerville Old Face" panose="02020602080505020303" pitchFamily="18" charset="0"/>
              </a:rPr>
              <a:t>sV</a:t>
            </a:r>
            <a:r>
              <a:rPr lang="en-IN" sz="1600" dirty="0" smtClean="0">
                <a:latin typeface="Baskerville Old Face" panose="02020602080505020303" pitchFamily="18" charset="0"/>
              </a:rPr>
              <a:t>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a:t>
            </a:r>
            <a:r>
              <a:rPr lang="en-IN" sz="1600" dirty="0" err="1">
                <a:latin typeface="Baskerville Old Face" panose="02020602080505020303" pitchFamily="18" charset="0"/>
              </a:rPr>
              <a:t>sV</a:t>
            </a:r>
            <a:r>
              <a:rPr lang="en-IN" sz="1600" dirty="0">
                <a:latin typeface="Baskerville Old Face" panose="02020602080505020303" pitchFamily="18" charset="0"/>
              </a:rPr>
              <a:t>	</a:t>
            </a:r>
            <a:r>
              <a:rPr lang="en-IN" sz="1600" dirty="0" smtClean="0">
                <a:latin typeface="Baskerville Old Face" panose="02020602080505020303" pitchFamily="18" charset="0"/>
              </a:rPr>
              <a:t>                                          Attempts </a:t>
            </a:r>
            <a:r>
              <a:rPr lang="en-IN" sz="1600" dirty="0">
                <a:latin typeface="Baskerville Old Face" panose="02020602080505020303" pitchFamily="18" charset="0"/>
              </a:rPr>
              <a:t>to determine the version of the service running on port</a:t>
            </a:r>
          </a:p>
          <a:p>
            <a:endParaRPr lang="en-IN" sz="1600" dirty="0">
              <a:latin typeface="Baskerville Old Face" panose="02020602080505020303" pitchFamily="18" charset="0"/>
            </a:endParaRPr>
          </a:p>
          <a:p>
            <a:pPr marL="0" indent="0">
              <a:buNone/>
            </a:pPr>
            <a:r>
              <a:rPr lang="en-IN" sz="1600" dirty="0">
                <a:latin typeface="Baskerville Old Face" panose="02020602080505020303" pitchFamily="18" charset="0"/>
              </a:rPr>
              <a:t>-</a:t>
            </a:r>
            <a:r>
              <a:rPr lang="en-IN" sz="1600" dirty="0" err="1">
                <a:latin typeface="Baskerville Old Face" panose="02020602080505020303" pitchFamily="18" charset="0"/>
              </a:rPr>
              <a:t>sV</a:t>
            </a:r>
            <a:r>
              <a:rPr lang="en-IN" sz="1600" dirty="0">
                <a:latin typeface="Baskerville Old Face" panose="02020602080505020303" pitchFamily="18" charset="0"/>
              </a:rPr>
              <a:t> –</a:t>
            </a:r>
            <a:r>
              <a:rPr lang="en-IN" sz="1600" dirty="0" smtClean="0">
                <a:latin typeface="Baskerville Old Face" panose="02020602080505020303" pitchFamily="18" charset="0"/>
              </a:rPr>
              <a:t>version-light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a:t>
            </a:r>
            <a:r>
              <a:rPr lang="en-IN" sz="1600" dirty="0" err="1">
                <a:latin typeface="Baskerville Old Face" panose="02020602080505020303" pitchFamily="18" charset="0"/>
              </a:rPr>
              <a:t>sV</a:t>
            </a:r>
            <a:r>
              <a:rPr lang="en-IN" sz="1600" dirty="0">
                <a:latin typeface="Baskerville Old Face" panose="02020602080505020303" pitchFamily="18" charset="0"/>
              </a:rPr>
              <a:t> –version-light	</a:t>
            </a:r>
            <a:r>
              <a:rPr lang="en-IN" sz="1600" dirty="0" smtClean="0">
                <a:latin typeface="Baskerville Old Face" panose="02020602080505020303" pitchFamily="18" charset="0"/>
              </a:rPr>
              <a:t>      Enable </a:t>
            </a:r>
            <a:r>
              <a:rPr lang="en-IN" sz="1600" dirty="0">
                <a:latin typeface="Baskerville Old Face" panose="02020602080505020303" pitchFamily="18" charset="0"/>
              </a:rPr>
              <a:t>light mode. Lower possibility of correctness. Faster</a:t>
            </a:r>
          </a:p>
          <a:p>
            <a:endParaRPr lang="en-IN" sz="1600" dirty="0">
              <a:latin typeface="Baskerville Old Face" panose="02020602080505020303" pitchFamily="18" charset="0"/>
            </a:endParaRPr>
          </a:p>
          <a:p>
            <a:pPr marL="0" indent="0">
              <a:buNone/>
            </a:pPr>
            <a:r>
              <a:rPr lang="en-IN" sz="1600" dirty="0">
                <a:latin typeface="Baskerville Old Face" panose="02020602080505020303" pitchFamily="18" charset="0"/>
              </a:rPr>
              <a:t>-</a:t>
            </a:r>
            <a:r>
              <a:rPr lang="en-IN" sz="1600" dirty="0" smtClean="0">
                <a:latin typeface="Baskerville Old Face" panose="02020602080505020303" pitchFamily="18" charset="0"/>
              </a:rPr>
              <a:t>A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192.168.1.1 -A	</a:t>
            </a:r>
            <a:r>
              <a:rPr lang="en-IN" sz="1600" dirty="0" smtClean="0">
                <a:latin typeface="Baskerville Old Face" panose="02020602080505020303" pitchFamily="18" charset="0"/>
              </a:rPr>
              <a:t>                                   Enables </a:t>
            </a:r>
            <a:r>
              <a:rPr lang="en-IN" sz="1600" dirty="0">
                <a:latin typeface="Baskerville Old Face" panose="02020602080505020303" pitchFamily="18" charset="0"/>
              </a:rPr>
              <a:t>OS detection, version detection, script scanning, and traceroute</a:t>
            </a:r>
          </a:p>
        </p:txBody>
      </p:sp>
    </p:spTree>
    <p:extLst>
      <p:ext uri="{BB962C8B-B14F-4D97-AF65-F5344CB8AC3E}">
        <p14:creationId xmlns:p14="http://schemas.microsoft.com/office/powerpoint/2010/main" val="402336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OS Detection</a:t>
            </a:r>
            <a:endParaRPr lang="en-IN" dirty="0"/>
          </a:p>
        </p:txBody>
      </p:sp>
      <p:sp>
        <p:nvSpPr>
          <p:cNvPr id="3" name="Content Placeholder 2"/>
          <p:cNvSpPr>
            <a:spLocks noGrp="1"/>
          </p:cNvSpPr>
          <p:nvPr>
            <p:ph idx="1"/>
          </p:nvPr>
        </p:nvSpPr>
        <p:spPr/>
        <p:txBody>
          <a:bodyPr>
            <a:normAutofit/>
          </a:bodyPr>
          <a:lstStyle/>
          <a:p>
            <a:pPr marL="0" indent="0">
              <a:buNone/>
            </a:pPr>
            <a:r>
              <a:rPr lang="en-IN" sz="1600" b="1" dirty="0" smtClean="0">
                <a:solidFill>
                  <a:srgbClr val="92D050"/>
                </a:solidFill>
                <a:latin typeface="Baskerville Old Face" panose="02020602080505020303" pitchFamily="18" charset="0"/>
              </a:rPr>
              <a:t>Switch                     Example</a:t>
            </a:r>
            <a:r>
              <a:rPr lang="en-IN" sz="1600" b="1" dirty="0">
                <a:solidFill>
                  <a:srgbClr val="92D050"/>
                </a:solidFill>
                <a:latin typeface="Baskerville Old Face" panose="02020602080505020303" pitchFamily="18" charset="0"/>
              </a:rPr>
              <a:t>	</a:t>
            </a:r>
            <a:r>
              <a:rPr lang="en-IN" sz="1600" b="1" dirty="0" smtClean="0">
                <a:solidFill>
                  <a:srgbClr val="92D050"/>
                </a:solidFill>
                <a:latin typeface="Baskerville Old Face" panose="02020602080505020303" pitchFamily="18" charset="0"/>
              </a:rPr>
              <a:t>                       	    Description</a:t>
            </a:r>
            <a:endParaRPr lang="en-IN" sz="1600" b="1" dirty="0">
              <a:solidFill>
                <a:srgbClr val="92D050"/>
              </a:solidFill>
              <a:latin typeface="Baskerville Old Face" panose="02020602080505020303" pitchFamily="18" charset="0"/>
            </a:endParaRPr>
          </a:p>
          <a:p>
            <a:pPr marL="0" indent="0">
              <a:buNone/>
            </a:pPr>
            <a:r>
              <a:rPr lang="en-IN" sz="1600" dirty="0">
                <a:latin typeface="Baskerville Old Face" panose="02020602080505020303" pitchFamily="18" charset="0"/>
              </a:rPr>
              <a:t>-O	</a:t>
            </a:r>
            <a:r>
              <a:rPr lang="en-IN" sz="1600" dirty="0" smtClean="0">
                <a:latin typeface="Baskerville Old Face" panose="02020602080505020303" pitchFamily="18" charset="0"/>
              </a:rPr>
              <a:t>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192.168.1.1 -O	</a:t>
            </a:r>
            <a:r>
              <a:rPr lang="en-IN" sz="1600" dirty="0" smtClean="0">
                <a:latin typeface="Baskerville Old Face" panose="02020602080505020303" pitchFamily="18" charset="0"/>
              </a:rPr>
              <a:t>    	    Remote </a:t>
            </a:r>
            <a:r>
              <a:rPr lang="en-IN" sz="1600" dirty="0">
                <a:latin typeface="Baskerville Old Face" panose="02020602080505020303" pitchFamily="18" charset="0"/>
              </a:rPr>
              <a:t>OS detection using TCP/IP stack fingerprinting</a:t>
            </a:r>
          </a:p>
          <a:p>
            <a:pPr marL="0" indent="0">
              <a:buNone/>
            </a:pPr>
            <a:r>
              <a:rPr lang="en-IN" sz="1600" dirty="0" smtClean="0">
                <a:latin typeface="Baskerville Old Face" panose="02020602080505020303" pitchFamily="18" charset="0"/>
              </a:rPr>
              <a:t>-</a:t>
            </a:r>
            <a:r>
              <a:rPr lang="en-IN" sz="1600" dirty="0">
                <a:latin typeface="Baskerville Old Face" panose="02020602080505020303" pitchFamily="18" charset="0"/>
              </a:rPr>
              <a:t>O –</a:t>
            </a:r>
            <a:r>
              <a:rPr lang="en-IN" sz="1600" dirty="0" err="1" smtClean="0">
                <a:latin typeface="Baskerville Old Face" panose="02020602080505020303" pitchFamily="18" charset="0"/>
              </a:rPr>
              <a:t>osscan</a:t>
            </a:r>
            <a:r>
              <a:rPr lang="en-IN" sz="1600" dirty="0" smtClean="0">
                <a:latin typeface="Baskerville Old Face" panose="02020602080505020303" pitchFamily="18" charset="0"/>
              </a:rPr>
              <a:t>-guess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192.168.1.1 -O –</a:t>
            </a:r>
            <a:r>
              <a:rPr lang="en-IN" sz="1600" dirty="0" err="1">
                <a:latin typeface="Baskerville Old Face" panose="02020602080505020303" pitchFamily="18" charset="0"/>
              </a:rPr>
              <a:t>osscan</a:t>
            </a:r>
            <a:r>
              <a:rPr lang="en-IN" sz="1600" dirty="0">
                <a:latin typeface="Baskerville Old Face" panose="02020602080505020303" pitchFamily="18" charset="0"/>
              </a:rPr>
              <a:t>-guess	</a:t>
            </a:r>
            <a:r>
              <a:rPr lang="en-IN" sz="1600" dirty="0" smtClean="0">
                <a:latin typeface="Baskerville Old Face" panose="02020602080505020303" pitchFamily="18" charset="0"/>
              </a:rPr>
              <a:t>   Makes </a:t>
            </a:r>
            <a:r>
              <a:rPr lang="en-IN" sz="1600" dirty="0" err="1">
                <a:latin typeface="Baskerville Old Face" panose="02020602080505020303" pitchFamily="18" charset="0"/>
              </a:rPr>
              <a:t>Nmap</a:t>
            </a:r>
            <a:r>
              <a:rPr lang="en-IN" sz="1600" dirty="0">
                <a:latin typeface="Baskerville Old Face" panose="02020602080505020303" pitchFamily="18" charset="0"/>
              </a:rPr>
              <a:t> guess more aggressively</a:t>
            </a:r>
          </a:p>
          <a:p>
            <a:pPr marL="0" indent="0">
              <a:buNone/>
            </a:pPr>
            <a:r>
              <a:rPr lang="en-IN" sz="1600" dirty="0">
                <a:latin typeface="Baskerville Old Face" panose="02020602080505020303" pitchFamily="18" charset="0"/>
              </a:rPr>
              <a:t>-A	</a:t>
            </a:r>
            <a:r>
              <a:rPr lang="en-IN" sz="1600" dirty="0" smtClean="0">
                <a:latin typeface="Baskerville Old Face" panose="02020602080505020303" pitchFamily="18" charset="0"/>
              </a:rPr>
              <a:t>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a:t>
            </a:r>
            <a:r>
              <a:rPr lang="en-IN" sz="1600" dirty="0" smtClean="0">
                <a:latin typeface="Baskerville Old Face" panose="02020602080505020303" pitchFamily="18" charset="0"/>
              </a:rPr>
              <a:t>–A	     </a:t>
            </a:r>
            <a:r>
              <a:rPr lang="en-IN" sz="1600" dirty="0">
                <a:latin typeface="Baskerville Old Face" panose="02020602080505020303" pitchFamily="18" charset="0"/>
              </a:rPr>
              <a:t>	</a:t>
            </a:r>
            <a:r>
              <a:rPr lang="en-IN" sz="1600" dirty="0" smtClean="0">
                <a:latin typeface="Baskerville Old Face" panose="02020602080505020303" pitchFamily="18" charset="0"/>
              </a:rPr>
              <a:t>    Enables </a:t>
            </a:r>
            <a:r>
              <a:rPr lang="en-IN" sz="1600" dirty="0">
                <a:latin typeface="Baskerville Old Face" panose="02020602080505020303" pitchFamily="18" charset="0"/>
              </a:rPr>
              <a:t>OS detection, version detection, script scanning, and </a:t>
            </a:r>
            <a:r>
              <a:rPr lang="en-IN" sz="1600" dirty="0" smtClean="0">
                <a:latin typeface="Baskerville Old Face" panose="02020602080505020303" pitchFamily="18" charset="0"/>
              </a:rPr>
              <a:t>						     traceroute</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184572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Timing and Performance</a:t>
            </a:r>
          </a:p>
        </p:txBody>
      </p:sp>
      <p:sp>
        <p:nvSpPr>
          <p:cNvPr id="3" name="Content Placeholder 2"/>
          <p:cNvSpPr>
            <a:spLocks noGrp="1"/>
          </p:cNvSpPr>
          <p:nvPr>
            <p:ph idx="1"/>
          </p:nvPr>
        </p:nvSpPr>
        <p:spPr/>
        <p:txBody>
          <a:bodyPr>
            <a:normAutofit/>
          </a:bodyPr>
          <a:lstStyle/>
          <a:p>
            <a:pPr marL="0" indent="0">
              <a:buNone/>
            </a:pPr>
            <a:r>
              <a:rPr lang="en-IN" sz="1600" dirty="0">
                <a:solidFill>
                  <a:srgbClr val="92D050"/>
                </a:solidFill>
                <a:latin typeface="Baskerville Old Face" panose="02020602080505020303" pitchFamily="18" charset="0"/>
              </a:rPr>
              <a:t>Switch	Example	</a:t>
            </a:r>
            <a:r>
              <a:rPr lang="en-IN" sz="1600" dirty="0" smtClean="0">
                <a:solidFill>
                  <a:srgbClr val="92D050"/>
                </a:solidFill>
                <a:latin typeface="Baskerville Old Face" panose="02020602080505020303" pitchFamily="18" charset="0"/>
              </a:rPr>
              <a:t>		Description</a:t>
            </a:r>
            <a:endParaRPr lang="en-IN" sz="1600" dirty="0">
              <a:solidFill>
                <a:srgbClr val="92D050"/>
              </a:solidFill>
              <a:latin typeface="Baskerville Old Face" panose="02020602080505020303" pitchFamily="18" charset="0"/>
            </a:endParaRPr>
          </a:p>
          <a:p>
            <a:pPr marL="0" indent="0">
              <a:buNone/>
            </a:pPr>
            <a:r>
              <a:rPr lang="en-IN" sz="1600" dirty="0">
                <a:latin typeface="Baskerville Old Face" panose="02020602080505020303" pitchFamily="18" charset="0"/>
              </a:rPr>
              <a:t>-</a:t>
            </a:r>
            <a:r>
              <a:rPr lang="en-IN" sz="1600" dirty="0" smtClean="0">
                <a:latin typeface="Baskerville Old Face" panose="02020602080505020303" pitchFamily="18" charset="0"/>
              </a:rPr>
              <a:t>T0            </a:t>
            </a:r>
            <a:r>
              <a:rPr lang="en-IN" sz="1600" dirty="0" err="1" smtClean="0">
                <a:latin typeface="Baskerville Old Face" panose="02020602080505020303" pitchFamily="18" charset="0"/>
              </a:rPr>
              <a:t>nmap</a:t>
            </a:r>
            <a:r>
              <a:rPr lang="en-IN" sz="1600" dirty="0" smtClean="0">
                <a:latin typeface="Baskerville Old Face" panose="02020602080505020303" pitchFamily="18" charset="0"/>
              </a:rPr>
              <a:t> </a:t>
            </a:r>
            <a:r>
              <a:rPr lang="en-IN" sz="1600" dirty="0">
                <a:latin typeface="Baskerville Old Face" panose="02020602080505020303" pitchFamily="18" charset="0"/>
              </a:rPr>
              <a:t>192.168.1.1 -T0	</a:t>
            </a:r>
            <a:r>
              <a:rPr lang="en-IN" sz="1600" dirty="0" smtClean="0">
                <a:latin typeface="Baskerville Old Face" panose="02020602080505020303" pitchFamily="18" charset="0"/>
              </a:rPr>
              <a:t>	Paranoid </a:t>
            </a:r>
            <a:r>
              <a:rPr lang="en-IN" sz="1600" dirty="0">
                <a:latin typeface="Baskerville Old Face" panose="02020602080505020303" pitchFamily="18" charset="0"/>
              </a:rPr>
              <a:t>(0) Intrusion Detection System evasion</a:t>
            </a:r>
          </a:p>
          <a:p>
            <a:pPr marL="0" indent="0">
              <a:buNone/>
            </a:pPr>
            <a:r>
              <a:rPr lang="en-IN" sz="1600" dirty="0">
                <a:latin typeface="Baskerville Old Face" panose="02020602080505020303" pitchFamily="18" charset="0"/>
              </a:rPr>
              <a:t>-T1	</a:t>
            </a:r>
            <a:r>
              <a:rPr lang="en-IN" sz="1600" dirty="0" err="1">
                <a:latin typeface="Baskerville Old Face" panose="02020602080505020303" pitchFamily="18" charset="0"/>
              </a:rPr>
              <a:t>nmap</a:t>
            </a:r>
            <a:r>
              <a:rPr lang="en-IN" sz="1600" dirty="0">
                <a:latin typeface="Baskerville Old Face" panose="02020602080505020303" pitchFamily="18" charset="0"/>
              </a:rPr>
              <a:t> 192.168.1.1 -</a:t>
            </a:r>
            <a:r>
              <a:rPr lang="en-IN" sz="1600" dirty="0" smtClean="0">
                <a:latin typeface="Baskerville Old Face" panose="02020602080505020303" pitchFamily="18" charset="0"/>
              </a:rPr>
              <a:t>T1	</a:t>
            </a:r>
            <a:r>
              <a:rPr lang="en-IN" sz="1600" dirty="0">
                <a:latin typeface="Baskerville Old Face" panose="02020602080505020303" pitchFamily="18" charset="0"/>
              </a:rPr>
              <a:t>	Sneaky (1) Intrusion Detection System evasion</a:t>
            </a:r>
          </a:p>
          <a:p>
            <a:pPr marL="0" indent="0">
              <a:buNone/>
            </a:pPr>
            <a:r>
              <a:rPr lang="en-IN" sz="1600" dirty="0">
                <a:latin typeface="Baskerville Old Face" panose="02020602080505020303" pitchFamily="18" charset="0"/>
              </a:rPr>
              <a:t>-T2	</a:t>
            </a:r>
            <a:r>
              <a:rPr lang="en-IN" sz="1600" dirty="0" err="1">
                <a:latin typeface="Baskerville Old Face" panose="02020602080505020303" pitchFamily="18" charset="0"/>
              </a:rPr>
              <a:t>nmap</a:t>
            </a:r>
            <a:r>
              <a:rPr lang="en-IN" sz="1600" dirty="0">
                <a:latin typeface="Baskerville Old Face" panose="02020602080505020303" pitchFamily="18" charset="0"/>
              </a:rPr>
              <a:t> 192.168.1.1 -T2	</a:t>
            </a:r>
            <a:r>
              <a:rPr lang="en-IN" sz="1600" dirty="0" smtClean="0">
                <a:latin typeface="Baskerville Old Face" panose="02020602080505020303" pitchFamily="18" charset="0"/>
              </a:rPr>
              <a:t>	Polite </a:t>
            </a:r>
            <a:r>
              <a:rPr lang="en-IN" sz="1600" dirty="0">
                <a:latin typeface="Baskerville Old Face" panose="02020602080505020303" pitchFamily="18" charset="0"/>
              </a:rPr>
              <a:t>(2) slows down the scan to use less bandwidth and use less target machine </a:t>
            </a:r>
            <a:r>
              <a:rPr lang="en-IN" sz="1600" dirty="0" smtClean="0">
                <a:latin typeface="Baskerville Old Face" panose="02020602080505020303" pitchFamily="18" charset="0"/>
              </a:rPr>
              <a:t>				resources</a:t>
            </a:r>
            <a:endParaRPr lang="en-IN" sz="1600" dirty="0">
              <a:latin typeface="Baskerville Old Face" panose="02020602080505020303" pitchFamily="18" charset="0"/>
            </a:endParaRPr>
          </a:p>
          <a:p>
            <a:pPr marL="0" indent="0">
              <a:buNone/>
            </a:pPr>
            <a:r>
              <a:rPr lang="en-IN" sz="1600" dirty="0">
                <a:latin typeface="Baskerville Old Face" panose="02020602080505020303" pitchFamily="18" charset="0"/>
              </a:rPr>
              <a:t>-T3	</a:t>
            </a:r>
            <a:r>
              <a:rPr lang="en-IN" sz="1600" dirty="0" err="1">
                <a:latin typeface="Baskerville Old Face" panose="02020602080505020303" pitchFamily="18" charset="0"/>
              </a:rPr>
              <a:t>nmap</a:t>
            </a:r>
            <a:r>
              <a:rPr lang="en-IN" sz="1600" dirty="0">
                <a:latin typeface="Baskerville Old Face" panose="02020602080505020303" pitchFamily="18" charset="0"/>
              </a:rPr>
              <a:t> 192.168.1.1 -T3	</a:t>
            </a:r>
            <a:r>
              <a:rPr lang="en-IN" sz="1600" dirty="0" smtClean="0">
                <a:latin typeface="Baskerville Old Face" panose="02020602080505020303" pitchFamily="18" charset="0"/>
              </a:rPr>
              <a:t>	Normal </a:t>
            </a:r>
            <a:r>
              <a:rPr lang="en-IN" sz="1600" dirty="0">
                <a:latin typeface="Baskerville Old Face" panose="02020602080505020303" pitchFamily="18" charset="0"/>
              </a:rPr>
              <a:t>(3) which is default speed</a:t>
            </a:r>
          </a:p>
          <a:p>
            <a:pPr marL="0" indent="0">
              <a:buNone/>
            </a:pPr>
            <a:r>
              <a:rPr lang="en-IN" sz="1600" dirty="0">
                <a:latin typeface="Baskerville Old Face" panose="02020602080505020303" pitchFamily="18" charset="0"/>
              </a:rPr>
              <a:t>-T4	</a:t>
            </a:r>
            <a:r>
              <a:rPr lang="en-IN" sz="1600" dirty="0" err="1">
                <a:latin typeface="Baskerville Old Face" panose="02020602080505020303" pitchFamily="18" charset="0"/>
              </a:rPr>
              <a:t>nmap</a:t>
            </a:r>
            <a:r>
              <a:rPr lang="en-IN" sz="1600" dirty="0">
                <a:latin typeface="Baskerville Old Face" panose="02020602080505020303" pitchFamily="18" charset="0"/>
              </a:rPr>
              <a:t> 192.168.1.1 -</a:t>
            </a:r>
            <a:r>
              <a:rPr lang="en-IN" sz="1600" dirty="0" smtClean="0">
                <a:latin typeface="Baskerville Old Face" panose="02020602080505020303" pitchFamily="18" charset="0"/>
              </a:rPr>
              <a:t>T4	</a:t>
            </a:r>
            <a:r>
              <a:rPr lang="en-IN" sz="1600" dirty="0">
                <a:latin typeface="Baskerville Old Face" panose="02020602080505020303" pitchFamily="18" charset="0"/>
              </a:rPr>
              <a:t>	Aggressive (4) speeds scans; assumes you are on a reasonably fast and reliable </a:t>
            </a:r>
            <a:r>
              <a:rPr lang="en-IN" sz="1600" dirty="0" smtClean="0">
                <a:latin typeface="Baskerville Old Face" panose="02020602080505020303" pitchFamily="18" charset="0"/>
              </a:rPr>
              <a:t>					network</a:t>
            </a:r>
            <a:endParaRPr lang="en-IN" sz="1600" dirty="0">
              <a:latin typeface="Baskerville Old Face" panose="02020602080505020303" pitchFamily="18" charset="0"/>
            </a:endParaRPr>
          </a:p>
          <a:p>
            <a:pPr marL="0" indent="0">
              <a:buNone/>
            </a:pPr>
            <a:r>
              <a:rPr lang="en-IN" sz="1600" dirty="0">
                <a:latin typeface="Baskerville Old Face" panose="02020602080505020303" pitchFamily="18" charset="0"/>
              </a:rPr>
              <a:t>-T5	</a:t>
            </a:r>
            <a:r>
              <a:rPr lang="en-IN" sz="1600" dirty="0" err="1">
                <a:latin typeface="Baskerville Old Face" panose="02020602080505020303" pitchFamily="18" charset="0"/>
              </a:rPr>
              <a:t>nmap</a:t>
            </a:r>
            <a:r>
              <a:rPr lang="en-IN" sz="1600" dirty="0">
                <a:latin typeface="Baskerville Old Face" panose="02020602080505020303" pitchFamily="18" charset="0"/>
              </a:rPr>
              <a:t> 192.168.1.1 -T5	</a:t>
            </a:r>
            <a:r>
              <a:rPr lang="en-IN" sz="1600" dirty="0" smtClean="0">
                <a:latin typeface="Baskerville Old Face" panose="02020602080505020303" pitchFamily="18" charset="0"/>
              </a:rPr>
              <a:t>	Insane </a:t>
            </a:r>
            <a:r>
              <a:rPr lang="en-IN" sz="1600" dirty="0">
                <a:latin typeface="Baskerville Old Face" panose="02020602080505020303" pitchFamily="18" charset="0"/>
              </a:rPr>
              <a:t>(5) speeds scan; assumes you are on an extraordinarily fast network</a:t>
            </a:r>
          </a:p>
        </p:txBody>
      </p:sp>
    </p:spTree>
    <p:extLst>
      <p:ext uri="{BB962C8B-B14F-4D97-AF65-F5344CB8AC3E}">
        <p14:creationId xmlns:p14="http://schemas.microsoft.com/office/powerpoint/2010/main" val="189300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8000" dirty="0" smtClean="0">
              <a:latin typeface="Baskerville Old Face" panose="02020602080505020303" pitchFamily="18" charset="0"/>
            </a:endParaRPr>
          </a:p>
          <a:p>
            <a:pPr marL="0" indent="0" algn="ctr">
              <a:buNone/>
            </a:pPr>
            <a:r>
              <a:rPr lang="en-IN" sz="8000" dirty="0" smtClean="0">
                <a:latin typeface="Baskerville Old Face" panose="02020602080505020303" pitchFamily="18" charset="0"/>
              </a:rPr>
              <a:t>THANKS</a:t>
            </a:r>
            <a:endParaRPr lang="en-IN" sz="8000" dirty="0">
              <a:latin typeface="Baskerville Old Face" panose="02020602080505020303" pitchFamily="18" charset="0"/>
            </a:endParaRPr>
          </a:p>
        </p:txBody>
      </p:sp>
    </p:spTree>
    <p:extLst>
      <p:ext uri="{BB962C8B-B14F-4D97-AF65-F5344CB8AC3E}">
        <p14:creationId xmlns:p14="http://schemas.microsoft.com/office/powerpoint/2010/main" val="52851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port Scanning?</a:t>
            </a:r>
            <a:endParaRPr lang="en-IN" dirty="0"/>
          </a:p>
        </p:txBody>
      </p:sp>
      <p:sp>
        <p:nvSpPr>
          <p:cNvPr id="3" name="Content Placeholder 2"/>
          <p:cNvSpPr>
            <a:spLocks noGrp="1"/>
          </p:cNvSpPr>
          <p:nvPr>
            <p:ph idx="1"/>
          </p:nvPr>
        </p:nvSpPr>
        <p:spPr/>
        <p:txBody>
          <a:bodyPr>
            <a:normAutofit/>
          </a:bodyPr>
          <a:lstStyle/>
          <a:p>
            <a:pPr algn="just"/>
            <a:r>
              <a:rPr lang="en-IN" sz="2400" dirty="0">
                <a:latin typeface="Baskerville Old Face" panose="02020602080505020303" pitchFamily="18" charset="0"/>
              </a:rPr>
              <a:t>A </a:t>
            </a:r>
            <a:r>
              <a:rPr lang="en-IN" sz="2400" dirty="0" smtClean="0">
                <a:solidFill>
                  <a:srgbClr val="92D050"/>
                </a:solidFill>
                <a:latin typeface="Baskerville Old Face" panose="02020602080505020303" pitchFamily="18" charset="0"/>
              </a:rPr>
              <a:t>PORT SCAN </a:t>
            </a:r>
            <a:r>
              <a:rPr lang="en-IN" sz="2400" dirty="0" smtClean="0">
                <a:latin typeface="Baskerville Old Face" panose="02020602080505020303" pitchFamily="18" charset="0"/>
              </a:rPr>
              <a:t>is </a:t>
            </a:r>
            <a:r>
              <a:rPr lang="en-IN" sz="2400" dirty="0">
                <a:latin typeface="Baskerville Old Face" panose="02020602080505020303" pitchFamily="18" charset="0"/>
              </a:rPr>
              <a:t>a common technique hackers use to discover </a:t>
            </a:r>
            <a:r>
              <a:rPr lang="en-IN" sz="2400" dirty="0">
                <a:solidFill>
                  <a:srgbClr val="92D050"/>
                </a:solidFill>
                <a:latin typeface="Baskerville Old Face" panose="02020602080505020303" pitchFamily="18" charset="0"/>
              </a:rPr>
              <a:t>open doors </a:t>
            </a:r>
            <a:r>
              <a:rPr lang="en-IN" sz="2400" dirty="0">
                <a:latin typeface="Baskerville Old Face" panose="02020602080505020303" pitchFamily="18" charset="0"/>
              </a:rPr>
              <a:t>or </a:t>
            </a:r>
            <a:r>
              <a:rPr lang="en-IN" sz="2400" dirty="0">
                <a:solidFill>
                  <a:srgbClr val="92D050"/>
                </a:solidFill>
                <a:latin typeface="Baskerville Old Face" panose="02020602080505020303" pitchFamily="18" charset="0"/>
              </a:rPr>
              <a:t>weak points </a:t>
            </a:r>
            <a:r>
              <a:rPr lang="en-IN" sz="2400" dirty="0">
                <a:latin typeface="Baskerville Old Face" panose="02020602080505020303" pitchFamily="18" charset="0"/>
              </a:rPr>
              <a:t>in a network. A port scan attack helps cyber criminals find open ports and figure out whether they are receiving or sending data. It can also reveal whether active security devices like firewalls are being used by an organization. </a:t>
            </a:r>
            <a:endParaRPr lang="en-IN" sz="2400" dirty="0" smtClean="0">
              <a:latin typeface="Baskerville Old Face" panose="02020602080505020303" pitchFamily="18" charset="0"/>
            </a:endParaRPr>
          </a:p>
          <a:p>
            <a:pPr marL="0" indent="0" algn="just">
              <a:buNone/>
            </a:pPr>
            <a:endParaRPr lang="en-IN" sz="2400" dirty="0">
              <a:latin typeface="Baskerville Old Face" panose="02020602080505020303" pitchFamily="18" charset="0"/>
            </a:endParaRPr>
          </a:p>
          <a:p>
            <a:pPr algn="just"/>
            <a:r>
              <a:rPr lang="en-IN" sz="2400" dirty="0">
                <a:latin typeface="Baskerville Old Face" panose="02020602080505020303" pitchFamily="18" charset="0"/>
              </a:rPr>
              <a:t>When hackers send a message to a port, the response they receive determines whether </a:t>
            </a:r>
            <a:r>
              <a:rPr lang="en-IN" sz="2400" dirty="0">
                <a:solidFill>
                  <a:srgbClr val="92D050"/>
                </a:solidFill>
                <a:latin typeface="Baskerville Old Face" panose="02020602080505020303" pitchFamily="18" charset="0"/>
              </a:rPr>
              <a:t>the port is being used</a:t>
            </a:r>
            <a:r>
              <a:rPr lang="en-IN" sz="2400" dirty="0">
                <a:latin typeface="Baskerville Old Face" panose="02020602080505020303" pitchFamily="18" charset="0"/>
              </a:rPr>
              <a:t> and if there are any potential weaknesses that could </a:t>
            </a:r>
            <a:r>
              <a:rPr lang="en-IN" sz="2400" dirty="0">
                <a:solidFill>
                  <a:srgbClr val="92D050"/>
                </a:solidFill>
                <a:latin typeface="Baskerville Old Face" panose="02020602080505020303" pitchFamily="18" charset="0"/>
              </a:rPr>
              <a:t>be exploited</a:t>
            </a:r>
            <a:r>
              <a:rPr lang="en-IN" sz="2400" dirty="0">
                <a:latin typeface="Baskerville Old Face" panose="02020602080505020303" pitchFamily="18" charset="0"/>
              </a:rPr>
              <a:t>.</a:t>
            </a:r>
          </a:p>
          <a:p>
            <a:endParaRPr lang="en-IN" sz="2400" dirty="0">
              <a:latin typeface="Baskerville Old Face" panose="02020602080505020303" pitchFamily="18" charset="0"/>
            </a:endParaRPr>
          </a:p>
        </p:txBody>
      </p:sp>
    </p:spTree>
    <p:extLst>
      <p:ext uri="{BB962C8B-B14F-4D97-AF65-F5344CB8AC3E}">
        <p14:creationId xmlns:p14="http://schemas.microsoft.com/office/powerpoint/2010/main" val="260096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latin typeface="Baskerville Old Face" panose="02020602080505020303" pitchFamily="18" charset="0"/>
              </a:rPr>
              <a:t>Businesses can also use the port scanning technique to send packets to specific ports and </a:t>
            </a:r>
            <a:r>
              <a:rPr lang="en-IN" sz="2400" dirty="0" err="1">
                <a:solidFill>
                  <a:srgbClr val="92D050"/>
                </a:solidFill>
                <a:latin typeface="Baskerville Old Face" panose="02020602080505020303" pitchFamily="18" charset="0"/>
              </a:rPr>
              <a:t>analyze</a:t>
            </a:r>
            <a:r>
              <a:rPr lang="en-IN" sz="2400" dirty="0">
                <a:solidFill>
                  <a:srgbClr val="92D050"/>
                </a:solidFill>
                <a:latin typeface="Baskerville Old Face" panose="02020602080505020303" pitchFamily="18" charset="0"/>
              </a:rPr>
              <a:t> responses for any potential vulnerability</a:t>
            </a:r>
            <a:r>
              <a:rPr lang="en-IN" sz="2400" dirty="0">
                <a:latin typeface="Baskerville Old Face" panose="02020602080505020303" pitchFamily="18" charset="0"/>
              </a:rPr>
              <a:t>. They can then use tools like IP scanning, network mapper (</a:t>
            </a:r>
            <a:r>
              <a:rPr lang="en-IN" sz="2400" dirty="0" err="1">
                <a:latin typeface="Baskerville Old Face" panose="02020602080505020303" pitchFamily="18" charset="0"/>
              </a:rPr>
              <a:t>Nmap</a:t>
            </a:r>
            <a:r>
              <a:rPr lang="en-IN" sz="2400" dirty="0">
                <a:latin typeface="Baskerville Old Face" panose="02020602080505020303" pitchFamily="18" charset="0"/>
              </a:rPr>
              <a:t>), and </a:t>
            </a:r>
            <a:r>
              <a:rPr lang="en-IN" sz="2400" dirty="0" err="1">
                <a:latin typeface="Baskerville Old Face" panose="02020602080505020303" pitchFamily="18" charset="0"/>
              </a:rPr>
              <a:t>Netcat</a:t>
            </a:r>
            <a:r>
              <a:rPr lang="en-IN" sz="2400" dirty="0">
                <a:latin typeface="Baskerville Old Face" panose="02020602080505020303" pitchFamily="18" charset="0"/>
              </a:rPr>
              <a:t> to ensure their network and systems are secure</a:t>
            </a:r>
            <a:r>
              <a:rPr lang="en-IN" sz="2400" dirty="0" smtClean="0">
                <a:latin typeface="Baskerville Old Face" panose="02020602080505020303" pitchFamily="18" charset="0"/>
              </a:rPr>
              <a:t>.</a:t>
            </a:r>
          </a:p>
          <a:p>
            <a:pPr marL="0" indent="0" algn="just">
              <a:buNone/>
            </a:pPr>
            <a:endParaRPr lang="en-IN" sz="2400" dirty="0">
              <a:latin typeface="Baskerville Old Face" panose="02020602080505020303" pitchFamily="18" charset="0"/>
            </a:endParaRPr>
          </a:p>
          <a:p>
            <a:pPr marL="0" indent="0" algn="just">
              <a:buNone/>
            </a:pPr>
            <a:r>
              <a:rPr lang="en-IN" sz="2400" dirty="0">
                <a:latin typeface="Baskerville Old Face" panose="02020602080505020303" pitchFamily="18" charset="0"/>
              </a:rPr>
              <a:t>Port scanning can provide information such as</a:t>
            </a:r>
            <a:r>
              <a:rPr lang="en-IN" sz="2400" dirty="0" smtClean="0">
                <a:latin typeface="Baskerville Old Face" panose="02020602080505020303" pitchFamily="18" charset="0"/>
              </a:rPr>
              <a:t>:</a:t>
            </a:r>
            <a:endParaRPr lang="en-IN" sz="2400" dirty="0">
              <a:latin typeface="Baskerville Old Face" panose="02020602080505020303" pitchFamily="18" charset="0"/>
            </a:endParaRPr>
          </a:p>
          <a:p>
            <a:pPr lvl="1" algn="just"/>
            <a:r>
              <a:rPr lang="en-IN" sz="2000" dirty="0">
                <a:latin typeface="Baskerville Old Face" panose="02020602080505020303" pitchFamily="18" charset="0"/>
              </a:rPr>
              <a:t>Services that are running</a:t>
            </a:r>
          </a:p>
          <a:p>
            <a:pPr lvl="1" algn="just"/>
            <a:r>
              <a:rPr lang="en-IN" sz="2000" dirty="0">
                <a:latin typeface="Baskerville Old Face" panose="02020602080505020303" pitchFamily="18" charset="0"/>
              </a:rPr>
              <a:t>Users who own services</a:t>
            </a:r>
          </a:p>
          <a:p>
            <a:pPr lvl="1" algn="just"/>
            <a:r>
              <a:rPr lang="en-IN" sz="2000" dirty="0">
                <a:latin typeface="Baskerville Old Face" panose="02020602080505020303" pitchFamily="18" charset="0"/>
              </a:rPr>
              <a:t>Whether anonymous logins are allowed</a:t>
            </a:r>
          </a:p>
          <a:p>
            <a:pPr lvl="1" algn="just"/>
            <a:r>
              <a:rPr lang="en-IN" sz="2000" dirty="0">
                <a:latin typeface="Baskerville Old Face" panose="02020602080505020303" pitchFamily="18" charset="0"/>
              </a:rPr>
              <a:t>Which network services require authentication</a:t>
            </a:r>
          </a:p>
          <a:p>
            <a:endParaRPr lang="en-IN" sz="2400" dirty="0">
              <a:latin typeface="Baskerville Old Face" panose="02020602080505020303" pitchFamily="18" charset="0"/>
            </a:endParaRPr>
          </a:p>
        </p:txBody>
      </p:sp>
    </p:spTree>
    <p:extLst>
      <p:ext uri="{BB962C8B-B14F-4D97-AF65-F5344CB8AC3E}">
        <p14:creationId xmlns:p14="http://schemas.microsoft.com/office/powerpoint/2010/main" val="364778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Port?</a:t>
            </a:r>
          </a:p>
        </p:txBody>
      </p:sp>
      <p:sp>
        <p:nvSpPr>
          <p:cNvPr id="3" name="Content Placeholder 2"/>
          <p:cNvSpPr>
            <a:spLocks noGrp="1"/>
          </p:cNvSpPr>
          <p:nvPr>
            <p:ph idx="1"/>
          </p:nvPr>
        </p:nvSpPr>
        <p:spPr/>
        <p:txBody>
          <a:bodyPr>
            <a:normAutofit/>
          </a:bodyPr>
          <a:lstStyle/>
          <a:p>
            <a:pPr marL="0" indent="0" algn="just">
              <a:buNone/>
            </a:pPr>
            <a:r>
              <a:rPr lang="en-IN" sz="2400" dirty="0">
                <a:latin typeface="Baskerville Old Face" panose="02020602080505020303" pitchFamily="18" charset="0"/>
              </a:rPr>
              <a:t>A port is a point on a computer where information exchange between multiple programs and the internet to devices or other computers takes place</a:t>
            </a:r>
            <a:r>
              <a:rPr lang="en-IN" sz="2400" dirty="0" smtClean="0">
                <a:latin typeface="Baskerville Old Face" panose="02020602080505020303" pitchFamily="18" charset="0"/>
              </a:rPr>
              <a:t>.</a:t>
            </a:r>
          </a:p>
          <a:p>
            <a:pPr marL="0" indent="0" algn="just">
              <a:buNone/>
            </a:pPr>
            <a:r>
              <a:rPr lang="en-IN" sz="2400" dirty="0" smtClean="0">
                <a:latin typeface="Baskerville Old Face" panose="02020602080505020303" pitchFamily="18" charset="0"/>
              </a:rPr>
              <a:t>Port number ranges:- 0 -- 65,536</a:t>
            </a:r>
          </a:p>
          <a:p>
            <a:pPr marL="0" indent="0" algn="just">
              <a:buNone/>
            </a:pPr>
            <a:endParaRPr lang="en-IN" sz="2400" dirty="0" smtClean="0">
              <a:latin typeface="Baskerville Old Face" panose="02020602080505020303" pitchFamily="18" charset="0"/>
            </a:endParaRPr>
          </a:p>
          <a:p>
            <a:pPr marL="457200" lvl="1" indent="0" algn="just">
              <a:buNone/>
            </a:pPr>
            <a:r>
              <a:rPr lang="en-IN" sz="1800" dirty="0">
                <a:latin typeface="Baskerville Old Face" panose="02020602080505020303" pitchFamily="18" charset="0"/>
              </a:rPr>
              <a:t>Ports are generally managed by the </a:t>
            </a:r>
            <a:r>
              <a:rPr lang="en-IN" sz="1800" dirty="0">
                <a:solidFill>
                  <a:srgbClr val="92D050"/>
                </a:solidFill>
                <a:latin typeface="Baskerville Old Face" panose="02020602080505020303" pitchFamily="18" charset="0"/>
              </a:rPr>
              <a:t>Transmission Control Protocol (TCP), </a:t>
            </a:r>
            <a:r>
              <a:rPr lang="en-IN" sz="1800" dirty="0">
                <a:latin typeface="Baskerville Old Face" panose="02020602080505020303" pitchFamily="18" charset="0"/>
              </a:rPr>
              <a:t>which defines how to establish and maintain a network conversation between applications, and </a:t>
            </a:r>
            <a:r>
              <a:rPr lang="en-IN" sz="1800" dirty="0">
                <a:solidFill>
                  <a:srgbClr val="92D050"/>
                </a:solidFill>
                <a:latin typeface="Baskerville Old Face" panose="02020602080505020303" pitchFamily="18" charset="0"/>
              </a:rPr>
              <a:t>User Datagram Protocol (UDP), </a:t>
            </a:r>
            <a:r>
              <a:rPr lang="en-IN" sz="1800" dirty="0">
                <a:latin typeface="Baskerville Old Face" panose="02020602080505020303" pitchFamily="18" charset="0"/>
              </a:rPr>
              <a:t>which is primarily used for establishing low-latency and loss-tolerating connections between applications. Some of the most popular and most frequently used ports include:</a:t>
            </a:r>
          </a:p>
          <a:p>
            <a:pPr lvl="1" algn="just"/>
            <a:r>
              <a:rPr lang="en-IN" sz="1500" dirty="0">
                <a:latin typeface="Baskerville Old Face" panose="02020602080505020303" pitchFamily="18" charset="0"/>
              </a:rPr>
              <a:t>Port 20 (UDP): </a:t>
            </a:r>
            <a:r>
              <a:rPr lang="en-IN" sz="1500" dirty="0">
                <a:solidFill>
                  <a:srgbClr val="92D050"/>
                </a:solidFill>
                <a:latin typeface="Baskerville Old Face" panose="02020602080505020303" pitchFamily="18" charset="0"/>
              </a:rPr>
              <a:t>File Transfer Protocol (FTP)</a:t>
            </a:r>
            <a:r>
              <a:rPr lang="en-IN" sz="1500" dirty="0">
                <a:latin typeface="Baskerville Old Face" panose="02020602080505020303" pitchFamily="18" charset="0"/>
              </a:rPr>
              <a:t> used for transferring data</a:t>
            </a:r>
          </a:p>
          <a:p>
            <a:pPr lvl="1" algn="just"/>
            <a:r>
              <a:rPr lang="en-IN" sz="1500" dirty="0">
                <a:latin typeface="Baskerville Old Face" panose="02020602080505020303" pitchFamily="18" charset="0"/>
              </a:rPr>
              <a:t>Port 22 (TCP): </a:t>
            </a:r>
            <a:r>
              <a:rPr lang="en-IN" sz="1500" dirty="0">
                <a:solidFill>
                  <a:srgbClr val="92D050"/>
                </a:solidFill>
                <a:latin typeface="Baskerville Old Face" panose="02020602080505020303" pitchFamily="18" charset="0"/>
              </a:rPr>
              <a:t>Secure Shell (SSH) protocol </a:t>
            </a:r>
            <a:r>
              <a:rPr lang="en-IN" sz="1500" dirty="0">
                <a:latin typeface="Baskerville Old Face" panose="02020602080505020303" pitchFamily="18" charset="0"/>
              </a:rPr>
              <a:t>used for FTP, port forwarding, and secure logins</a:t>
            </a:r>
          </a:p>
          <a:p>
            <a:pPr lvl="1" algn="just"/>
            <a:r>
              <a:rPr lang="en-IN" sz="1500" dirty="0">
                <a:latin typeface="Baskerville Old Face" panose="02020602080505020303" pitchFamily="18" charset="0"/>
              </a:rPr>
              <a:t>Port 23 (TCP): The Telnet protocol used for unencrypted communication</a:t>
            </a:r>
          </a:p>
          <a:p>
            <a:pPr lvl="1" algn="just"/>
            <a:r>
              <a:rPr lang="en-IN" sz="1500" dirty="0">
                <a:latin typeface="Baskerville Old Face" panose="02020602080505020303" pitchFamily="18" charset="0"/>
              </a:rPr>
              <a:t>Port 53 (UDP): The </a:t>
            </a:r>
            <a:r>
              <a:rPr lang="en-IN" sz="1500" dirty="0">
                <a:solidFill>
                  <a:srgbClr val="92D050"/>
                </a:solidFill>
                <a:latin typeface="Baskerville Old Face" panose="02020602080505020303" pitchFamily="18" charset="0"/>
              </a:rPr>
              <a:t>Domain Name System (DNS), </a:t>
            </a:r>
            <a:r>
              <a:rPr lang="en-IN" sz="1500" dirty="0">
                <a:latin typeface="Baskerville Old Face" panose="02020602080505020303" pitchFamily="18" charset="0"/>
              </a:rPr>
              <a:t>which translates internet domain names into machine-readable IP addresses</a:t>
            </a:r>
          </a:p>
          <a:p>
            <a:pPr lvl="1" algn="just"/>
            <a:r>
              <a:rPr lang="en-IN" sz="1500" dirty="0">
                <a:latin typeface="Baskerville Old Face" panose="02020602080505020303" pitchFamily="18" charset="0"/>
              </a:rPr>
              <a:t>Port 80 (TCP): The World Wide Web </a:t>
            </a:r>
            <a:r>
              <a:rPr lang="en-IN" sz="1500" dirty="0">
                <a:solidFill>
                  <a:srgbClr val="92D050"/>
                </a:solidFill>
                <a:latin typeface="Baskerville Old Face" panose="02020602080505020303" pitchFamily="18" charset="0"/>
              </a:rPr>
              <a:t>Hypertext Transfer Protocol (HTTP)</a:t>
            </a:r>
          </a:p>
          <a:p>
            <a:pPr marL="0" indent="0" algn="just">
              <a:buNone/>
            </a:pP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4017007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NMAP</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err="1">
                <a:latin typeface="Baskerville Old Face" panose="02020602080505020303" pitchFamily="18" charset="0"/>
              </a:rPr>
              <a:t>Nmap</a:t>
            </a:r>
            <a:r>
              <a:rPr lang="en-IN" sz="2000" dirty="0">
                <a:latin typeface="Baskerville Old Face" panose="02020602080505020303" pitchFamily="18" charset="0"/>
              </a:rPr>
              <a:t> ("Network Mapper") is a </a:t>
            </a:r>
            <a:r>
              <a:rPr lang="en-IN" sz="2000" dirty="0">
                <a:solidFill>
                  <a:srgbClr val="92D050"/>
                </a:solidFill>
                <a:latin typeface="Baskerville Old Face" panose="02020602080505020303" pitchFamily="18" charset="0"/>
              </a:rPr>
              <a:t>free and open source</a:t>
            </a:r>
            <a:r>
              <a:rPr lang="en-IN" sz="2000" dirty="0">
                <a:latin typeface="Baskerville Old Face" panose="02020602080505020303" pitchFamily="18" charset="0"/>
              </a:rPr>
              <a:t> utility for network discovery and security auditing. Many systems and network administrators also find it useful for tasks such as network inventory, managing service upgrade schedules, and </a:t>
            </a:r>
            <a:r>
              <a:rPr lang="en-IN" sz="2000" dirty="0" smtClean="0">
                <a:latin typeface="Baskerville Old Face" panose="02020602080505020303" pitchFamily="18" charset="0"/>
              </a:rPr>
              <a:t>monitoring </a:t>
            </a:r>
            <a:r>
              <a:rPr lang="en-IN" sz="2000" dirty="0">
                <a:latin typeface="Baskerville Old Face" panose="02020602080505020303" pitchFamily="18" charset="0"/>
              </a:rPr>
              <a:t>host or service uptime. </a:t>
            </a:r>
            <a:endParaRPr lang="en-IN" sz="2000" dirty="0">
              <a:latin typeface="Baskerville Old Face" panose="02020602080505020303" pitchFamily="18" charset="0"/>
            </a:endParaRPr>
          </a:p>
          <a:p>
            <a:pPr marL="0" indent="0" algn="just">
              <a:buNone/>
            </a:pPr>
            <a:endParaRPr lang="en-IN" sz="2000" dirty="0">
              <a:latin typeface="Baskerville Old Face" panose="02020602080505020303" pitchFamily="18" charset="0"/>
            </a:endParaRPr>
          </a:p>
          <a:p>
            <a:pPr marL="0" indent="0" algn="just">
              <a:buNone/>
            </a:pPr>
            <a:r>
              <a:rPr lang="en-IN" sz="2000" dirty="0" err="1">
                <a:latin typeface="Baskerville Old Face" panose="02020602080505020303" pitchFamily="18" charset="0"/>
              </a:rPr>
              <a:t>Nmap</a:t>
            </a:r>
            <a:r>
              <a:rPr lang="en-IN" sz="2000" dirty="0">
                <a:latin typeface="Baskerville Old Face" panose="02020602080505020303" pitchFamily="18" charset="0"/>
              </a:rPr>
              <a:t> uses raw IP packets in novel ways to determine </a:t>
            </a:r>
            <a:r>
              <a:rPr lang="en-IN" sz="2000" dirty="0">
                <a:solidFill>
                  <a:srgbClr val="92D050"/>
                </a:solidFill>
                <a:latin typeface="Baskerville Old Face" panose="02020602080505020303" pitchFamily="18" charset="0"/>
              </a:rPr>
              <a:t>what hosts are available </a:t>
            </a:r>
            <a:r>
              <a:rPr lang="en-IN" sz="2000" dirty="0">
                <a:latin typeface="Baskerville Old Face" panose="02020602080505020303" pitchFamily="18" charset="0"/>
              </a:rPr>
              <a:t>on the network, what </a:t>
            </a:r>
            <a:r>
              <a:rPr lang="en-IN" sz="2000" dirty="0">
                <a:solidFill>
                  <a:srgbClr val="92D050"/>
                </a:solidFill>
                <a:latin typeface="Baskerville Old Face" panose="02020602080505020303" pitchFamily="18" charset="0"/>
              </a:rPr>
              <a:t>services</a:t>
            </a:r>
            <a:r>
              <a:rPr lang="en-IN" sz="2000" dirty="0">
                <a:latin typeface="Baskerville Old Face" panose="02020602080505020303" pitchFamily="18" charset="0"/>
              </a:rPr>
              <a:t> (application name and version) those hosts are offering, what </a:t>
            </a:r>
            <a:r>
              <a:rPr lang="en-IN" sz="2000" dirty="0">
                <a:solidFill>
                  <a:srgbClr val="92D050"/>
                </a:solidFill>
                <a:latin typeface="Baskerville Old Face" panose="02020602080505020303" pitchFamily="18" charset="0"/>
              </a:rPr>
              <a:t>operating systems </a:t>
            </a:r>
            <a:r>
              <a:rPr lang="en-IN" sz="2000" dirty="0">
                <a:latin typeface="Baskerville Old Face" panose="02020602080505020303" pitchFamily="18" charset="0"/>
              </a:rPr>
              <a:t>(and OS versions) they are running, what </a:t>
            </a:r>
            <a:r>
              <a:rPr lang="en-IN" sz="2000" dirty="0">
                <a:solidFill>
                  <a:srgbClr val="92D050"/>
                </a:solidFill>
                <a:latin typeface="Baskerville Old Face" panose="02020602080505020303" pitchFamily="18" charset="0"/>
              </a:rPr>
              <a:t>type of packet filters/firewalls </a:t>
            </a:r>
            <a:r>
              <a:rPr lang="en-IN" sz="2000" dirty="0">
                <a:latin typeface="Baskerville Old Face" panose="02020602080505020303" pitchFamily="18" charset="0"/>
              </a:rPr>
              <a:t>are in use, and dozens of other characteristics. </a:t>
            </a:r>
          </a:p>
        </p:txBody>
      </p:sp>
    </p:spTree>
    <p:extLst>
      <p:ext uri="{BB962C8B-B14F-4D97-AF65-F5344CB8AC3E}">
        <p14:creationId xmlns:p14="http://schemas.microsoft.com/office/powerpoint/2010/main" val="405230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Discovery and </a:t>
            </a:r>
            <a:r>
              <a:rPr lang="en-IN" dirty="0" err="1"/>
              <a:t>Nmap</a:t>
            </a:r>
            <a:endParaRPr lang="en-IN" dirty="0"/>
          </a:p>
        </p:txBody>
      </p:sp>
      <p:sp>
        <p:nvSpPr>
          <p:cNvPr id="3" name="Content Placeholder 2"/>
          <p:cNvSpPr>
            <a:spLocks noGrp="1"/>
          </p:cNvSpPr>
          <p:nvPr>
            <p:ph idx="1"/>
          </p:nvPr>
        </p:nvSpPr>
        <p:spPr/>
        <p:txBody>
          <a:bodyPr>
            <a:normAutofit/>
          </a:bodyPr>
          <a:lstStyle/>
          <a:p>
            <a:pPr marL="0" indent="0">
              <a:buNone/>
            </a:pPr>
            <a:r>
              <a:rPr lang="en-US" sz="2200" dirty="0">
                <a:latin typeface="Baskerville Old Face" panose="02020602080505020303" pitchFamily="18" charset="0"/>
              </a:rPr>
              <a:t>Scan custom TCP/UDP port ranges</a:t>
            </a:r>
          </a:p>
          <a:p>
            <a:pPr marL="457200" lvl="1" indent="0">
              <a:buNone/>
            </a:pPr>
            <a:r>
              <a:rPr lang="en-IN" sz="1800" dirty="0" smtClean="0">
                <a:latin typeface="Baskerville Old Face" panose="02020602080505020303" pitchFamily="18" charset="0"/>
              </a:rPr>
              <a:t>1&gt;&gt; </a:t>
            </a:r>
            <a:r>
              <a:rPr lang="en-IN" sz="1800" dirty="0" err="1" smtClean="0">
                <a:latin typeface="Baskerville Old Face" panose="02020602080505020303" pitchFamily="18" charset="0"/>
              </a:rPr>
              <a:t>nmap</a:t>
            </a:r>
            <a:r>
              <a:rPr lang="en-IN" sz="1800" dirty="0" smtClean="0">
                <a:latin typeface="Baskerville Old Face" panose="02020602080505020303" pitchFamily="18" charset="0"/>
              </a:rPr>
              <a:t> 192.168.1.33 </a:t>
            </a:r>
          </a:p>
          <a:p>
            <a:pPr marL="457200" lvl="1" indent="0">
              <a:buNone/>
            </a:pPr>
            <a:r>
              <a:rPr lang="en-IN" sz="1800" dirty="0">
                <a:latin typeface="Baskerville Old Face" panose="02020602080505020303" pitchFamily="18" charset="0"/>
              </a:rPr>
              <a:t>	</a:t>
            </a:r>
            <a:r>
              <a:rPr lang="en-IN" sz="1800" dirty="0" smtClean="0">
                <a:latin typeface="Baskerville Old Face" panose="02020602080505020303" pitchFamily="18" charset="0"/>
              </a:rPr>
              <a:t>	Single IP scan going to show you </a:t>
            </a:r>
            <a:r>
              <a:rPr lang="en-IN" sz="1800" dirty="0" smtClean="0">
                <a:solidFill>
                  <a:srgbClr val="92D050"/>
                </a:solidFill>
                <a:latin typeface="Baskerville Old Face" panose="02020602080505020303" pitchFamily="18" charset="0"/>
              </a:rPr>
              <a:t>port number, status and services</a:t>
            </a:r>
            <a:r>
              <a:rPr lang="en-IN" sz="1800" dirty="0" smtClean="0">
                <a:latin typeface="Baskerville Old Face" panose="02020602080505020303" pitchFamily="18" charset="0"/>
              </a:rPr>
              <a:t> running on same </a:t>
            </a:r>
            <a:r>
              <a:rPr lang="en-IN" sz="1800" dirty="0" err="1" smtClean="0">
                <a:latin typeface="Baskerville Old Face" panose="02020602080505020303" pitchFamily="18" charset="0"/>
              </a:rPr>
              <a:t>ip</a:t>
            </a:r>
            <a:r>
              <a:rPr lang="en-IN" sz="1800" dirty="0" smtClean="0">
                <a:latin typeface="Baskerville Old Face" panose="02020602080505020303" pitchFamily="18" charset="0"/>
              </a:rPr>
              <a:t>.</a:t>
            </a:r>
          </a:p>
          <a:p>
            <a:pPr marL="457200" lvl="1" indent="0">
              <a:buNone/>
            </a:pPr>
            <a:endParaRPr lang="en-IN" sz="1800" dirty="0">
              <a:latin typeface="Baskerville Old Face" panose="02020602080505020303" pitchFamily="18" charset="0"/>
            </a:endParaRPr>
          </a:p>
          <a:p>
            <a:pPr marL="457200" lvl="1" indent="0">
              <a:buNone/>
            </a:pPr>
            <a:endParaRPr lang="en-IN" sz="1800" dirty="0" smtClean="0">
              <a:latin typeface="Baskerville Old Face" panose="02020602080505020303" pitchFamily="18" charset="0"/>
            </a:endParaRPr>
          </a:p>
          <a:p>
            <a:pPr marL="457200" lvl="1" indent="0">
              <a:buNone/>
            </a:pPr>
            <a:r>
              <a:rPr lang="en-IN" sz="1800" dirty="0" smtClean="0">
                <a:latin typeface="Baskerville Old Face" panose="02020602080505020303" pitchFamily="18" charset="0"/>
              </a:rPr>
              <a:t> 2&gt;&gt; </a:t>
            </a:r>
            <a:r>
              <a:rPr lang="en-IN" sz="1800" dirty="0" err="1" smtClean="0">
                <a:latin typeface="Baskerville Old Face" panose="02020602080505020303" pitchFamily="18" charset="0"/>
              </a:rPr>
              <a:t>nmap</a:t>
            </a:r>
            <a:r>
              <a:rPr lang="en-IN" sz="1800" dirty="0" smtClean="0">
                <a:latin typeface="Baskerville Old Face" panose="02020602080505020303" pitchFamily="18" charset="0"/>
              </a:rPr>
              <a:t> 192.168.1.32 192.168.1.33</a:t>
            </a:r>
          </a:p>
          <a:p>
            <a:pPr marL="457200" lvl="1" indent="0">
              <a:buNone/>
            </a:pPr>
            <a:r>
              <a:rPr lang="en-IN" sz="1800" dirty="0">
                <a:latin typeface="Baskerville Old Face" panose="02020602080505020303" pitchFamily="18" charset="0"/>
              </a:rPr>
              <a:t>	</a:t>
            </a:r>
            <a:r>
              <a:rPr lang="en-IN" sz="1800" dirty="0" smtClean="0">
                <a:latin typeface="Baskerville Old Face" panose="02020602080505020303" pitchFamily="18" charset="0"/>
              </a:rPr>
              <a:t>	Scan specific IPs</a:t>
            </a:r>
          </a:p>
          <a:p>
            <a:pPr marL="457200" lvl="1" indent="0">
              <a:buNone/>
            </a:pPr>
            <a:endParaRPr lang="en-IN" sz="1800" dirty="0">
              <a:latin typeface="Baskerville Old Face" panose="02020602080505020303" pitchFamily="18" charset="0"/>
            </a:endParaRPr>
          </a:p>
          <a:p>
            <a:pPr marL="457200" lvl="1" indent="0">
              <a:buNone/>
            </a:pPr>
            <a:r>
              <a:rPr lang="en-IN" sz="1800" dirty="0" smtClean="0">
                <a:latin typeface="Baskerville Old Face" panose="02020602080505020303" pitchFamily="18" charset="0"/>
              </a:rPr>
              <a:t>3&gt;&gt; </a:t>
            </a:r>
            <a:r>
              <a:rPr lang="en-IN" sz="1800" dirty="0" err="1" smtClean="0">
                <a:latin typeface="Baskerville Old Face" panose="02020602080505020303" pitchFamily="18" charset="0"/>
              </a:rPr>
              <a:t>nmap</a:t>
            </a:r>
            <a:r>
              <a:rPr lang="en-IN" sz="1800" dirty="0" smtClean="0">
                <a:latin typeface="Baskerville Old Face" panose="02020602080505020303" pitchFamily="18" charset="0"/>
              </a:rPr>
              <a:t> 192.168.1.30-35</a:t>
            </a:r>
          </a:p>
          <a:p>
            <a:pPr marL="457200" lvl="1" indent="0">
              <a:buNone/>
            </a:pPr>
            <a:r>
              <a:rPr lang="en-IN" sz="1800" dirty="0">
                <a:latin typeface="Baskerville Old Face" panose="02020602080505020303" pitchFamily="18" charset="0"/>
              </a:rPr>
              <a:t>	</a:t>
            </a:r>
            <a:r>
              <a:rPr lang="en-IN" sz="1800" dirty="0" smtClean="0">
                <a:latin typeface="Baskerville Old Face" panose="02020602080505020303" pitchFamily="18" charset="0"/>
              </a:rPr>
              <a:t>	Scan IP range</a:t>
            </a:r>
          </a:p>
          <a:p>
            <a:pPr marL="457200" lvl="1" indent="0">
              <a:buNone/>
            </a:pPr>
            <a:endParaRPr lang="en-IN" sz="1800" dirty="0">
              <a:latin typeface="Baskerville Old Face" panose="020206020805050203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2512" y="2988565"/>
            <a:ext cx="5077395" cy="1491995"/>
          </a:xfrm>
          <a:prstGeom prst="rect">
            <a:avLst/>
          </a:prstGeom>
        </p:spPr>
      </p:pic>
    </p:spTree>
    <p:extLst>
      <p:ext uri="{BB962C8B-B14F-4D97-AF65-F5344CB8AC3E}">
        <p14:creationId xmlns:p14="http://schemas.microsoft.com/office/powerpoint/2010/main" val="271389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316865"/>
            <a:ext cx="10686288" cy="5860098"/>
          </a:xfrm>
        </p:spPr>
        <p:txBody>
          <a:bodyPr>
            <a:normAutofit/>
          </a:bodyPr>
          <a:lstStyle/>
          <a:p>
            <a:pPr marL="0" indent="0">
              <a:buNone/>
            </a:pPr>
            <a:r>
              <a:rPr lang="en-IN" sz="2400" dirty="0" smtClean="0"/>
              <a:t>For </a:t>
            </a:r>
            <a:r>
              <a:rPr lang="en-IN" sz="2400" dirty="0" err="1" smtClean="0"/>
              <a:t>ip</a:t>
            </a:r>
            <a:r>
              <a:rPr lang="en-IN" sz="2400" dirty="0" smtClean="0"/>
              <a:t> range </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616" y="106553"/>
            <a:ext cx="4164139" cy="28517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488" y="106553"/>
            <a:ext cx="4216146" cy="2851761"/>
          </a:xfrm>
          <a:prstGeom prst="rect">
            <a:avLst/>
          </a:prstGeom>
        </p:spPr>
      </p:pic>
    </p:spTree>
    <p:extLst>
      <p:ext uri="{BB962C8B-B14F-4D97-AF65-F5344CB8AC3E}">
        <p14:creationId xmlns:p14="http://schemas.microsoft.com/office/powerpoint/2010/main" val="106451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Scan Techniques</a:t>
            </a:r>
          </a:p>
        </p:txBody>
      </p:sp>
      <p:sp>
        <p:nvSpPr>
          <p:cNvPr id="3" name="Content Placeholder 2"/>
          <p:cNvSpPr>
            <a:spLocks noGrp="1"/>
          </p:cNvSpPr>
          <p:nvPr>
            <p:ph idx="1"/>
          </p:nvPr>
        </p:nvSpPr>
        <p:spPr/>
        <p:txBody>
          <a:bodyPr>
            <a:normAutofit/>
          </a:bodyPr>
          <a:lstStyle/>
          <a:p>
            <a:pPr marL="0" indent="0">
              <a:buNone/>
            </a:pPr>
            <a:r>
              <a:rPr lang="en-IN" sz="2200" b="1" dirty="0" smtClean="0">
                <a:solidFill>
                  <a:srgbClr val="92D050"/>
                </a:solidFill>
                <a:latin typeface="Baskerville Old Face" panose="02020602080505020303" pitchFamily="18" charset="0"/>
              </a:rPr>
              <a:t>Option	  Example	                  Description</a:t>
            </a:r>
          </a:p>
          <a:p>
            <a:pPr marL="0" indent="0">
              <a:buNone/>
            </a:pPr>
            <a:r>
              <a:rPr lang="en-IN" sz="2200" dirty="0" smtClean="0">
                <a:latin typeface="Baskerville Old Face" panose="02020602080505020303" pitchFamily="18" charset="0"/>
              </a:rPr>
              <a:t>-</a:t>
            </a:r>
            <a:r>
              <a:rPr lang="en-IN" sz="2200" dirty="0" err="1">
                <a:latin typeface="Baskerville Old Face" panose="02020602080505020303" pitchFamily="18" charset="0"/>
              </a:rPr>
              <a:t>sS</a:t>
            </a:r>
            <a:r>
              <a:rPr lang="en-IN" sz="2200" dirty="0">
                <a:latin typeface="Baskerville Old Face" panose="02020602080505020303" pitchFamily="18" charset="0"/>
              </a:rPr>
              <a:t>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a:t>
            </a:r>
            <a:r>
              <a:rPr lang="en-IN" sz="2200" dirty="0" err="1">
                <a:latin typeface="Baskerville Old Face" panose="02020602080505020303" pitchFamily="18" charset="0"/>
              </a:rPr>
              <a:t>sS</a:t>
            </a:r>
            <a:r>
              <a:rPr lang="en-IN" sz="2200" dirty="0">
                <a:latin typeface="Baskerville Old Face" panose="02020602080505020303" pitchFamily="18" charset="0"/>
              </a:rPr>
              <a:t>	   </a:t>
            </a:r>
            <a:r>
              <a:rPr lang="en-IN" sz="2200" dirty="0" smtClean="0">
                <a:latin typeface="Baskerville Old Face" panose="02020602080505020303" pitchFamily="18" charset="0"/>
              </a:rPr>
              <a:t>  TCP </a:t>
            </a:r>
            <a:r>
              <a:rPr lang="en-IN" sz="2200" dirty="0">
                <a:latin typeface="Baskerville Old Face" panose="02020602080505020303" pitchFamily="18" charset="0"/>
              </a:rPr>
              <a:t>SYN port scan (Default)</a:t>
            </a:r>
          </a:p>
          <a:p>
            <a:pPr marL="0" indent="0">
              <a:buNone/>
            </a:pPr>
            <a:r>
              <a:rPr lang="en-IN" sz="2200" dirty="0">
                <a:latin typeface="Baskerville Old Face" panose="02020602080505020303" pitchFamily="18" charset="0"/>
              </a:rPr>
              <a:t>-</a:t>
            </a:r>
            <a:r>
              <a:rPr lang="en-IN" sz="2200" dirty="0" err="1">
                <a:latin typeface="Baskerville Old Face" panose="02020602080505020303" pitchFamily="18" charset="0"/>
              </a:rPr>
              <a:t>sT</a:t>
            </a:r>
            <a:r>
              <a:rPr lang="en-IN" sz="2200" dirty="0">
                <a:latin typeface="Baskerville Old Face" panose="02020602080505020303" pitchFamily="18" charset="0"/>
              </a:rPr>
              <a:t>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a:t>
            </a:r>
            <a:r>
              <a:rPr lang="en-IN" sz="2200" dirty="0" err="1">
                <a:latin typeface="Baskerville Old Face" panose="02020602080505020303" pitchFamily="18" charset="0"/>
              </a:rPr>
              <a:t>sT</a:t>
            </a:r>
            <a:r>
              <a:rPr lang="en-IN" sz="2200" dirty="0">
                <a:latin typeface="Baskerville Old Face" panose="02020602080505020303" pitchFamily="18" charset="0"/>
              </a:rPr>
              <a:t>	   </a:t>
            </a:r>
            <a:r>
              <a:rPr lang="en-IN" sz="2200" dirty="0" smtClean="0">
                <a:latin typeface="Baskerville Old Face" panose="02020602080505020303" pitchFamily="18" charset="0"/>
              </a:rPr>
              <a:t>  TCP </a:t>
            </a:r>
            <a:r>
              <a:rPr lang="en-IN" sz="2200" dirty="0">
                <a:latin typeface="Baskerville Old Face" panose="02020602080505020303" pitchFamily="18" charset="0"/>
              </a:rPr>
              <a:t>connect port scan (Default without root privilege)</a:t>
            </a:r>
          </a:p>
          <a:p>
            <a:pPr marL="0" indent="0">
              <a:buNone/>
            </a:pPr>
            <a:r>
              <a:rPr lang="en-IN" sz="2200" dirty="0">
                <a:latin typeface="Baskerville Old Face" panose="02020602080505020303" pitchFamily="18" charset="0"/>
              </a:rPr>
              <a:t>-</a:t>
            </a:r>
            <a:r>
              <a:rPr lang="en-IN" sz="2200" dirty="0" err="1">
                <a:latin typeface="Baskerville Old Face" panose="02020602080505020303" pitchFamily="18" charset="0"/>
              </a:rPr>
              <a:t>sU</a:t>
            </a:r>
            <a:r>
              <a:rPr lang="en-IN" sz="2200" dirty="0">
                <a:latin typeface="Baskerville Old Face" panose="02020602080505020303" pitchFamily="18" charset="0"/>
              </a:rPr>
              <a:t>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a:t>
            </a:r>
            <a:r>
              <a:rPr lang="en-IN" sz="2200" dirty="0" err="1">
                <a:latin typeface="Baskerville Old Face" panose="02020602080505020303" pitchFamily="18" charset="0"/>
              </a:rPr>
              <a:t>sU</a:t>
            </a:r>
            <a:r>
              <a:rPr lang="en-IN" sz="2200" dirty="0">
                <a:latin typeface="Baskerville Old Face" panose="02020602080505020303" pitchFamily="18" charset="0"/>
              </a:rPr>
              <a:t>	  </a:t>
            </a:r>
            <a:r>
              <a:rPr lang="en-IN" sz="2200" dirty="0" smtClean="0">
                <a:latin typeface="Baskerville Old Face" panose="02020602080505020303" pitchFamily="18" charset="0"/>
              </a:rPr>
              <a:t>   UDP </a:t>
            </a:r>
            <a:r>
              <a:rPr lang="en-IN" sz="2200" dirty="0">
                <a:latin typeface="Baskerville Old Face" panose="02020602080505020303" pitchFamily="18" charset="0"/>
              </a:rPr>
              <a:t>port scan</a:t>
            </a:r>
          </a:p>
          <a:p>
            <a:pPr marL="0" indent="0">
              <a:buNone/>
            </a:pPr>
            <a:r>
              <a:rPr lang="en-IN" sz="2200" dirty="0">
                <a:latin typeface="Baskerville Old Face" panose="02020602080505020303" pitchFamily="18" charset="0"/>
              </a:rPr>
              <a:t>-</a:t>
            </a:r>
            <a:r>
              <a:rPr lang="en-IN" sz="2200" dirty="0" err="1">
                <a:latin typeface="Baskerville Old Face" panose="02020602080505020303" pitchFamily="18" charset="0"/>
              </a:rPr>
              <a:t>sA</a:t>
            </a:r>
            <a:r>
              <a:rPr lang="en-IN" sz="2200" dirty="0">
                <a:latin typeface="Baskerville Old Face" panose="02020602080505020303" pitchFamily="18" charset="0"/>
              </a:rPr>
              <a:t>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a:t>
            </a:r>
            <a:r>
              <a:rPr lang="en-IN" sz="2200" dirty="0" err="1">
                <a:latin typeface="Baskerville Old Face" panose="02020602080505020303" pitchFamily="18" charset="0"/>
              </a:rPr>
              <a:t>sA</a:t>
            </a:r>
            <a:r>
              <a:rPr lang="en-IN" sz="2200" dirty="0">
                <a:latin typeface="Baskerville Old Face" panose="02020602080505020303" pitchFamily="18" charset="0"/>
              </a:rPr>
              <a:t>	   </a:t>
            </a:r>
            <a:r>
              <a:rPr lang="en-IN" sz="2200" dirty="0" smtClean="0">
                <a:latin typeface="Baskerville Old Face" panose="02020602080505020303" pitchFamily="18" charset="0"/>
              </a:rPr>
              <a:t>  TCP </a:t>
            </a:r>
            <a:r>
              <a:rPr lang="en-IN" sz="2200" dirty="0">
                <a:latin typeface="Baskerville Old Face" panose="02020602080505020303" pitchFamily="18" charset="0"/>
              </a:rPr>
              <a:t>ACK port scan </a:t>
            </a:r>
          </a:p>
        </p:txBody>
      </p:sp>
    </p:spTree>
    <p:extLst>
      <p:ext uri="{BB962C8B-B14F-4D97-AF65-F5344CB8AC3E}">
        <p14:creationId xmlns:p14="http://schemas.microsoft.com/office/powerpoint/2010/main" val="225092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specific</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smtClean="0">
                <a:solidFill>
                  <a:srgbClr val="92D050"/>
                </a:solidFill>
                <a:latin typeface="Baskerville Old Face" panose="02020602080505020303" pitchFamily="18" charset="0"/>
              </a:rPr>
              <a:t>Option</a:t>
            </a:r>
            <a:r>
              <a:rPr lang="en-IN" sz="2200" dirty="0">
                <a:solidFill>
                  <a:srgbClr val="92D050"/>
                </a:solidFill>
                <a:latin typeface="Baskerville Old Face" panose="02020602080505020303" pitchFamily="18" charset="0"/>
              </a:rPr>
              <a:t>	</a:t>
            </a:r>
            <a:r>
              <a:rPr lang="en-IN" sz="2200" dirty="0" smtClean="0">
                <a:solidFill>
                  <a:srgbClr val="92D050"/>
                </a:solidFill>
                <a:latin typeface="Baskerville Old Face" panose="02020602080505020303" pitchFamily="18" charset="0"/>
              </a:rPr>
              <a:t>  Example</a:t>
            </a:r>
            <a:r>
              <a:rPr lang="en-IN" sz="2200" dirty="0">
                <a:solidFill>
                  <a:srgbClr val="92D050"/>
                </a:solidFill>
                <a:latin typeface="Baskerville Old Face" panose="02020602080505020303" pitchFamily="18" charset="0"/>
              </a:rPr>
              <a:t>	</a:t>
            </a:r>
            <a:r>
              <a:rPr lang="en-IN" sz="2200" dirty="0" smtClean="0">
                <a:solidFill>
                  <a:srgbClr val="92D050"/>
                </a:solidFill>
                <a:latin typeface="Baskerville Old Face" panose="02020602080505020303" pitchFamily="18" charset="0"/>
              </a:rPr>
              <a:t>                              Description</a:t>
            </a:r>
            <a:endParaRPr lang="en-IN" sz="2200" dirty="0">
              <a:solidFill>
                <a:srgbClr val="92D050"/>
              </a:solidFill>
              <a:latin typeface="Baskerville Old Face" panose="02020602080505020303" pitchFamily="18" charset="0"/>
            </a:endParaRPr>
          </a:p>
          <a:p>
            <a:pPr marL="0" indent="0">
              <a:buNone/>
            </a:pPr>
            <a:r>
              <a:rPr lang="en-IN" sz="2200" dirty="0">
                <a:latin typeface="Baskerville Old Face" panose="02020602080505020303" pitchFamily="18" charset="0"/>
              </a:rPr>
              <a:t>-p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192.168.1.1 -p 21	</a:t>
            </a:r>
            <a:r>
              <a:rPr lang="en-IN" sz="2200" dirty="0" smtClean="0">
                <a:latin typeface="Baskerville Old Face" panose="02020602080505020303" pitchFamily="18" charset="0"/>
              </a:rPr>
              <a:t>    Port </a:t>
            </a:r>
            <a:r>
              <a:rPr lang="en-IN" sz="2200" dirty="0">
                <a:latin typeface="Baskerville Old Face" panose="02020602080505020303" pitchFamily="18" charset="0"/>
              </a:rPr>
              <a:t>scan for port x</a:t>
            </a:r>
          </a:p>
          <a:p>
            <a:pPr marL="0" indent="0">
              <a:buNone/>
            </a:pPr>
            <a:r>
              <a:rPr lang="en-IN" sz="2200" dirty="0">
                <a:latin typeface="Baskerville Old Face" panose="02020602080505020303" pitchFamily="18" charset="0"/>
              </a:rPr>
              <a:t>-p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192.168.1.1 -p 21-100	</a:t>
            </a:r>
            <a:r>
              <a:rPr lang="en-IN" sz="2200" dirty="0" smtClean="0">
                <a:latin typeface="Baskerville Old Face" panose="02020602080505020303" pitchFamily="18" charset="0"/>
              </a:rPr>
              <a:t>    Port </a:t>
            </a:r>
            <a:r>
              <a:rPr lang="en-IN" sz="2200" dirty="0">
                <a:latin typeface="Baskerville Old Face" panose="02020602080505020303" pitchFamily="18" charset="0"/>
              </a:rPr>
              <a:t>range</a:t>
            </a:r>
          </a:p>
          <a:p>
            <a:pPr marL="0" indent="0">
              <a:buNone/>
            </a:pPr>
            <a:r>
              <a:rPr lang="en-IN" sz="2200" dirty="0">
                <a:latin typeface="Baskerville Old Face" panose="02020602080505020303" pitchFamily="18" charset="0"/>
              </a:rPr>
              <a:t>-p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192.168.1.1 -p </a:t>
            </a:r>
            <a:r>
              <a:rPr lang="en-IN" sz="2200" dirty="0" err="1">
                <a:latin typeface="Baskerville Old Face" panose="02020602080505020303" pitchFamily="18" charset="0"/>
              </a:rPr>
              <a:t>http,https</a:t>
            </a:r>
            <a:r>
              <a:rPr lang="en-IN" sz="2200" dirty="0">
                <a:latin typeface="Baskerville Old Face" panose="02020602080505020303" pitchFamily="18" charset="0"/>
              </a:rPr>
              <a:t>	</a:t>
            </a:r>
            <a:r>
              <a:rPr lang="en-IN" sz="2200" dirty="0" smtClean="0">
                <a:latin typeface="Baskerville Old Face" panose="02020602080505020303" pitchFamily="18" charset="0"/>
              </a:rPr>
              <a:t>    Port </a:t>
            </a:r>
            <a:r>
              <a:rPr lang="en-IN" sz="2200" dirty="0">
                <a:latin typeface="Baskerville Old Face" panose="02020602080505020303" pitchFamily="18" charset="0"/>
              </a:rPr>
              <a:t>scan from service name</a:t>
            </a:r>
          </a:p>
          <a:p>
            <a:pPr marL="0" indent="0">
              <a:buNone/>
            </a:pPr>
            <a:r>
              <a:rPr lang="en-IN" sz="2200" dirty="0">
                <a:latin typeface="Baskerville Old Face" panose="02020602080505020303" pitchFamily="18" charset="0"/>
              </a:rPr>
              <a:t>-F	</a:t>
            </a:r>
            <a:r>
              <a:rPr lang="en-IN" sz="2200" dirty="0" smtClean="0">
                <a:latin typeface="Baskerville Old Face" panose="02020602080505020303" pitchFamily="18" charset="0"/>
              </a:rPr>
              <a:t>  </a:t>
            </a:r>
            <a:r>
              <a:rPr lang="en-IN" sz="2200" dirty="0" err="1" smtClean="0">
                <a:latin typeface="Baskerville Old Face" panose="02020602080505020303" pitchFamily="18" charset="0"/>
              </a:rPr>
              <a:t>nmap</a:t>
            </a:r>
            <a:r>
              <a:rPr lang="en-IN" sz="2200" dirty="0" smtClean="0">
                <a:latin typeface="Baskerville Old Face" panose="02020602080505020303" pitchFamily="18" charset="0"/>
              </a:rPr>
              <a:t> </a:t>
            </a:r>
            <a:r>
              <a:rPr lang="en-IN" sz="2200" dirty="0">
                <a:latin typeface="Baskerville Old Face" panose="02020602080505020303" pitchFamily="18" charset="0"/>
              </a:rPr>
              <a:t>192.168.1.1 -F	              </a:t>
            </a:r>
            <a:r>
              <a:rPr lang="en-IN" sz="2200" dirty="0" smtClean="0">
                <a:latin typeface="Baskerville Old Face" panose="02020602080505020303" pitchFamily="18" charset="0"/>
              </a:rPr>
              <a:t>   Fast </a:t>
            </a:r>
            <a:r>
              <a:rPr lang="en-IN" sz="2200" dirty="0">
                <a:latin typeface="Baskerville Old Face" panose="02020602080505020303" pitchFamily="18" charset="0"/>
              </a:rPr>
              <a:t>port scan (100 ports)</a:t>
            </a:r>
            <a:endParaRPr lang="en-IN" sz="2200" dirty="0" smtClean="0">
              <a:latin typeface="Baskerville Old Face" panose="02020602080505020303" pitchFamily="18" charset="0"/>
            </a:endParaRPr>
          </a:p>
        </p:txBody>
      </p:sp>
    </p:spTree>
    <p:extLst>
      <p:ext uri="{BB962C8B-B14F-4D97-AF65-F5344CB8AC3E}">
        <p14:creationId xmlns:p14="http://schemas.microsoft.com/office/powerpoint/2010/main" val="603028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199</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Calibri</vt:lpstr>
      <vt:lpstr>Calibri Light</vt:lpstr>
      <vt:lpstr>Office Theme</vt:lpstr>
      <vt:lpstr>Port Scanning</vt:lpstr>
      <vt:lpstr>What is port Scanning?</vt:lpstr>
      <vt:lpstr>…</vt:lpstr>
      <vt:lpstr>What is a Port?</vt:lpstr>
      <vt:lpstr>NMAP</vt:lpstr>
      <vt:lpstr>Service Discovery and Nmap</vt:lpstr>
      <vt:lpstr>PowerPoint Presentation</vt:lpstr>
      <vt:lpstr> Scan Techniques</vt:lpstr>
      <vt:lpstr>Port specific</vt:lpstr>
      <vt:lpstr>Service and Version Detection</vt:lpstr>
      <vt:lpstr>OS Detection</vt:lpstr>
      <vt:lpstr>Timing and Performance</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 Scanning</dc:title>
  <dc:creator>Swati</dc:creator>
  <cp:lastModifiedBy>Swati</cp:lastModifiedBy>
  <cp:revision>10</cp:revision>
  <dcterms:created xsi:type="dcterms:W3CDTF">2022-09-04T13:58:17Z</dcterms:created>
  <dcterms:modified xsi:type="dcterms:W3CDTF">2022-09-04T15:17:32Z</dcterms:modified>
</cp:coreProperties>
</file>