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9" r:id="rId3"/>
    <p:sldId id="277" r:id="rId4"/>
    <p:sldId id="256" r:id="rId5"/>
    <p:sldId id="257" r:id="rId6"/>
    <p:sldId id="258" r:id="rId7"/>
    <p:sldId id="278" r:id="rId8"/>
    <p:sldId id="281"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6" r:id="rId25"/>
    <p:sldId id="275"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2AD9-5939-B4BC-FCF2-FB0F8E1600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5747B8-10CB-F743-E4E4-038CBEDE2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776378-B188-553C-DFAE-395E42EAD08F}"/>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EA7C9EE7-CF79-3072-D6E0-C73498FE5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F8DD8-404E-6932-BAB1-7B672C01AADA}"/>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28657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7908-30F6-760D-D5DF-CDE93D77DD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772C3D-05D2-DB9D-14C6-8348E6BE5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A6E96-DBF8-31E1-1E4D-D6BF35003ECD}"/>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5FB54EF0-5DCA-E5C3-C5AE-08FA048EA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E048C-D44B-5FFB-101C-14A873B8AB29}"/>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302733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C8FF0-2FE1-2119-1700-A73EBDD3C6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3E56BE-9F46-C096-2A3B-738DD328E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640B7-3FA8-871F-F694-20176191C3D8}"/>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13B4D114-7AD0-9855-2F17-8881A1A3F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EAB6BE-4C54-8512-7CB1-164A5EE77217}"/>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410001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6769-C6FB-717F-9F10-F6EE6BDA6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F8F6C8-1DAC-F77F-58F7-68A52676F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9D897-C9DF-CE6D-240E-26182E21AF52}"/>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03062359-D0EA-A4C4-E49D-EBD5B4C82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6D7AA-7C3E-F397-46A5-E4F5BF1E5AB3}"/>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29201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95A5-209B-E559-D0FF-41B952790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1984BD-4CB2-DDF2-602C-3819E5173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AAA9C-613B-EFB8-AE42-7B8AD11722E2}"/>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8E79754D-AC5D-C677-3C91-7DDDE0E1E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D5C84E-680F-EBC8-58BE-C75E1265297D}"/>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402074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4C94-392C-05E3-661D-7AABE14C51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AFFD6-18A5-98AA-459C-5C404720AC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6B2054-1BA5-218F-6B05-1DE55544F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EA8DF7-F08F-B853-FDCA-E2BA758C1699}"/>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6" name="Footer Placeholder 5">
            <a:extLst>
              <a:ext uri="{FF2B5EF4-FFF2-40B4-BE49-F238E27FC236}">
                <a16:creationId xmlns:a16="http://schemas.microsoft.com/office/drawing/2014/main" id="{C896AAFB-80EC-34A1-FE6C-8833CBB25E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470E4-ED31-0DBB-44C2-D14D2EDE6409}"/>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206933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9611-3353-DBBA-E64A-DAFC83B3DD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2D759D-D505-3A98-349B-985E16605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D53D2-7978-D716-B4CB-431AE17462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A32198-E4AA-939B-2719-A5CA3CDBA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8FC534-58E4-4E74-FAD9-3406805B3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064015-E17C-F30F-7FCF-FB63B468A560}"/>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8" name="Footer Placeholder 7">
            <a:extLst>
              <a:ext uri="{FF2B5EF4-FFF2-40B4-BE49-F238E27FC236}">
                <a16:creationId xmlns:a16="http://schemas.microsoft.com/office/drawing/2014/main" id="{FEE71DF9-6FEF-48C2-329C-6353536B04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0C20C3-520D-238D-349F-A905AFFE8D34}"/>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366252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A5A9-E2AC-885E-DA9A-69D02BEF6C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286C13-D34C-0B76-961A-2BE737ED2AD3}"/>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4" name="Footer Placeholder 3">
            <a:extLst>
              <a:ext uri="{FF2B5EF4-FFF2-40B4-BE49-F238E27FC236}">
                <a16:creationId xmlns:a16="http://schemas.microsoft.com/office/drawing/2014/main" id="{378A7272-9923-D358-12EB-9393B28DA9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87AEA7-C4E2-BA22-1347-5AE6D2396518}"/>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379713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72141-BF9B-9A0A-194B-B72F8950F005}"/>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3" name="Footer Placeholder 2">
            <a:extLst>
              <a:ext uri="{FF2B5EF4-FFF2-40B4-BE49-F238E27FC236}">
                <a16:creationId xmlns:a16="http://schemas.microsoft.com/office/drawing/2014/main" id="{A8287177-D1CA-8544-E6D8-095E22E16F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D64BCA-2364-BFB7-B239-72D935806627}"/>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151759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8DA8-E6D5-4C92-9393-4DA71F4A5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90EF3-56D8-A411-7EEA-EF55CB2CB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DB1198-DCF4-BB9A-B679-3A0DDB94A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63B1A-FA04-462C-2A1D-E977920A51B0}"/>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6" name="Footer Placeholder 5">
            <a:extLst>
              <a:ext uri="{FF2B5EF4-FFF2-40B4-BE49-F238E27FC236}">
                <a16:creationId xmlns:a16="http://schemas.microsoft.com/office/drawing/2014/main" id="{1FFDB787-CEA5-146E-08BA-69C9D32E8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CED0FD-A558-5D9E-DBD6-16FCF607D994}"/>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48795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E875-1648-A0A6-0B71-937A5B5B5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6D5F48-9008-D43A-9F66-6FACF4841A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94D416-8308-1B65-4ABF-B0F5198C8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B5DC4-3800-EFE0-A09C-B14A373570BA}"/>
              </a:ext>
            </a:extLst>
          </p:cNvPr>
          <p:cNvSpPr>
            <a:spLocks noGrp="1"/>
          </p:cNvSpPr>
          <p:nvPr>
            <p:ph type="dt" sz="half" idx="10"/>
          </p:nvPr>
        </p:nvSpPr>
        <p:spPr/>
        <p:txBody>
          <a:bodyPr/>
          <a:lstStyle/>
          <a:p>
            <a:fld id="{6A4EC3EC-4E76-48FE-A85C-4FEF3C7AA1A5}" type="datetimeFigureOut">
              <a:rPr lang="en-IN" smtClean="0"/>
              <a:t>06-09-2022</a:t>
            </a:fld>
            <a:endParaRPr lang="en-IN"/>
          </a:p>
        </p:txBody>
      </p:sp>
      <p:sp>
        <p:nvSpPr>
          <p:cNvPr id="6" name="Footer Placeholder 5">
            <a:extLst>
              <a:ext uri="{FF2B5EF4-FFF2-40B4-BE49-F238E27FC236}">
                <a16:creationId xmlns:a16="http://schemas.microsoft.com/office/drawing/2014/main" id="{54469519-500E-AB2A-496B-D480BEB80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37788-D5BD-F4C9-E361-763E0459B0E5}"/>
              </a:ext>
            </a:extLst>
          </p:cNvPr>
          <p:cNvSpPr>
            <a:spLocks noGrp="1"/>
          </p:cNvSpPr>
          <p:nvPr>
            <p:ph type="sldNum" sz="quarter" idx="12"/>
          </p:nvPr>
        </p:nvSpPr>
        <p:spPr/>
        <p:txBody>
          <a:bodyPr/>
          <a:lstStyle/>
          <a:p>
            <a:fld id="{7DBD20C9-4B11-4879-8284-BCE7C49BB521}" type="slidenum">
              <a:rPr lang="en-IN" smtClean="0"/>
              <a:t>‹#›</a:t>
            </a:fld>
            <a:endParaRPr lang="en-IN"/>
          </a:p>
        </p:txBody>
      </p:sp>
    </p:spTree>
    <p:extLst>
      <p:ext uri="{BB962C8B-B14F-4D97-AF65-F5344CB8AC3E}">
        <p14:creationId xmlns:p14="http://schemas.microsoft.com/office/powerpoint/2010/main" val="386483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6B39E-8400-59EC-F79A-20EFF50E9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20B2E-0280-6546-5DD4-A288D8EC2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069FC6-5B08-858B-6DEC-0B0AEA6F67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EC3EC-4E76-48FE-A85C-4FEF3C7AA1A5}" type="datetimeFigureOut">
              <a:rPr lang="en-IN" smtClean="0"/>
              <a:t>06-09-2022</a:t>
            </a:fld>
            <a:endParaRPr lang="en-IN"/>
          </a:p>
        </p:txBody>
      </p:sp>
      <p:sp>
        <p:nvSpPr>
          <p:cNvPr id="5" name="Footer Placeholder 4">
            <a:extLst>
              <a:ext uri="{FF2B5EF4-FFF2-40B4-BE49-F238E27FC236}">
                <a16:creationId xmlns:a16="http://schemas.microsoft.com/office/drawing/2014/main" id="{77CD8343-2DEB-0F0B-5EAF-338F48CB5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6055EA-EB76-0A54-86DE-9D38EC8A2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D20C9-4B11-4879-8284-BCE7C49BB521}" type="slidenum">
              <a:rPr lang="en-IN" smtClean="0"/>
              <a:t>‹#›</a:t>
            </a:fld>
            <a:endParaRPr lang="en-IN"/>
          </a:p>
        </p:txBody>
      </p:sp>
    </p:spTree>
    <p:extLst>
      <p:ext uri="{BB962C8B-B14F-4D97-AF65-F5344CB8AC3E}">
        <p14:creationId xmlns:p14="http://schemas.microsoft.com/office/powerpoint/2010/main" val="4169797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cloud-service-models#PaaS" TargetMode="External"/><Relationship Id="rId2" Type="http://schemas.openxmlformats.org/officeDocument/2006/relationships/hyperlink" Target="https://www.javatpoint.com/cloud-service-models#IaaS" TargetMode="External"/><Relationship Id="rId1" Type="http://schemas.openxmlformats.org/officeDocument/2006/relationships/slideLayout" Target="../slideLayouts/slideLayout2.xml"/><Relationship Id="rId4" Type="http://schemas.openxmlformats.org/officeDocument/2006/relationships/hyperlink" Target="https://www.javatpoint.com/cloud-service-models#Saa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C4A2-0603-B461-8DAB-8FCFE1C2C5C0}"/>
              </a:ext>
            </a:extLst>
          </p:cNvPr>
          <p:cNvSpPr>
            <a:spLocks noGrp="1"/>
          </p:cNvSpPr>
          <p:nvPr>
            <p:ph type="ctrTitle"/>
          </p:nvPr>
        </p:nvSpPr>
        <p:spPr/>
        <p:txBody>
          <a:bodyPr>
            <a:normAutofit/>
          </a:bodyPr>
          <a:lstStyle/>
          <a:p>
            <a:r>
              <a:rPr lang="en-IN" b="1" dirty="0">
                <a:latin typeface="Times New Roman" panose="02020603050405020304" pitchFamily="18" charset="0"/>
                <a:cs typeface="Times New Roman" panose="02020603050405020304" pitchFamily="18" charset="0"/>
              </a:rPr>
              <a:t>Cloud Computing</a:t>
            </a:r>
          </a:p>
        </p:txBody>
      </p:sp>
    </p:spTree>
    <p:extLst>
      <p:ext uri="{BB962C8B-B14F-4D97-AF65-F5344CB8AC3E}">
        <p14:creationId xmlns:p14="http://schemas.microsoft.com/office/powerpoint/2010/main" val="82483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452A1-3AF9-04DE-8E31-FE1564E246B4}"/>
              </a:ext>
            </a:extLst>
          </p:cNvPr>
          <p:cNvSpPr>
            <a:spLocks noGrp="1"/>
          </p:cNvSpPr>
          <p:nvPr>
            <p:ph idx="1"/>
          </p:nvPr>
        </p:nvSpPr>
        <p:spPr>
          <a:xfrm>
            <a:off x="838200" y="1411550"/>
            <a:ext cx="10515600" cy="4765413"/>
          </a:xfrm>
        </p:spPr>
        <p:txBody>
          <a:bodyPr/>
          <a:lstStyle/>
          <a:p>
            <a:pPr marL="0" indent="0" algn="just">
              <a:buNone/>
            </a:pPr>
            <a:r>
              <a:rPr lang="en-US" sz="4000" b="0" i="0" dirty="0">
                <a:effectLst/>
                <a:latin typeface="Times New Roman" panose="02020603050405020304" pitchFamily="18" charset="0"/>
                <a:cs typeface="Times New Roman" panose="02020603050405020304" pitchFamily="18" charset="0"/>
              </a:rPr>
              <a:t>Public Cloud</a:t>
            </a:r>
          </a:p>
          <a:p>
            <a:pPr algn="just"/>
            <a:r>
              <a:rPr lang="en-US" sz="2400" i="0" dirty="0">
                <a:solidFill>
                  <a:srgbClr val="333333"/>
                </a:solidFill>
                <a:effectLst/>
                <a:latin typeface="Times New Roman" panose="02020603050405020304" pitchFamily="18" charset="0"/>
                <a:cs typeface="Times New Roman" panose="02020603050405020304" pitchFamily="18" charset="0"/>
              </a:rPr>
              <a:t>Public cloud is open to all to store and access information via the Internet using the pay-per-usage method.</a:t>
            </a:r>
          </a:p>
          <a:p>
            <a:pPr algn="just"/>
            <a:r>
              <a:rPr lang="en-US" sz="2400" i="0" dirty="0">
                <a:solidFill>
                  <a:srgbClr val="333333"/>
                </a:solidFill>
                <a:effectLst/>
                <a:latin typeface="Times New Roman" panose="02020603050405020304" pitchFamily="18" charset="0"/>
                <a:cs typeface="Times New Roman" panose="02020603050405020304" pitchFamily="18" charset="0"/>
              </a:rPr>
              <a:t>In public cloud, computing resources are managed and operated by the Cloud Service Provider (CSP).</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Example:</a:t>
            </a:r>
            <a:r>
              <a:rPr lang="en-US" sz="2400" b="0" i="0" dirty="0">
                <a:solidFill>
                  <a:srgbClr val="333333"/>
                </a:solidFill>
                <a:effectLst/>
                <a:latin typeface="Times New Roman" panose="02020603050405020304" pitchFamily="18" charset="0"/>
                <a:cs typeface="Times New Roman" panose="02020603050405020304" pitchFamily="18" charset="0"/>
              </a:rPr>
              <a:t> Amazon elastic compute cloud (EC2), IBM </a:t>
            </a:r>
            <a:r>
              <a:rPr lang="en-US" sz="2400" b="0" i="0" dirty="0" err="1">
                <a:solidFill>
                  <a:srgbClr val="333333"/>
                </a:solidFill>
                <a:effectLst/>
                <a:latin typeface="Times New Roman" panose="02020603050405020304" pitchFamily="18" charset="0"/>
                <a:cs typeface="Times New Roman" panose="02020603050405020304" pitchFamily="18" charset="0"/>
              </a:rPr>
              <a:t>SmartCloud</a:t>
            </a:r>
            <a:r>
              <a:rPr lang="en-US" sz="2400" b="0" i="0" dirty="0">
                <a:solidFill>
                  <a:srgbClr val="333333"/>
                </a:solidFill>
                <a:effectLst/>
                <a:latin typeface="Times New Roman" panose="02020603050405020304" pitchFamily="18" charset="0"/>
                <a:cs typeface="Times New Roman" panose="02020603050405020304" pitchFamily="18" charset="0"/>
              </a:rPr>
              <a:t> Enterprise, Microsoft, Google App Engine, Windows Azure Services Platform.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19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ublic Cloud">
            <a:extLst>
              <a:ext uri="{FF2B5EF4-FFF2-40B4-BE49-F238E27FC236}">
                <a16:creationId xmlns:a16="http://schemas.microsoft.com/office/drawing/2014/main" id="{46453A36-73AB-1131-31D0-6267A0B3DA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421" y="1690688"/>
            <a:ext cx="9729927" cy="502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63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7F9E0-2906-CBBC-2294-D03C3875496B}"/>
              </a:ext>
            </a:extLst>
          </p:cNvPr>
          <p:cNvSpPr>
            <a:spLocks noGrp="1"/>
          </p:cNvSpPr>
          <p:nvPr>
            <p:ph idx="1"/>
          </p:nvPr>
        </p:nvSpPr>
        <p:spPr>
          <a:xfrm>
            <a:off x="838200" y="994299"/>
            <a:ext cx="10515600" cy="5182664"/>
          </a:xfrm>
        </p:spPr>
        <p:txBody>
          <a:bodyPr>
            <a:normAutofit/>
          </a:bodyPr>
          <a:lstStyle/>
          <a:p>
            <a:pPr marL="0" indent="0" algn="just">
              <a:buNone/>
            </a:pPr>
            <a:r>
              <a:rPr lang="en-US" sz="4000" b="1" i="0" dirty="0">
                <a:effectLst/>
                <a:latin typeface="Times New Roman" panose="02020603050405020304" pitchFamily="18" charset="0"/>
                <a:cs typeface="Times New Roman" panose="02020603050405020304" pitchFamily="18" charset="0"/>
              </a:rPr>
              <a:t>Advantages of Public Cloud</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There are the following advantages of Public Cloud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Public cloud is owned at a lower cost than the private and hybrid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Public cloud is maintained by the cloud service provider, so do not need to worry about the maintenance.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Public cloud is location independent because its services are delivered through the internet.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Public cloud is highly scalable as per the requirement of computing resources.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accessible by the general public, so there is no limit to the number of users.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87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40164-16CC-7AD1-C49E-BD52ACEF546D}"/>
              </a:ext>
            </a:extLst>
          </p:cNvPr>
          <p:cNvSpPr>
            <a:spLocks noGrp="1"/>
          </p:cNvSpPr>
          <p:nvPr>
            <p:ph idx="1"/>
          </p:nvPr>
        </p:nvSpPr>
        <p:spPr>
          <a:xfrm>
            <a:off x="838200" y="745724"/>
            <a:ext cx="10515600" cy="5431239"/>
          </a:xfrm>
        </p:spPr>
        <p:txBody>
          <a:bodyPr>
            <a:normAutofit/>
          </a:bodyPr>
          <a:lstStyle/>
          <a:p>
            <a:pPr marL="0" indent="0" algn="just">
              <a:buNone/>
            </a:pPr>
            <a:r>
              <a:rPr lang="en-US" sz="4000" b="1" i="0" dirty="0">
                <a:effectLst/>
                <a:latin typeface="Times New Roman" panose="02020603050405020304" pitchFamily="18" charset="0"/>
                <a:cs typeface="Times New Roman" panose="02020603050405020304" pitchFamily="18" charset="0"/>
              </a:rPr>
              <a:t>Disadvantages of Public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Public Cloud is less secure because resources are shared publicly.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Performance depends upon the high-speed internet network link to the cloud provider.</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Client has no control of data.</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2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181BA-8C41-728A-4ACD-C92420549D0B}"/>
              </a:ext>
            </a:extLst>
          </p:cNvPr>
          <p:cNvSpPr>
            <a:spLocks noGrp="1"/>
          </p:cNvSpPr>
          <p:nvPr>
            <p:ph idx="1"/>
          </p:nvPr>
        </p:nvSpPr>
        <p:spPr>
          <a:xfrm>
            <a:off x="838200" y="798990"/>
            <a:ext cx="10515600" cy="5377973"/>
          </a:xfrm>
        </p:spPr>
        <p:txBody>
          <a:bodyPr/>
          <a:lstStyle/>
          <a:p>
            <a:pPr marL="0" indent="0" algn="just">
              <a:buNone/>
            </a:pPr>
            <a:r>
              <a:rPr lang="en-US" sz="4000" b="0" i="0" dirty="0">
                <a:effectLst/>
                <a:latin typeface="erdana"/>
              </a:rPr>
              <a:t>Private Cloud</a:t>
            </a:r>
          </a:p>
          <a:p>
            <a:pPr algn="just"/>
            <a:r>
              <a:rPr lang="en-US" b="0" i="0" dirty="0">
                <a:solidFill>
                  <a:srgbClr val="333333"/>
                </a:solidFill>
                <a:effectLst/>
                <a:latin typeface="inter-regular"/>
              </a:rPr>
              <a:t>Private cloud is also known as an </a:t>
            </a:r>
            <a:r>
              <a:rPr lang="en-US" b="1" i="0" dirty="0">
                <a:solidFill>
                  <a:srgbClr val="333333"/>
                </a:solidFill>
                <a:effectLst/>
                <a:latin typeface="inter-bold"/>
              </a:rPr>
              <a:t>internal cloud</a:t>
            </a:r>
            <a:r>
              <a:rPr lang="en-US" b="0" i="0" dirty="0">
                <a:solidFill>
                  <a:srgbClr val="333333"/>
                </a:solidFill>
                <a:effectLst/>
                <a:latin typeface="inter-regular"/>
              </a:rPr>
              <a:t> or </a:t>
            </a:r>
            <a:r>
              <a:rPr lang="en-US" b="1" i="0" dirty="0">
                <a:solidFill>
                  <a:srgbClr val="333333"/>
                </a:solidFill>
                <a:effectLst/>
                <a:latin typeface="inter-bold"/>
              </a:rPr>
              <a:t>corporate cloud</a:t>
            </a:r>
            <a:r>
              <a:rPr lang="en-US" b="0" i="0" dirty="0">
                <a:solidFill>
                  <a:srgbClr val="333333"/>
                </a:solidFill>
                <a:effectLst/>
                <a:latin typeface="inter-regular"/>
              </a:rPr>
              <a:t>. It is used by organizations to build and manage their own data centers internally or by the third party.</a:t>
            </a:r>
            <a:r>
              <a:rPr lang="en-US" dirty="0">
                <a:solidFill>
                  <a:srgbClr val="333333"/>
                </a:solidFill>
                <a:latin typeface="inter-regular"/>
              </a:rPr>
              <a:t>. </a:t>
            </a: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65688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ivate Cloud">
            <a:extLst>
              <a:ext uri="{FF2B5EF4-FFF2-40B4-BE49-F238E27FC236}">
                <a16:creationId xmlns:a16="http://schemas.microsoft.com/office/drawing/2014/main" id="{AB2A3FAE-6832-5920-1B08-6FECA735E4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2096294"/>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29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59C2F-D722-AF2B-AC2F-AE43307EFE9E}"/>
              </a:ext>
            </a:extLst>
          </p:cNvPr>
          <p:cNvSpPr>
            <a:spLocks noGrp="1"/>
          </p:cNvSpPr>
          <p:nvPr>
            <p:ph idx="1"/>
          </p:nvPr>
        </p:nvSpPr>
        <p:spPr>
          <a:xfrm>
            <a:off x="838200" y="541538"/>
            <a:ext cx="10515600" cy="5635425"/>
          </a:xfrm>
        </p:spPr>
        <p:txBody>
          <a:bodyPr>
            <a:normAutofit/>
          </a:bodyPr>
          <a:lstStyle/>
          <a:p>
            <a:pPr marL="0" indent="0" algn="just">
              <a:buNone/>
            </a:pPr>
            <a:r>
              <a:rPr lang="en-US" sz="4300" b="1" i="0" dirty="0">
                <a:effectLst/>
                <a:latin typeface="Times New Roman" panose="02020603050405020304" pitchFamily="18" charset="0"/>
                <a:cs typeface="Times New Roman" panose="02020603050405020304" pitchFamily="18" charset="0"/>
              </a:rPr>
              <a:t>Advantages of Private Cloud</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There are the following advantages of the Private Cloud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Private cloud provides a high level of security and privacy to the users.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Private cloud offers better performance with improved speed and space capacity.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allows the IT team to quickly allocate and deliver on-demand IT resources.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organization has full control over the cloud because it is managed by the organization itself. So, there is no need for the organization to depends on anybody.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suitable for organizations that require a separate cloud for their personal use and data security is the first priority.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957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4DECF-270C-1DC1-D185-AE9F1FEDDEA3}"/>
              </a:ext>
            </a:extLst>
          </p:cNvPr>
          <p:cNvSpPr>
            <a:spLocks noGrp="1"/>
          </p:cNvSpPr>
          <p:nvPr>
            <p:ph idx="1"/>
          </p:nvPr>
        </p:nvSpPr>
        <p:spPr>
          <a:xfrm>
            <a:off x="838200" y="710216"/>
            <a:ext cx="10515600" cy="5448994"/>
          </a:xfrm>
        </p:spPr>
        <p:txBody>
          <a:bodyPr/>
          <a:lstStyle/>
          <a:p>
            <a:pPr marL="0" indent="0" algn="just">
              <a:buNone/>
            </a:pPr>
            <a:r>
              <a:rPr lang="en-US" sz="4000" b="1" i="0" dirty="0">
                <a:effectLst/>
                <a:latin typeface="Times New Roman" panose="02020603050405020304" pitchFamily="18" charset="0"/>
                <a:cs typeface="Times New Roman" panose="02020603050405020304" pitchFamily="18" charset="0"/>
              </a:rPr>
              <a:t>Disadvantages of Private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Skilled people are required to manage and operate cloud services.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Private cloud is accessible within the organization, so the area of operations is limited.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Private cloud is not suitable for organizations that have a high user base, and organizations that do not have the prebuilt infrastructure, sufficient manpower to maintain and manage the cloud.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50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F77DB-5AF4-E410-D7BE-A17704235BF5}"/>
              </a:ext>
            </a:extLst>
          </p:cNvPr>
          <p:cNvSpPr>
            <a:spLocks noGrp="1"/>
          </p:cNvSpPr>
          <p:nvPr>
            <p:ph idx="1"/>
          </p:nvPr>
        </p:nvSpPr>
        <p:spPr/>
        <p:txBody>
          <a:bodyPr>
            <a:normAutofit lnSpcReduction="10000"/>
          </a:bodyPr>
          <a:lstStyle/>
          <a:p>
            <a:pPr marL="0" indent="0" algn="just">
              <a:buNone/>
            </a:pPr>
            <a:r>
              <a:rPr lang="en-US" sz="4000" b="1" i="0" dirty="0">
                <a:effectLst/>
                <a:latin typeface="Times New Roman" panose="02020603050405020304" pitchFamily="18" charset="0"/>
                <a:cs typeface="Times New Roman" panose="02020603050405020304" pitchFamily="18" charset="0"/>
              </a:rPr>
              <a:t>Hybrid Cloud</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Hybrid Cloud is a combination of the public cloud and the private cloud. we can say:</a:t>
            </a:r>
          </a:p>
          <a:p>
            <a:pPr algn="just"/>
            <a:r>
              <a:rPr lang="en-US" sz="2400" b="1" i="1" dirty="0">
                <a:solidFill>
                  <a:srgbClr val="333333"/>
                </a:solidFill>
                <a:effectLst/>
                <a:latin typeface="Times New Roman" panose="02020603050405020304" pitchFamily="18" charset="0"/>
                <a:cs typeface="Times New Roman" panose="02020603050405020304" pitchFamily="18" charset="0"/>
              </a:rPr>
              <a:t>Hybrid Cloud = Public Cloud + Private Cloud</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b="0" i="0" dirty="0">
                <a:solidFill>
                  <a:srgbClr val="333333"/>
                </a:solidFill>
                <a:effectLst/>
                <a:latin typeface="Times New Roman" panose="02020603050405020304" pitchFamily="18" charset="0"/>
                <a:cs typeface="Times New Roman" panose="02020603050405020304" pitchFamily="18" charset="0"/>
              </a:rPr>
              <a:t>Hybrid cloud is partially secure because the services which are running on the public cloud can be accessed by anyone, while the services which are running on a private cloud can be accessed only by the organization's users.</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Example:</a:t>
            </a:r>
            <a:r>
              <a:rPr lang="en-US" sz="2400" b="0" i="0" dirty="0">
                <a:solidFill>
                  <a:srgbClr val="333333"/>
                </a:solidFill>
                <a:effectLst/>
                <a:latin typeface="Times New Roman" panose="02020603050405020304" pitchFamily="18" charset="0"/>
                <a:cs typeface="Times New Roman" panose="02020603050405020304" pitchFamily="18" charset="0"/>
              </a:rPr>
              <a:t> Google Application Suite (Gmail, Google Apps, and Google Drive), Office 365 (MS Office on the Web and One Drive), Amazon Web Services.</a:t>
            </a:r>
          </a:p>
          <a:p>
            <a:pPr marL="0" indent="0">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692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ybrid Cloud">
            <a:extLst>
              <a:ext uri="{FF2B5EF4-FFF2-40B4-BE49-F238E27FC236}">
                <a16:creationId xmlns:a16="http://schemas.microsoft.com/office/drawing/2014/main" id="{F4B7C0BD-9116-B0B3-2472-9509ECEC9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8093" y="1251751"/>
            <a:ext cx="7048870" cy="486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8608C3-67DC-3132-C190-FB044D76EB5E}"/>
              </a:ext>
            </a:extLst>
          </p:cNvPr>
          <p:cNvSpPr>
            <a:spLocks noGrp="1"/>
          </p:cNvSpPr>
          <p:nvPr>
            <p:ph type="subTitle" idx="1"/>
          </p:nvPr>
        </p:nvSpPr>
        <p:spPr>
          <a:xfrm>
            <a:off x="1524000" y="798990"/>
            <a:ext cx="9144000" cy="4458810"/>
          </a:xfrm>
        </p:spPr>
        <p:txBody>
          <a:bodyPr>
            <a:normAutofit/>
          </a:bodyPr>
          <a:lstStyle/>
          <a:p>
            <a:pPr algn="just"/>
            <a:r>
              <a:rPr lang="en-US" sz="4000" b="1" i="0" dirty="0">
                <a:effectLst/>
                <a:latin typeface="Times New Roman" panose="02020603050405020304" pitchFamily="18" charset="0"/>
                <a:cs typeface="Times New Roman" panose="02020603050405020304" pitchFamily="18" charset="0"/>
              </a:rPr>
              <a:t>What is Cloud Computing</a:t>
            </a:r>
          </a:p>
          <a:p>
            <a:pPr algn="just"/>
            <a:r>
              <a:rPr lang="en-US" b="0" i="0" dirty="0">
                <a:solidFill>
                  <a:srgbClr val="333333"/>
                </a:solidFill>
                <a:effectLst/>
                <a:latin typeface="Times New Roman" panose="02020603050405020304" pitchFamily="18" charset="0"/>
                <a:cs typeface="Times New Roman" panose="02020603050405020304" pitchFamily="18" charset="0"/>
              </a:rPr>
              <a:t>The term cloud refers to a network or the internet. It is a technology that uses remote servers on the internet to store, manage, and access data online rather than local drives. The data can be anything such as files, images, documents, audio, video, and more.</a:t>
            </a:r>
          </a:p>
          <a:p>
            <a:pPr algn="just"/>
            <a:r>
              <a:rPr lang="en-US" dirty="0">
                <a:solidFill>
                  <a:srgbClr val="333333"/>
                </a:solidFill>
                <a:latin typeface="Times New Roman" panose="02020603050405020304" pitchFamily="18" charset="0"/>
                <a:cs typeface="Times New Roman" panose="02020603050405020304" pitchFamily="18" charset="0"/>
              </a:rPr>
              <a:t>			   OR</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Cloud Computing is the delivery of computing services such as servers, storage, databases, networking, software, analytics, intelligence, and more, over the Cloud (Internet).</a:t>
            </a:r>
          </a:p>
          <a:p>
            <a:br>
              <a:rPr lang="en-US" dirty="0">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449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CD30B-50E9-1120-E128-5F79365257B7}"/>
              </a:ext>
            </a:extLst>
          </p:cNvPr>
          <p:cNvSpPr>
            <a:spLocks noGrp="1"/>
          </p:cNvSpPr>
          <p:nvPr>
            <p:ph idx="1"/>
          </p:nvPr>
        </p:nvSpPr>
        <p:spPr>
          <a:xfrm>
            <a:off x="838200" y="248575"/>
            <a:ext cx="10515600" cy="5928388"/>
          </a:xfrm>
        </p:spPr>
        <p:txBody>
          <a:bodyPr>
            <a:normAutofit/>
          </a:bodyPr>
          <a:lstStyle/>
          <a:p>
            <a:pPr marL="0" indent="0" algn="just">
              <a:buNone/>
            </a:pPr>
            <a:r>
              <a:rPr lang="en-US" sz="4000" b="1" i="0" dirty="0">
                <a:effectLst/>
                <a:latin typeface="Times New Roman" panose="02020603050405020304" pitchFamily="18" charset="0"/>
                <a:cs typeface="Times New Roman" panose="02020603050405020304" pitchFamily="18" charset="0"/>
              </a:rPr>
              <a:t>Advantages of Hybrid Cloud</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There are the following advantages of Hybrid Cloud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Hybrid cloud is suitable for organizations that require more security than the public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Hybrid cloud helps you to deliver new products and services more quickly.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Hybrid cloud provides an excellent way to reduce the risk.</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Hybrid cloud offers flexible resources because of the public cloud and secure resources because of the private cloud.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142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E5908-BB67-D3EC-D407-E8A532BB8AA1}"/>
              </a:ext>
            </a:extLst>
          </p:cNvPr>
          <p:cNvSpPr>
            <a:spLocks noGrp="1"/>
          </p:cNvSpPr>
          <p:nvPr>
            <p:ph idx="1"/>
          </p:nvPr>
        </p:nvSpPr>
        <p:spPr>
          <a:xfrm>
            <a:off x="838200" y="701336"/>
            <a:ext cx="10515600" cy="5475627"/>
          </a:xfrm>
        </p:spPr>
        <p:txBody>
          <a:bodyPr>
            <a:normAutofit/>
          </a:bodyPr>
          <a:lstStyle/>
          <a:p>
            <a:pPr marL="0" indent="0" algn="just">
              <a:buNone/>
            </a:pPr>
            <a:r>
              <a:rPr lang="en-US" sz="4000" b="1" i="0" dirty="0">
                <a:effectLst/>
                <a:latin typeface="Times New Roman" panose="02020603050405020304" pitchFamily="18" charset="0"/>
                <a:cs typeface="Times New Roman" panose="02020603050405020304" pitchFamily="18" charset="0"/>
              </a:rPr>
              <a:t>Disadvantages of Hybrid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Hybrid Cloud, security feature is not as good as the private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Managing a hybrid cloud is complex because it is difficult to manage more than one type of deployment model.</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the hybrid cloud, the reliability of the services depends on cloud service providers.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760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01324-1175-7313-EB25-6596EC1E25EB}"/>
              </a:ext>
            </a:extLst>
          </p:cNvPr>
          <p:cNvSpPr>
            <a:spLocks noGrp="1"/>
          </p:cNvSpPr>
          <p:nvPr>
            <p:ph idx="1"/>
          </p:nvPr>
        </p:nvSpPr>
        <p:spPr>
          <a:xfrm>
            <a:off x="838200" y="710214"/>
            <a:ext cx="10515600" cy="5466749"/>
          </a:xfrm>
        </p:spPr>
        <p:txBody>
          <a:bodyPr>
            <a:normAutofit/>
          </a:bodyPr>
          <a:lstStyle/>
          <a:p>
            <a:pPr marL="0" indent="0">
              <a:buNone/>
            </a:pPr>
            <a:r>
              <a:rPr lang="en-US" sz="4000" b="1" dirty="0">
                <a:effectLst/>
                <a:latin typeface="Times New Roman" panose="02020603050405020304" pitchFamily="18" charset="0"/>
                <a:cs typeface="Times New Roman" panose="02020603050405020304" pitchFamily="18" charset="0"/>
              </a:rPr>
              <a:t>Community Cloud</a:t>
            </a:r>
          </a:p>
          <a:p>
            <a:r>
              <a:rPr lang="en-US" sz="2400" b="0" i="0" dirty="0">
                <a:solidFill>
                  <a:srgbClr val="333333"/>
                </a:solidFill>
                <a:effectLst/>
                <a:latin typeface="Times New Roman" panose="02020603050405020304" pitchFamily="18" charset="0"/>
                <a:cs typeface="Times New Roman" panose="02020603050405020304" pitchFamily="18" charset="0"/>
              </a:rPr>
              <a:t>Community cloud allows systems and services to be accessible by a group of several organizations to share the information between the organization and a specific community. It is owned, managed, and operated by one or more organizations in the community, a third party, or a combination of them.</a:t>
            </a:r>
            <a:endParaRPr lang="en-US" sz="2400" dirty="0">
              <a:latin typeface="Times New Roman" panose="02020603050405020304" pitchFamily="18" charset="0"/>
              <a:cs typeface="Times New Roman" panose="02020603050405020304" pitchFamily="18" charset="0"/>
            </a:endParaRPr>
          </a:p>
          <a:p>
            <a:r>
              <a:rPr lang="en-US" sz="2400" b="1" i="0" dirty="0">
                <a:solidFill>
                  <a:srgbClr val="333333"/>
                </a:solidFill>
                <a:effectLst/>
                <a:latin typeface="Times New Roman" panose="02020603050405020304" pitchFamily="18" charset="0"/>
                <a:cs typeface="Times New Roman" panose="02020603050405020304" pitchFamily="18" charset="0"/>
              </a:rPr>
              <a:t>Example:</a:t>
            </a:r>
            <a:r>
              <a:rPr lang="en-US" sz="2400" b="0" i="0" dirty="0">
                <a:solidFill>
                  <a:srgbClr val="333333"/>
                </a:solidFill>
                <a:effectLst/>
                <a:latin typeface="Times New Roman" panose="02020603050405020304" pitchFamily="18" charset="0"/>
                <a:cs typeface="Times New Roman" panose="02020603050405020304" pitchFamily="18" charset="0"/>
              </a:rPr>
              <a:t> Health Care community cloud</a:t>
            </a:r>
            <a:br>
              <a:rPr lang="en-US" sz="2400" b="0" i="0" dirty="0">
                <a:solidFill>
                  <a:srgbClr val="333333"/>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285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mmunity Cloud">
            <a:extLst>
              <a:ext uri="{FF2B5EF4-FFF2-40B4-BE49-F238E27FC236}">
                <a16:creationId xmlns:a16="http://schemas.microsoft.com/office/drawing/2014/main" id="{0ACC7ED1-E800-9667-A627-CC48BFDDC6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2167" y="1145219"/>
            <a:ext cx="7679184" cy="537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612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29DE7-DE2A-65FC-CB31-4A870C77C532}"/>
              </a:ext>
            </a:extLst>
          </p:cNvPr>
          <p:cNvSpPr>
            <a:spLocks noGrp="1"/>
          </p:cNvSpPr>
          <p:nvPr>
            <p:ph idx="1"/>
          </p:nvPr>
        </p:nvSpPr>
        <p:spPr>
          <a:xfrm>
            <a:off x="838200" y="390617"/>
            <a:ext cx="10515600" cy="5786346"/>
          </a:xfrm>
        </p:spPr>
        <p:txBody>
          <a:bodyPr>
            <a:normAutofit/>
          </a:bodyPr>
          <a:lstStyle/>
          <a:p>
            <a:pPr marL="0" indent="0" algn="just">
              <a:buNone/>
            </a:pPr>
            <a:r>
              <a:rPr lang="en-US" sz="4000" b="0" i="0" dirty="0">
                <a:effectLst/>
                <a:latin typeface="Times New Roman" panose="02020603050405020304" pitchFamily="18" charset="0"/>
                <a:cs typeface="Times New Roman" panose="02020603050405020304" pitchFamily="18" charset="0"/>
              </a:rPr>
              <a:t>Advantages of Community Cloud</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There are the following advantages of Community Cloud -</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Community cloud is cost-effective because the whole cloud is being shared by several organizations or communities.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Community cloud is suitable for organizations that want to have a collaborative cloud with more security features than the public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provides better security than the public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a:t>
            </a:r>
            <a:r>
              <a:rPr lang="en-US" sz="2400" b="0" i="0" dirty="0" err="1">
                <a:solidFill>
                  <a:srgbClr val="000000"/>
                </a:solidFill>
                <a:effectLst/>
                <a:latin typeface="Times New Roman" panose="02020603050405020304" pitchFamily="18" charset="0"/>
                <a:cs typeface="Times New Roman" panose="02020603050405020304" pitchFamily="18" charset="0"/>
              </a:rPr>
              <a:t>provdes</a:t>
            </a:r>
            <a:r>
              <a:rPr lang="en-US" sz="2400" b="0" i="0" dirty="0">
                <a:solidFill>
                  <a:srgbClr val="000000"/>
                </a:solidFill>
                <a:effectLst/>
                <a:latin typeface="Times New Roman" panose="02020603050405020304" pitchFamily="18" charset="0"/>
                <a:cs typeface="Times New Roman" panose="02020603050405020304" pitchFamily="18" charset="0"/>
              </a:rPr>
              <a:t> collaborative and distributive environment.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Community cloud allows us to share cloud resources, infrastructure, and other capabilities among various organizations.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862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DBD4-21DE-5699-8A44-F39642821E30}"/>
              </a:ext>
            </a:extLst>
          </p:cNvPr>
          <p:cNvSpPr>
            <a:spLocks noGrp="1"/>
          </p:cNvSpPr>
          <p:nvPr>
            <p:ph idx="1"/>
          </p:nvPr>
        </p:nvSpPr>
        <p:spPr/>
        <p:txBody>
          <a:bodyPr/>
          <a:lstStyle/>
          <a:p>
            <a:pPr marL="0" indent="0" algn="just">
              <a:buNone/>
            </a:pPr>
            <a:r>
              <a:rPr lang="en-US" sz="4000" b="0" i="0" dirty="0">
                <a:effectLst/>
                <a:latin typeface="Times New Roman" panose="02020603050405020304" pitchFamily="18" charset="0"/>
                <a:cs typeface="Times New Roman" panose="02020603050405020304" pitchFamily="18" charset="0"/>
              </a:rPr>
              <a:t>Disadvantages of Community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Community cloud is not a good choice for every organization.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Security features are not as good as the private cloud.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is not suitable if there is no collaboration.</a:t>
            </a:r>
          </a:p>
          <a:p>
            <a:pPr marL="0" indent="0">
              <a:buNone/>
            </a:pPr>
            <a:endParaRPr lang="en-IN" dirty="0"/>
          </a:p>
        </p:txBody>
      </p:sp>
    </p:spTree>
    <p:extLst>
      <p:ext uri="{BB962C8B-B14F-4D97-AF65-F5344CB8AC3E}">
        <p14:creationId xmlns:p14="http://schemas.microsoft.com/office/powerpoint/2010/main" val="2247869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970AE-4F2B-F093-BB6B-8AE8C93182A1}"/>
              </a:ext>
            </a:extLst>
          </p:cNvPr>
          <p:cNvSpPr>
            <a:spLocks noGrp="1"/>
          </p:cNvSpPr>
          <p:nvPr>
            <p:ph idx="1"/>
          </p:nvPr>
        </p:nvSpPr>
        <p:spPr>
          <a:xfrm>
            <a:off x="838200" y="985421"/>
            <a:ext cx="10515600" cy="5138276"/>
          </a:xfrm>
        </p:spPr>
        <p:txBody>
          <a:bodyPr/>
          <a:lstStyle/>
          <a:p>
            <a:pPr marL="0" indent="0" algn="just">
              <a:buNone/>
            </a:pPr>
            <a:r>
              <a:rPr lang="en-US" sz="4000" b="1" i="0" dirty="0">
                <a:effectLst/>
                <a:latin typeface="Times New Roman" panose="02020603050405020304" pitchFamily="18" charset="0"/>
                <a:cs typeface="Times New Roman" panose="02020603050405020304" pitchFamily="18" charset="0"/>
              </a:rPr>
              <a:t>Cloud Service Models</a:t>
            </a:r>
          </a:p>
          <a:p>
            <a:pPr algn="just"/>
            <a:r>
              <a:rPr lang="en-US" sz="2400" b="0" i="0" dirty="0">
                <a:effectLst/>
                <a:latin typeface="Times New Roman" panose="02020603050405020304" pitchFamily="18" charset="0"/>
                <a:cs typeface="Times New Roman" panose="02020603050405020304" pitchFamily="18" charset="0"/>
              </a:rPr>
              <a:t>There are the following three types of cloud service models -</a:t>
            </a:r>
          </a:p>
          <a:p>
            <a:pPr algn="just">
              <a:buFont typeface="+mj-lt"/>
              <a:buAutoNum type="arabicPeriod"/>
            </a:pPr>
            <a:r>
              <a:rPr lang="en-US" sz="2400"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Infrastructure as a Service (IaaS)</a:t>
            </a:r>
          </a:p>
          <a:p>
            <a:pPr algn="just">
              <a:buFont typeface="+mj-lt"/>
              <a:buAutoNum type="arabicPeriod"/>
            </a:pPr>
            <a:r>
              <a:rPr lang="en-US" sz="2400" b="0" i="0"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Platform as a Service (PaaS)</a:t>
            </a:r>
          </a:p>
          <a:p>
            <a:pPr algn="just">
              <a:buFont typeface="+mj-lt"/>
              <a:buAutoNum type="arabicPeriod"/>
            </a:pPr>
            <a:r>
              <a:rPr lang="en-US" sz="2400" b="0" i="0"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Software as a Service (SaaS)</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60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oud Service Models">
            <a:extLst>
              <a:ext uri="{FF2B5EF4-FFF2-40B4-BE49-F238E27FC236}">
                <a16:creationId xmlns:a16="http://schemas.microsoft.com/office/drawing/2014/main" id="{FC63B279-7809-580C-C015-43FE5340ED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3301" y="1003177"/>
            <a:ext cx="6498454" cy="550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48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 to Cloud Computing">
            <a:extLst>
              <a:ext uri="{FF2B5EF4-FFF2-40B4-BE49-F238E27FC236}">
                <a16:creationId xmlns:a16="http://schemas.microsoft.com/office/drawing/2014/main" id="{7348EFC0-DEE8-5B86-0FF1-AEDCC993C9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2054" y="630315"/>
            <a:ext cx="10493406" cy="563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6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B389-0AD9-3127-7EEB-F55EA0293ECE}"/>
              </a:ext>
            </a:extLst>
          </p:cNvPr>
          <p:cNvSpPr>
            <a:spLocks noGrp="1"/>
          </p:cNvSpPr>
          <p:nvPr>
            <p:ph type="ctrTitle"/>
          </p:nvPr>
        </p:nvSpPr>
        <p:spPr>
          <a:xfrm>
            <a:off x="1177771" y="341790"/>
            <a:ext cx="9144000" cy="1274608"/>
          </a:xfrm>
        </p:spPr>
        <p:txBody>
          <a:bodyPr>
            <a:normAutofit fontScale="90000"/>
          </a:bodyPr>
          <a:lstStyle/>
          <a:p>
            <a:br>
              <a:rPr lang="en-US" b="0" i="0" dirty="0">
                <a:solidFill>
                  <a:srgbClr val="610B38"/>
                </a:solidFill>
                <a:effectLst/>
                <a:latin typeface="erdana"/>
              </a:rPr>
            </a:br>
            <a:r>
              <a:rPr lang="en-US" sz="4900" b="0" i="0" dirty="0">
                <a:effectLst/>
                <a:latin typeface="Times New Roman" panose="02020603050405020304" pitchFamily="18" charset="0"/>
                <a:cs typeface="Times New Roman" panose="02020603050405020304" pitchFamily="18" charset="0"/>
              </a:rPr>
              <a:t>Characteristics of Cloud Computing</a:t>
            </a:r>
            <a:endParaRPr lang="en-IN" sz="49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D73A75E-1D29-EA05-1EA0-F635BE13A915}"/>
              </a:ext>
            </a:extLst>
          </p:cNvPr>
          <p:cNvSpPr>
            <a:spLocks noGrp="1"/>
          </p:cNvSpPr>
          <p:nvPr>
            <p:ph type="subTitle" idx="1"/>
          </p:nvPr>
        </p:nvSpPr>
        <p:spPr>
          <a:xfrm>
            <a:off x="1524000" y="1669006"/>
            <a:ext cx="9144000" cy="4687410"/>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characteristics of cloud computing are given below:</a:t>
            </a:r>
          </a:p>
          <a:p>
            <a:pPr algn="just"/>
            <a:r>
              <a:rPr lang="en-US" b="1" i="0" dirty="0">
                <a:solidFill>
                  <a:srgbClr val="333333"/>
                </a:solidFill>
                <a:effectLst/>
                <a:latin typeface="Times New Roman" panose="02020603050405020304" pitchFamily="18" charset="0"/>
                <a:cs typeface="Times New Roman" panose="02020603050405020304" pitchFamily="18" charset="0"/>
              </a:rPr>
              <a:t>1) Agility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i="0" dirty="0">
                <a:solidFill>
                  <a:srgbClr val="333333"/>
                </a:solidFill>
                <a:effectLst/>
                <a:latin typeface="Times New Roman" panose="02020603050405020304" pitchFamily="18" charset="0"/>
                <a:cs typeface="Times New Roman" panose="02020603050405020304" pitchFamily="18" charset="0"/>
              </a:rPr>
              <a:t>The cloud works in a distributed computing environment. It shares resources among users and works very fast.</a:t>
            </a:r>
          </a:p>
          <a:p>
            <a:pPr algn="just"/>
            <a:r>
              <a:rPr lang="en-US" b="1" i="0" dirty="0">
                <a:solidFill>
                  <a:srgbClr val="333333"/>
                </a:solidFill>
                <a:effectLst/>
                <a:latin typeface="Times New Roman" panose="02020603050405020304" pitchFamily="18" charset="0"/>
                <a:cs typeface="Times New Roman" panose="02020603050405020304" pitchFamily="18" charset="0"/>
              </a:rPr>
              <a:t>2) High availability and reliability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i="0" dirty="0">
                <a:solidFill>
                  <a:srgbClr val="333333"/>
                </a:solidFill>
                <a:effectLst/>
                <a:latin typeface="Times New Roman" panose="02020603050405020304" pitchFamily="18" charset="0"/>
                <a:cs typeface="Times New Roman" panose="02020603050405020304" pitchFamily="18" charset="0"/>
              </a:rPr>
              <a:t>The availability of servers is high and more reliable because the chances of infrastructure failure are minimum.</a:t>
            </a:r>
          </a:p>
          <a:p>
            <a:pPr algn="just"/>
            <a:r>
              <a:rPr lang="en-US" b="1" dirty="0">
                <a:solidFill>
                  <a:srgbClr val="333333"/>
                </a:solidFill>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Multi-Sharing</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i="0" dirty="0">
                <a:solidFill>
                  <a:srgbClr val="333333"/>
                </a:solidFill>
                <a:effectLst/>
                <a:latin typeface="Times New Roman" panose="02020603050405020304" pitchFamily="18" charset="0"/>
                <a:cs typeface="Times New Roman" panose="02020603050405020304" pitchFamily="18" charset="0"/>
              </a:rPr>
              <a:t>With the help of cloud computing, multiple users and applications can work more efficiently with cost reductions by sharing common infrastructure.</a:t>
            </a:r>
          </a:p>
          <a:p>
            <a:pPr algn="just"/>
            <a:endParaRPr lang="en-US" i="0" dirty="0">
              <a:solidFill>
                <a:srgbClr val="333333"/>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7E9BC-9528-40BE-EB10-F6DE19EC1128}"/>
              </a:ext>
            </a:extLst>
          </p:cNvPr>
          <p:cNvSpPr>
            <a:spLocks noGrp="1"/>
          </p:cNvSpPr>
          <p:nvPr>
            <p:ph idx="1"/>
          </p:nvPr>
        </p:nvSpPr>
        <p:spPr>
          <a:xfrm>
            <a:off x="838200" y="603682"/>
            <a:ext cx="10515600" cy="5573281"/>
          </a:xfrm>
        </p:spPr>
        <p:txBody>
          <a:bodyPr>
            <a:normAutofit/>
          </a:bodyPr>
          <a:lstStyle/>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4) Device and Location Independence</a:t>
            </a:r>
          </a:p>
          <a:p>
            <a:pPr algn="just"/>
            <a:r>
              <a:rPr lang="en-US" sz="2400" i="0" dirty="0">
                <a:solidFill>
                  <a:srgbClr val="333333"/>
                </a:solidFill>
                <a:effectLst/>
                <a:latin typeface="Times New Roman" panose="02020603050405020304" pitchFamily="18" charset="0"/>
                <a:cs typeface="Times New Roman" panose="02020603050405020304" pitchFamily="18" charset="0"/>
              </a:rPr>
              <a:t>Cloud computing enables the users to access systems using a web browser regardless of their location or what device they use e.g. PC, mobile phone, etc. As infrastructure is off-site (typically provided by a third-party) and accessed via the Internet, users can connect from anywhere.</a:t>
            </a:r>
          </a:p>
          <a:p>
            <a:pPr marL="0" indent="0" algn="just">
              <a:buNone/>
            </a:pPr>
            <a:r>
              <a:rPr lang="en-US" sz="2400" b="1" dirty="0">
                <a:solidFill>
                  <a:srgbClr val="333333"/>
                </a:solidFill>
                <a:latin typeface="Times New Roman" panose="02020603050405020304" pitchFamily="18" charset="0"/>
                <a:cs typeface="Times New Roman" panose="02020603050405020304" pitchFamily="18" charset="0"/>
              </a:rPr>
              <a:t>5</a:t>
            </a:r>
            <a:r>
              <a:rPr lang="en-US" sz="2400" b="1" i="0" dirty="0">
                <a:solidFill>
                  <a:srgbClr val="333333"/>
                </a:solidFill>
                <a:effectLst/>
                <a:latin typeface="Times New Roman" panose="02020603050405020304" pitchFamily="18" charset="0"/>
                <a:cs typeface="Times New Roman" panose="02020603050405020304" pitchFamily="18" charset="0"/>
              </a:rPr>
              <a:t>) Maintenance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r>
              <a:rPr lang="en-US" sz="2400" i="0" dirty="0">
                <a:solidFill>
                  <a:srgbClr val="333333"/>
                </a:solidFill>
                <a:effectLst/>
                <a:latin typeface="Times New Roman" panose="02020603050405020304" pitchFamily="18" charset="0"/>
                <a:cs typeface="Times New Roman" panose="02020603050405020304" pitchFamily="18" charset="0"/>
              </a:rPr>
              <a:t>Maintenance of cloud computing applications is easier, since they do not need to be installed on each user's computer and can be accessed from different places. So, it reduces the cost also.</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FEE92-E488-D784-FD13-DD440C5BC2AB}"/>
              </a:ext>
            </a:extLst>
          </p:cNvPr>
          <p:cNvSpPr>
            <a:spLocks noGrp="1"/>
          </p:cNvSpPr>
          <p:nvPr>
            <p:ph idx="1"/>
          </p:nvPr>
        </p:nvSpPr>
        <p:spPr/>
        <p:txBody>
          <a:bodyPr>
            <a:normAutofit/>
          </a:bodyPr>
          <a:lstStyle/>
          <a:p>
            <a:pPr marL="0" indent="0">
              <a:buNone/>
            </a:pPr>
            <a:r>
              <a:rPr lang="en-IN" sz="2400" b="1" dirty="0">
                <a:solidFill>
                  <a:srgbClr val="333333"/>
                </a:solidFill>
                <a:latin typeface="Times New Roman" panose="02020603050405020304" pitchFamily="18" charset="0"/>
                <a:cs typeface="Times New Roman" panose="02020603050405020304" pitchFamily="18" charset="0"/>
              </a:rPr>
              <a:t>6</a:t>
            </a:r>
            <a:r>
              <a:rPr lang="en-IN" sz="2400" b="1" i="0" dirty="0">
                <a:solidFill>
                  <a:srgbClr val="333333"/>
                </a:solidFill>
                <a:effectLst/>
                <a:latin typeface="Times New Roman" panose="02020603050405020304" pitchFamily="18" charset="0"/>
                <a:cs typeface="Times New Roman" panose="02020603050405020304" pitchFamily="18" charset="0"/>
              </a:rPr>
              <a:t>) Low Cost</a:t>
            </a:r>
            <a:endParaRPr lang="en-US" sz="2400" b="0" i="0" dirty="0">
              <a:solidFill>
                <a:srgbClr val="333333"/>
              </a:solidFill>
              <a:effectLst/>
              <a:latin typeface="Times New Roman" panose="02020603050405020304" pitchFamily="18" charset="0"/>
              <a:cs typeface="Times New Roman" panose="02020603050405020304" pitchFamily="18" charset="0"/>
            </a:endParaRPr>
          </a:p>
          <a:p>
            <a:r>
              <a:rPr lang="en-US" sz="2400" i="0" dirty="0">
                <a:solidFill>
                  <a:srgbClr val="333333"/>
                </a:solidFill>
                <a:effectLst/>
                <a:latin typeface="Times New Roman" panose="02020603050405020304" pitchFamily="18" charset="0"/>
                <a:cs typeface="Times New Roman" panose="02020603050405020304" pitchFamily="18" charset="0"/>
              </a:rPr>
              <a:t>By using cloud computing, the cost will be reduced because to take the services of cloud computing, IT company need not to set its own infrastructure and pay-as-per usage of resources.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6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B071A-5C92-B3D7-BCAF-26E5FE8FE6E5}"/>
              </a:ext>
            </a:extLst>
          </p:cNvPr>
          <p:cNvSpPr>
            <a:spLocks noGrp="1"/>
          </p:cNvSpPr>
          <p:nvPr>
            <p:ph idx="1"/>
          </p:nvPr>
        </p:nvSpPr>
        <p:spPr>
          <a:xfrm>
            <a:off x="838200" y="355107"/>
            <a:ext cx="10515600" cy="5821856"/>
          </a:xfrm>
        </p:spPr>
        <p:txBody>
          <a:bodyPr>
            <a:normAutofit/>
          </a:bodyPr>
          <a:lstStyle/>
          <a:p>
            <a:pPr marL="0" indent="0" algn="just">
              <a:buNone/>
            </a:pPr>
            <a:r>
              <a:rPr lang="en-US" sz="4000" b="0" i="0" dirty="0">
                <a:effectLst/>
                <a:latin typeface="Times New Roman" panose="02020603050405020304" pitchFamily="18" charset="0"/>
                <a:cs typeface="Times New Roman" panose="02020603050405020304" pitchFamily="18" charset="0"/>
              </a:rPr>
              <a:t>Advantages of cloud computing</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Cost:</a:t>
            </a:r>
            <a:r>
              <a:rPr lang="en-US" sz="2400" b="0" i="0" dirty="0">
                <a:solidFill>
                  <a:srgbClr val="000000"/>
                </a:solidFill>
                <a:effectLst/>
                <a:latin typeface="Times New Roman" panose="02020603050405020304" pitchFamily="18" charset="0"/>
                <a:cs typeface="Times New Roman" panose="02020603050405020304" pitchFamily="18" charset="0"/>
              </a:rPr>
              <a:t> It reduces the huge capital costs of buying hardware and software.</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Speed:</a:t>
            </a:r>
            <a:r>
              <a:rPr lang="en-US" sz="2400" b="0" i="0" dirty="0">
                <a:solidFill>
                  <a:srgbClr val="000000"/>
                </a:solidFill>
                <a:effectLst/>
                <a:latin typeface="Times New Roman" panose="02020603050405020304" pitchFamily="18" charset="0"/>
                <a:cs typeface="Times New Roman" panose="02020603050405020304" pitchFamily="18" charset="0"/>
              </a:rPr>
              <a:t> Resources can be accessed in minutes, typically within a few clicks.</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Scalability: </a:t>
            </a:r>
            <a:r>
              <a:rPr lang="en-US" sz="2400" b="0" i="0" dirty="0">
                <a:solidFill>
                  <a:srgbClr val="000000"/>
                </a:solidFill>
                <a:effectLst/>
                <a:latin typeface="Times New Roman" panose="02020603050405020304" pitchFamily="18" charset="0"/>
                <a:cs typeface="Times New Roman" panose="02020603050405020304" pitchFamily="18" charset="0"/>
              </a:rPr>
              <a:t>We can increase or decrease the requirement of resources according to the business requirements.</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Productivity: </a:t>
            </a:r>
            <a:r>
              <a:rPr lang="en-US" sz="2400" b="0" i="0" dirty="0">
                <a:solidFill>
                  <a:srgbClr val="000000"/>
                </a:solidFill>
                <a:effectLst/>
                <a:latin typeface="Times New Roman" panose="02020603050405020304" pitchFamily="18" charset="0"/>
                <a:cs typeface="Times New Roman" panose="02020603050405020304" pitchFamily="18" charset="0"/>
              </a:rPr>
              <a:t>While using cloud computing, we put less operational effort. We do not need to apply patching, as well as no need to maintain hardware and software. So, in this way, the IT team can be more productive and focus on achieving business goals.</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Reliability: </a:t>
            </a:r>
            <a:r>
              <a:rPr lang="en-US" sz="2400" b="0" i="0" dirty="0">
                <a:solidFill>
                  <a:srgbClr val="000000"/>
                </a:solidFill>
                <a:effectLst/>
                <a:latin typeface="Times New Roman" panose="02020603050405020304" pitchFamily="18" charset="0"/>
                <a:cs typeface="Times New Roman" panose="02020603050405020304" pitchFamily="18" charset="0"/>
              </a:rPr>
              <a:t>Backup and recovery of data are less expensive and very fast for business continuity.</a:t>
            </a: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Security: </a:t>
            </a:r>
            <a:r>
              <a:rPr lang="en-US" sz="2400" b="0" i="0" dirty="0">
                <a:solidFill>
                  <a:srgbClr val="000000"/>
                </a:solidFill>
                <a:effectLst/>
                <a:latin typeface="Times New Roman" panose="02020603050405020304" pitchFamily="18" charset="0"/>
                <a:cs typeface="Times New Roman" panose="02020603050405020304" pitchFamily="18" charset="0"/>
              </a:rPr>
              <a:t>Many cloud vendors offer a broad set of policies, technologies, and controls that strengthen our data security.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95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0F03-C1B1-6971-7607-0F4F5EB32458}"/>
              </a:ext>
            </a:extLst>
          </p:cNvPr>
          <p:cNvSpPr>
            <a:spLocks noGrp="1"/>
          </p:cNvSpPr>
          <p:nvPr>
            <p:ph type="title"/>
          </p:nvPr>
        </p:nvSpPr>
        <p:spPr/>
        <p:txBody>
          <a:bodyPr/>
          <a:lstStyle/>
          <a:p>
            <a:r>
              <a:rPr lang="en-IN" dirty="0"/>
              <a:t>Service Providers</a:t>
            </a:r>
          </a:p>
        </p:txBody>
      </p:sp>
      <p:sp>
        <p:nvSpPr>
          <p:cNvPr id="3" name="Content Placeholder 2">
            <a:extLst>
              <a:ext uri="{FF2B5EF4-FFF2-40B4-BE49-F238E27FC236}">
                <a16:creationId xmlns:a16="http://schemas.microsoft.com/office/drawing/2014/main" id="{0CBA7F2B-F7B0-9D9F-1211-09815F7975DC}"/>
              </a:ext>
            </a:extLst>
          </p:cNvPr>
          <p:cNvSpPr>
            <a:spLocks noGrp="1"/>
          </p:cNvSpPr>
          <p:nvPr>
            <p:ph idx="1"/>
          </p:nvPr>
        </p:nvSpPr>
        <p:spPr/>
        <p:txBody>
          <a:bodyPr/>
          <a:lstStyle/>
          <a:p>
            <a:r>
              <a:rPr lang="en-IN" dirty="0"/>
              <a:t>Google Cloud</a:t>
            </a:r>
          </a:p>
          <a:p>
            <a:r>
              <a:rPr lang="en-IN" dirty="0"/>
              <a:t>AWS (Amazon web services)</a:t>
            </a:r>
          </a:p>
          <a:p>
            <a:r>
              <a:rPr lang="en-IN" dirty="0"/>
              <a:t>Microsoft Azure</a:t>
            </a:r>
          </a:p>
          <a:p>
            <a:r>
              <a:rPr lang="en-IN" dirty="0"/>
              <a:t>IBM Cloud</a:t>
            </a:r>
          </a:p>
          <a:p>
            <a:r>
              <a:rPr lang="en-IN" dirty="0"/>
              <a:t>Alibaba Cloud</a:t>
            </a:r>
          </a:p>
          <a:p>
            <a:pPr marL="0" indent="0">
              <a:buNone/>
            </a:pPr>
            <a:r>
              <a:rPr lang="en-IN" dirty="0"/>
              <a:t>etc……..</a:t>
            </a:r>
          </a:p>
          <a:p>
            <a:endParaRPr lang="en-IN" dirty="0"/>
          </a:p>
        </p:txBody>
      </p:sp>
    </p:spTree>
    <p:extLst>
      <p:ext uri="{BB962C8B-B14F-4D97-AF65-F5344CB8AC3E}">
        <p14:creationId xmlns:p14="http://schemas.microsoft.com/office/powerpoint/2010/main" val="171460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Cloud">
            <a:extLst>
              <a:ext uri="{FF2B5EF4-FFF2-40B4-BE49-F238E27FC236}">
                <a16:creationId xmlns:a16="http://schemas.microsoft.com/office/drawing/2014/main" id="{89F28646-0ADA-6DFE-70A8-D909F924D5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4501" y="719091"/>
            <a:ext cx="10697592" cy="5566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02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1330</Words>
  <Application>Microsoft Office PowerPoint</Application>
  <PresentationFormat>Widescreen</PresentationFormat>
  <Paragraphs>98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erdana</vt:lpstr>
      <vt:lpstr>inter-bold</vt:lpstr>
      <vt:lpstr>inter-regular</vt:lpstr>
      <vt:lpstr>Times New Roman</vt:lpstr>
      <vt:lpstr>Office Theme</vt:lpstr>
      <vt:lpstr>Cloud Computing</vt:lpstr>
      <vt:lpstr>PowerPoint Presentation</vt:lpstr>
      <vt:lpstr>PowerPoint Presentation</vt:lpstr>
      <vt:lpstr> Characteristics of Cloud Computing</vt:lpstr>
      <vt:lpstr>PowerPoint Presentation</vt:lpstr>
      <vt:lpstr>PowerPoint Presentation</vt:lpstr>
      <vt:lpstr>PowerPoint Presentation</vt:lpstr>
      <vt:lpstr>Service Providers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DHANKHAR</dc:creator>
  <cp:lastModifiedBy>SANGEETA DHANKHAR</cp:lastModifiedBy>
  <cp:revision>8</cp:revision>
  <dcterms:created xsi:type="dcterms:W3CDTF">2022-09-06T01:59:25Z</dcterms:created>
  <dcterms:modified xsi:type="dcterms:W3CDTF">2022-09-06T17:55:14Z</dcterms:modified>
</cp:coreProperties>
</file>