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8" r:id="rId4"/>
  </p:sldMasterIdLst>
  <p:notesMasterIdLst>
    <p:notesMasterId r:id="rId41"/>
  </p:notesMasterIdLst>
  <p:sldIdLst>
    <p:sldId id="256" r:id="rId5"/>
    <p:sldId id="275" r:id="rId6"/>
    <p:sldId id="277" r:id="rId7"/>
    <p:sldId id="278" r:id="rId8"/>
    <p:sldId id="279" r:id="rId9"/>
    <p:sldId id="280"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7:12:26.394"/>
    </inkml:context>
    <inkml:brush xml:id="br0">
      <inkml:brushProperty name="width" value="0.05" units="cm"/>
      <inkml:brushProperty name="height" value="0.05" units="cm"/>
    </inkml:brush>
  </inkml:definitions>
  <inkml:trace contextRef="#ctx0" brushRef="#br0">95 64 15431,'-56'-42'736,"27"29"-736,20 9-304,9 0 208,0 29-6467,9-8-128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6D9C0-C281-4671-949D-D0099F1EF97B}"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09CCD-E176-43DF-A3F0-1BFBA5273169}" type="slidenum">
              <a:rPr lang="en-US" smtClean="0"/>
              <a:t>‹#›</a:t>
            </a:fld>
            <a:endParaRPr lang="en-US"/>
          </a:p>
        </p:txBody>
      </p:sp>
    </p:spTree>
    <p:extLst>
      <p:ext uri="{BB962C8B-B14F-4D97-AF65-F5344CB8AC3E}">
        <p14:creationId xmlns:p14="http://schemas.microsoft.com/office/powerpoint/2010/main" val="140174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Talking Points:</a:t>
            </a:r>
          </a:p>
          <a:p>
            <a:pPr marL="167918" indent="-167918">
              <a:buFont typeface="Arial" panose="020B0604020202020204" pitchFamily="34" charset="0"/>
              <a:buChar char="•"/>
            </a:pPr>
            <a:r>
              <a:rPr lang="en-US" b="1" baseline="0" dirty="0"/>
              <a:t>Agile</a:t>
            </a:r>
            <a:r>
              <a:rPr lang="en-US" baseline="0" dirty="0"/>
              <a:t> = </a:t>
            </a:r>
            <a:r>
              <a:rPr lang="en-US" b="1" baseline="0" dirty="0"/>
              <a:t>In the beginning</a:t>
            </a:r>
            <a:r>
              <a:rPr lang="en-US" baseline="0" dirty="0"/>
              <a:t>, we were trying to solve the problem of “how do I build the right software?”</a:t>
            </a:r>
          </a:p>
          <a:p>
            <a:pPr marL="615700" lvl="1" indent="-167918">
              <a:buFont typeface="Arial" panose="020B0604020202020204" pitchFamily="34" charset="0"/>
              <a:buChar char="•"/>
            </a:pPr>
            <a:r>
              <a:rPr lang="en-US" baseline="0" dirty="0"/>
              <a:t>Brings together the business teams and the development teams.</a:t>
            </a:r>
          </a:p>
          <a:p>
            <a:pPr marL="615700" lvl="1" indent="-167918">
              <a:buFont typeface="Arial" panose="020B0604020202020204" pitchFamily="34" charset="0"/>
              <a:buChar char="•"/>
            </a:pPr>
            <a:r>
              <a:rPr lang="en-US" baseline="0" dirty="0"/>
              <a:t>Focus on building software that creates value</a:t>
            </a:r>
          </a:p>
          <a:p>
            <a:pPr marL="615700" lvl="1" indent="-167918">
              <a:buFont typeface="Arial" panose="020B0604020202020204" pitchFamily="34" charset="0"/>
              <a:buChar char="•"/>
            </a:pPr>
            <a:r>
              <a:rPr lang="en-US" baseline="0" dirty="0"/>
              <a:t>Ability to change and adapt</a:t>
            </a:r>
          </a:p>
          <a:p>
            <a:pPr marL="167918" indent="-167918">
              <a:buFont typeface="Arial" panose="020B0604020202020204" pitchFamily="34" charset="0"/>
              <a:buChar char="•"/>
            </a:pPr>
            <a:r>
              <a:rPr lang="en-US" b="1" baseline="0" dirty="0"/>
              <a:t>ALM</a:t>
            </a:r>
            <a:r>
              <a:rPr lang="en-US" baseline="0" dirty="0"/>
              <a:t> (Application Lifecycle Management) = Once we got good at building the right software…then we needed to scale our capabilities across the organization which then posed the problem of “how do we develop software with quality?”</a:t>
            </a:r>
          </a:p>
          <a:p>
            <a:pPr marL="615700" lvl="1" indent="-167918">
              <a:buFont typeface="Arial" panose="020B0604020202020204" pitchFamily="34" charset="0"/>
              <a:buChar char="•"/>
            </a:pPr>
            <a:r>
              <a:rPr lang="en-US" baseline="0" dirty="0"/>
              <a:t>As Agile teams matured and scaled, we needed ways to ensure consistency and quality</a:t>
            </a:r>
          </a:p>
          <a:p>
            <a:pPr marL="615700" lvl="1" indent="-167918">
              <a:buFont typeface="Arial" panose="020B0604020202020204" pitchFamily="34" charset="0"/>
              <a:buChar char="•"/>
            </a:pPr>
            <a:r>
              <a:rPr lang="en-US" baseline="0" dirty="0"/>
              <a:t>How do we view a portfolio of work across dozens of Agile teams?  (TFS, VSTS)</a:t>
            </a:r>
          </a:p>
          <a:p>
            <a:pPr marL="615700" lvl="1" indent="-167918">
              <a:buFont typeface="Arial" panose="020B0604020202020204" pitchFamily="34" charset="0"/>
              <a:buChar char="•"/>
            </a:pPr>
            <a:r>
              <a:rPr lang="en-US" baseline="0" dirty="0"/>
              <a:t>How do we ensure we are building testable requirements?</a:t>
            </a:r>
          </a:p>
          <a:p>
            <a:pPr marL="167918" indent="-167918">
              <a:buFont typeface="Arial" panose="020B0604020202020204" pitchFamily="34" charset="0"/>
              <a:buChar char="•"/>
            </a:pPr>
            <a:r>
              <a:rPr lang="en-US" b="1" baseline="0" dirty="0"/>
              <a:t>DevOps</a:t>
            </a:r>
            <a:r>
              <a:rPr lang="en-US" baseline="0" dirty="0"/>
              <a:t> = Now that we can deliver the right software, with Quality, we are now faced with the problem of “how do I </a:t>
            </a:r>
            <a:r>
              <a:rPr lang="en-US" b="1" baseline="0" dirty="0"/>
              <a:t>deliver</a:t>
            </a:r>
            <a:r>
              <a:rPr lang="en-US" baseline="0" dirty="0"/>
              <a:t> the software </a:t>
            </a:r>
            <a:r>
              <a:rPr lang="en-US" b="1" baseline="0" dirty="0"/>
              <a:t>faster</a:t>
            </a:r>
            <a:r>
              <a:rPr lang="en-US" baseline="0" dirty="0"/>
              <a:t>”?</a:t>
            </a:r>
          </a:p>
          <a:p>
            <a:pPr marL="615700" lvl="1" indent="-167918">
              <a:buFont typeface="Arial" panose="020B0604020202020204" pitchFamily="34" charset="0"/>
              <a:buChar char="•"/>
            </a:pPr>
            <a:r>
              <a:rPr lang="en-US" baseline="0" dirty="0"/>
              <a:t>This is what we will explore throughout the rest of the session today…</a:t>
            </a:r>
          </a:p>
          <a:p>
            <a:endParaRPr lang="en-US" dirty="0"/>
          </a:p>
        </p:txBody>
      </p:sp>
      <p:sp>
        <p:nvSpPr>
          <p:cNvPr id="4" name="Slide Number Placeholder 3"/>
          <p:cNvSpPr>
            <a:spLocks noGrp="1"/>
          </p:cNvSpPr>
          <p:nvPr>
            <p:ph type="sldNum" sz="quarter" idx="10"/>
          </p:nvPr>
        </p:nvSpPr>
        <p:spPr/>
        <p:txBody>
          <a:bodyPr/>
          <a:lstStyle/>
          <a:p>
            <a:fld id="{B3DDEFED-6876-43C0-BABA-F663C811D56D}"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98702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u="sng" dirty="0"/>
              <a:t>Talking Points:</a:t>
            </a:r>
          </a:p>
          <a:p>
            <a:pPr marL="167918" indent="-167918">
              <a:buFont typeface="Arial" panose="020B0604020202020204" pitchFamily="34" charset="0"/>
              <a:buChar char="•"/>
            </a:pPr>
            <a:r>
              <a:rPr lang="en-US" b="1" dirty="0"/>
              <a:t>Planning vs. Delivering</a:t>
            </a:r>
          </a:p>
          <a:p>
            <a:pPr marL="615700" lvl="1" indent="-167918">
              <a:buFont typeface="Arial" panose="020B0604020202020204" pitchFamily="34" charset="0"/>
              <a:buChar char="•"/>
            </a:pPr>
            <a:r>
              <a:rPr lang="en-US" dirty="0"/>
              <a:t>We know that we cannot define</a:t>
            </a:r>
            <a:r>
              <a:rPr lang="en-US" baseline="0" dirty="0"/>
              <a:t> an entire product backlog upfront with a new or existing application.  We need to start shifting our focus from this initial planning to delivering the software and then learning how it is being used.</a:t>
            </a:r>
            <a:endParaRPr lang="en-US" dirty="0"/>
          </a:p>
          <a:p>
            <a:pPr marL="167918" indent="-167918">
              <a:buFont typeface="Arial" panose="020B0604020202020204" pitchFamily="34" charset="0"/>
              <a:buChar char="•"/>
            </a:pPr>
            <a:r>
              <a:rPr lang="en-US" b="1" dirty="0"/>
              <a:t>Compete vs. Collaborate</a:t>
            </a:r>
          </a:p>
          <a:p>
            <a:pPr marL="615700" lvl="1" indent="-167918">
              <a:buFont typeface="Arial" panose="020B0604020202020204" pitchFamily="34" charset="0"/>
              <a:buChar char="•"/>
            </a:pPr>
            <a:r>
              <a:rPr lang="en-US" dirty="0"/>
              <a:t>We are not competing with internal business</a:t>
            </a:r>
            <a:r>
              <a:rPr lang="en-US" baseline="0" dirty="0"/>
              <a:t> teams, we all need to be working together for a common goal.</a:t>
            </a:r>
            <a:endParaRPr lang="en-US" dirty="0"/>
          </a:p>
          <a:p>
            <a:pPr marL="167918" indent="-167918">
              <a:buFont typeface="Arial" panose="020B0604020202020204" pitchFamily="34" charset="0"/>
              <a:buChar char="•"/>
            </a:pPr>
            <a:r>
              <a:rPr lang="en-US" b="1" dirty="0"/>
              <a:t>Static</a:t>
            </a:r>
            <a:r>
              <a:rPr lang="en-US" b="1" baseline="0" dirty="0"/>
              <a:t> vs. Flexible</a:t>
            </a:r>
          </a:p>
          <a:p>
            <a:pPr marL="615700" lvl="1" indent="-167918">
              <a:buFont typeface="Arial" panose="020B0604020202020204" pitchFamily="34" charset="0"/>
              <a:buChar char="•"/>
            </a:pPr>
            <a:r>
              <a:rPr lang="en-US" baseline="0" dirty="0"/>
              <a:t>We need to break down the silos of static roles and form more cohesive, cross functional teams that will pick up “what’s next” for work items help deliver the value to the business. </a:t>
            </a:r>
          </a:p>
          <a:p>
            <a:pPr marL="167918" indent="-167918">
              <a:buFont typeface="Arial" panose="020B0604020202020204" pitchFamily="34" charset="0"/>
              <a:buChar char="•"/>
            </a:pPr>
            <a:r>
              <a:rPr lang="en-US" b="1" baseline="0" dirty="0"/>
              <a:t>Productivity vs. Value</a:t>
            </a:r>
          </a:p>
          <a:p>
            <a:pPr marL="615700" lvl="1" indent="-167918">
              <a:buFont typeface="Arial" panose="020B0604020202020204" pitchFamily="34" charset="0"/>
              <a:buChar char="•"/>
            </a:pPr>
            <a:r>
              <a:rPr lang="en-US" baseline="0" dirty="0"/>
              <a:t>We should be measured by what our team is able to accomplish as a group rather than how many lines of code I write or how many bugs are found.</a:t>
            </a:r>
          </a:p>
          <a:p>
            <a:pPr marL="615700" lvl="1" indent="-167918">
              <a:buFont typeface="Arial" panose="020B0604020202020204" pitchFamily="34" charset="0"/>
              <a:buChar char="•"/>
            </a:pPr>
            <a:r>
              <a:rPr lang="en-US" baseline="0" dirty="0"/>
              <a:t>As we mentioned in the “Team R and Team D” storyline, we need to measure what is important which is value delivered to the business.</a:t>
            </a:r>
          </a:p>
          <a:p>
            <a:pPr marL="167918" indent="-167918">
              <a:buFont typeface="Arial" panose="020B0604020202020204" pitchFamily="34" charset="0"/>
              <a:buChar char="•"/>
            </a:pPr>
            <a:r>
              <a:rPr lang="en-US" b="1" baseline="0" dirty="0"/>
              <a:t>Efficiency vs. Effectiveness</a:t>
            </a:r>
          </a:p>
          <a:p>
            <a:pPr marL="615700" lvl="1" indent="-167918">
              <a:buFont typeface="Arial" panose="020B0604020202020204" pitchFamily="34" charset="0"/>
              <a:buChar char="•"/>
            </a:pPr>
            <a:r>
              <a:rPr lang="en-US" baseline="0" dirty="0"/>
              <a:t>Efficiency is important but making sure we are always aimed and the right business outcomes is what makes that efficiency really valuable.</a:t>
            </a:r>
          </a:p>
          <a:p>
            <a:pPr marL="167918" indent="-167918">
              <a:buFont typeface="Arial" panose="020B0604020202020204" pitchFamily="34" charset="0"/>
              <a:buChar char="•"/>
            </a:pPr>
            <a:r>
              <a:rPr lang="en-US" b="1" baseline="0" dirty="0"/>
              <a:t>Assumptions vs. Learning</a:t>
            </a:r>
          </a:p>
          <a:p>
            <a:pPr marL="615700" lvl="1" indent="-167918">
              <a:buFont typeface="Arial" panose="020B0604020202020204" pitchFamily="34" charset="0"/>
              <a:buChar char="•"/>
            </a:pPr>
            <a:r>
              <a:rPr lang="en-US" baseline="0" dirty="0"/>
              <a:t>It is natural in software design and development to try and predict how it might be used but generally this is based on opinion rather than what we see in production.</a:t>
            </a:r>
          </a:p>
          <a:p>
            <a:pPr marL="615700" lvl="1" indent="-167918">
              <a:buFont typeface="Arial" panose="020B0604020202020204" pitchFamily="34" charset="0"/>
              <a:buChar char="•"/>
            </a:pPr>
            <a:r>
              <a:rPr lang="en-US" baseline="0" dirty="0"/>
              <a:t>We need to be measuring how our software is actually working and being used in production and them let that information help drives us in the right direction.</a:t>
            </a:r>
          </a:p>
          <a:p>
            <a:pPr marL="167918" indent="-167918">
              <a:buFont typeface="Arial" panose="020B0604020202020204" pitchFamily="34" charset="0"/>
              <a:buChar char="•"/>
            </a:pPr>
            <a:r>
              <a:rPr lang="en-US" b="1" baseline="0" dirty="0"/>
              <a:t>Estimating vs. Measuring </a:t>
            </a:r>
          </a:p>
          <a:p>
            <a:pPr marL="615700" lvl="1" indent="-167918">
              <a:buFont typeface="Arial" panose="020B0604020202020204" pitchFamily="34" charset="0"/>
              <a:buChar char="•"/>
            </a:pPr>
            <a:r>
              <a:rPr lang="en-US" baseline="0" dirty="0"/>
              <a:t>We can guestimate how we think the software will perform but until we see it in production we really cannot truly measure the performance.</a:t>
            </a:r>
            <a:endParaRPr lang="en-US" dirty="0"/>
          </a:p>
        </p:txBody>
      </p:sp>
      <p:sp>
        <p:nvSpPr>
          <p:cNvPr id="4" name="Slide Number Placeholder 3"/>
          <p:cNvSpPr>
            <a:spLocks noGrp="1"/>
          </p:cNvSpPr>
          <p:nvPr>
            <p:ph type="sldNum" sz="quarter" idx="10"/>
          </p:nvPr>
        </p:nvSpPr>
        <p:spPr/>
        <p:txBody>
          <a:bodyPr/>
          <a:lstStyle/>
          <a:p>
            <a:fld id="{B3DDEFED-6876-43C0-BABA-F663C811D56D}"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7268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Talking Points:</a:t>
            </a:r>
          </a:p>
          <a:p>
            <a:r>
              <a:rPr lang="en-US" b="0" u="none" dirty="0"/>
              <a:t>How does DevOps look from</a:t>
            </a:r>
            <a:r>
              <a:rPr lang="en-US" b="0" u="none" baseline="0" dirty="0"/>
              <a:t> a team perspective?</a:t>
            </a:r>
          </a:p>
          <a:p>
            <a:endParaRPr lang="en-US" b="0" u="none" dirty="0"/>
          </a:p>
          <a:p>
            <a:pPr marL="223891" indent="-223891">
              <a:buFont typeface="+mj-lt"/>
              <a:buAutoNum type="arabicPeriod"/>
            </a:pPr>
            <a:r>
              <a:rPr lang="en-US" b="1" dirty="0"/>
              <a:t>Integrated</a:t>
            </a:r>
            <a:r>
              <a:rPr lang="en-US" b="1" baseline="0" dirty="0"/>
              <a:t> Delivery Teams </a:t>
            </a:r>
            <a:r>
              <a:rPr lang="en-US" baseline="0" dirty="0"/>
              <a:t>– Business, Development, Testing, and Operations all working together</a:t>
            </a:r>
          </a:p>
          <a:p>
            <a:pPr marL="223891" indent="-223891">
              <a:buFont typeface="+mj-lt"/>
              <a:buAutoNum type="arabicPeriod"/>
            </a:pPr>
            <a:r>
              <a:rPr lang="en-US" b="1" baseline="0" dirty="0"/>
              <a:t>Unified Backlog </a:t>
            </a:r>
            <a:r>
              <a:rPr lang="en-US" baseline="0" dirty="0"/>
              <a:t>– we are all working towards a common goal and prioritize business features with operational support items</a:t>
            </a:r>
          </a:p>
          <a:p>
            <a:pPr marL="223891" indent="-223891">
              <a:buFont typeface="+mj-lt"/>
              <a:buAutoNum type="arabicPeriod"/>
            </a:pPr>
            <a:r>
              <a:rPr lang="en-US" b="1" baseline="0" dirty="0"/>
              <a:t>Feedback Loops </a:t>
            </a:r>
            <a:r>
              <a:rPr lang="en-US" baseline="0" dirty="0"/>
              <a:t>– incorporating business vision, operational performance, customer feedback, market conditions to drive product development</a:t>
            </a:r>
          </a:p>
          <a:p>
            <a:pPr marL="223891" indent="-223891">
              <a:buFont typeface="+mj-lt"/>
              <a:buAutoNum type="arabicPeriod"/>
            </a:pPr>
            <a:r>
              <a:rPr lang="en-US" b="1" baseline="0" dirty="0"/>
              <a:t>Operational Deliverables </a:t>
            </a:r>
            <a:r>
              <a:rPr lang="en-US" baseline="0" dirty="0"/>
              <a:t>– build out of environments, NFR’s, and monitoring are all work items that contribute to the overall deliverable; these need to be part of the unified backlog.</a:t>
            </a:r>
          </a:p>
          <a:p>
            <a:pPr marL="223891" indent="-223891">
              <a:buFont typeface="+mj-lt"/>
              <a:buAutoNum type="arabicPeriod"/>
            </a:pPr>
            <a:r>
              <a:rPr lang="en-US" b="1" baseline="0" dirty="0"/>
              <a:t>Production Experimentation &amp; Monitoring </a:t>
            </a:r>
            <a:r>
              <a:rPr lang="en-US" b="0" baseline="0" dirty="0"/>
              <a:t>– Feature flags, soft roll outs, fail forward &amp; Application Monitoring</a:t>
            </a:r>
          </a:p>
          <a:p>
            <a:pPr marL="223891" indent="-223891">
              <a:buFont typeface="+mj-lt"/>
              <a:buAutoNum type="arabicPeriod"/>
            </a:pPr>
            <a:r>
              <a:rPr lang="en-US" b="1" baseline="0" dirty="0"/>
              <a:t>Application Driven Infrastructure </a:t>
            </a:r>
            <a:r>
              <a:rPr lang="en-US" baseline="0" dirty="0"/>
              <a:t>– allow applications to drive the hardware and software requirements needed rather than having it “fit” into a shared server model.  This allows for maximum efficiency in delivering software.</a:t>
            </a:r>
            <a:endParaRPr lang="en-US" dirty="0"/>
          </a:p>
        </p:txBody>
      </p:sp>
      <p:sp>
        <p:nvSpPr>
          <p:cNvPr id="4" name="Slide Number Placeholder 3"/>
          <p:cNvSpPr>
            <a:spLocks noGrp="1"/>
          </p:cNvSpPr>
          <p:nvPr>
            <p:ph type="sldNum" sz="quarter" idx="10"/>
          </p:nvPr>
        </p:nvSpPr>
        <p:spPr/>
        <p:txBody>
          <a:bodyPr/>
          <a:lstStyle/>
          <a:p>
            <a:fld id="{B3DDEFED-6876-43C0-BABA-F663C811D56D}"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1929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Talking Points:</a:t>
            </a:r>
          </a:p>
          <a:p>
            <a:r>
              <a:rPr lang="en-US" b="0" u="none" dirty="0"/>
              <a:t>Let’s now</a:t>
            </a:r>
            <a:r>
              <a:rPr lang="en-US" b="0" u="none" baseline="0" dirty="0"/>
              <a:t> take a moment and look at what DevOps means for me and my role within a team.</a:t>
            </a:r>
            <a:endParaRPr lang="en-US" b="0" u="none" dirty="0"/>
          </a:p>
          <a:p>
            <a:pPr marL="167918" indent="-167918">
              <a:buFont typeface="Arial" panose="020B0604020202020204" pitchFamily="34" charset="0"/>
              <a:buChar char="•"/>
            </a:pPr>
            <a:r>
              <a:rPr lang="en-US" dirty="0"/>
              <a:t>Talk through each of the roles and</a:t>
            </a:r>
            <a:r>
              <a:rPr lang="en-US" baseline="0" dirty="0"/>
              <a:t> how DevOps affects them…</a:t>
            </a:r>
            <a:endParaRPr lang="en-US" dirty="0"/>
          </a:p>
        </p:txBody>
      </p:sp>
      <p:sp>
        <p:nvSpPr>
          <p:cNvPr id="4" name="Slide Number Placeholder 3"/>
          <p:cNvSpPr>
            <a:spLocks noGrp="1"/>
          </p:cNvSpPr>
          <p:nvPr>
            <p:ph type="sldNum" sz="quarter" idx="10"/>
          </p:nvPr>
        </p:nvSpPr>
        <p:spPr/>
        <p:txBody>
          <a:bodyPr/>
          <a:lstStyle/>
          <a:p>
            <a:fld id="{B3DDEFED-6876-43C0-BABA-F663C811D56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975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CA79F1-5337-4D6A-8501-557C57E967D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119019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A79F1-5337-4D6A-8501-557C57E967D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148527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A79F1-5337-4D6A-8501-557C57E967D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77967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2B2-669F-4FCE-8CEC-9A1DCD0FC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4B420A-DF3C-41FC-A076-9659EC8AC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5D74EB-FE3F-407A-86DE-D82A0A7DFC83}"/>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C1D9E148-ECA4-4446-A8A6-5C522BF8B387}"/>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672B4956-9D6A-4529-8721-DD1587892E9B}"/>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25219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37E5-CCB5-45C7-8FEB-8277BABEE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52291-A4BB-4928-A34F-96946CE3F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F5AF1-76AB-422F-945A-8E73D9F51220}"/>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54DC33D9-C5C1-446C-8A33-351817ADABE5}"/>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9C1FEAD7-3978-48A6-BCDB-AE1681F67DF1}"/>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51800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06CF-0D27-48B8-92FA-F1AC28D94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DACE5B-1029-4146-8C4F-D38049DE2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FDAD6-4DEC-4EC8-9DDC-D05BB8685F6C}"/>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AE6A620-1121-4774-A6C2-E4F28EF5827F}"/>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1BF2915-92A3-42FB-B3C2-A6211FC80D04}"/>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3974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DE31-412F-453F-B607-F5AAE7CAF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9DA0C-0543-4034-9BE8-C12F16F0A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8F738A-F260-4F49-B5B5-9F8FAD698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8E3749-FEA2-4351-BB40-CA09D664C70A}"/>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E1CCB10-F0A0-40E0-892A-42F40977EB1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9CBB2B2B-2298-4A9A-B4F5-221E30363E4A}"/>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7142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5F14-CFF5-4093-AF07-765AB2BA4D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EEF49C-81A6-4CA8-B0E1-4F8AE7BEF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D62A0-6771-4213-9E20-36408691B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56528-023A-45F1-AA26-B766B9669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9AC0A-9663-4CE9-B427-E76116BEB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608A6B-19C1-4EDD-A1AF-0BEFA012DE05}"/>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DAAB16A5-0B86-46C2-9E58-144F37DA701E}"/>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AB17F911-1336-431F-A641-F70E5E2B1B6C}"/>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362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55DF-2595-4803-879D-E98E49BBD3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6D690-FF57-4ECC-AFC4-7286EDACE62F}"/>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3A5A8DB2-8291-47FE-BC7F-A37EB30C4828}"/>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72362445-F13C-406F-803F-42EA18B48280}"/>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3228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1FBA0-20C5-43DE-9119-4B7604DFD25A}"/>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06D9A598-8DD4-45A1-9CFE-B2F51962508C}"/>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1ED9963B-2921-454B-B553-E751E828DBEB}"/>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4017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F420-356C-44F5-972E-166F59068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DD75EE-832A-4D1F-AB3E-F46C6BA4F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B74FEB-A828-4E49-B016-668D09B8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FC922-DB95-4D79-9631-E4F82D784896}"/>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A87DA91D-FBD6-4D55-AB5D-B245547B8C72}"/>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9B0E14C-F572-4B41-BFB6-66AB83950CCD}"/>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4741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A79F1-5337-4D6A-8501-557C57E967D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1105482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08A7-B028-46A8-ABAB-63D80B3BB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A541D9-9781-4B77-9581-E3F2C0999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7D16C-C196-4E43-85F8-AA5F342FC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FA89A-E576-4C70-8B86-54FEDC095551}"/>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DF304394-6624-4C38-9564-D722927F577C}"/>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0684EDAD-ADC5-4646-A56A-6183557C5F38}"/>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16597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8A61-E9BA-40E8-ABA6-851D5615A2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0ACB1-C6CA-43D9-A9C3-89BAB4763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642FB-E71D-4DEF-B152-5B02A0F5FAAD}"/>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E260F9AA-2B86-48E1-8745-079031BAFBD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70589D20-A30E-421B-9CA9-DC32C317A25D}"/>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5542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044E3-607F-477D-B783-4D068DDC32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F57EE-1294-45A5-A4C1-F0F668B9C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8B780-C90A-4AF4-B3B4-8669560D2380}"/>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C6CD047A-7D0A-43FF-872B-DE11DF3B7A8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C5A6870-9156-4A12-AE2C-1B744C3C1680}"/>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58976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261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001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959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3566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6296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44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591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A79F1-5337-4D6A-8501-557C57E967D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3142733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17998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5951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8591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54EA0-BE1D-3046-9B85-2BE3C5F5214A}" type="datetimeFigureOut">
              <a:rPr lang="en-US" smtClean="0">
                <a:solidFill>
                  <a:prstClr val="black">
                    <a:tint val="75000"/>
                  </a:prstClr>
                </a:solidFill>
              </a:rPr>
              <a:pPr/>
              <a:t>8/30/2022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7BBC36-4E47-BD4F-843D-4A9936E991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6220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Rectangle 14"/>
          <p:cNvSpPr>
            <a:spLocks noGrp="1" noChangeArrowheads="1"/>
          </p:cNvSpPr>
          <p:nvPr>
            <p:ph type="ctrTitle" hasCustomPrompt="1"/>
          </p:nvPr>
        </p:nvSpPr>
        <p:spPr>
          <a:xfrm>
            <a:off x="609600" y="228601"/>
            <a:ext cx="10972800" cy="739047"/>
          </a:xfrm>
          <a:ln>
            <a:noFill/>
          </a:ln>
        </p:spPr>
        <p:txBody>
          <a:bodyPr anchor="t"/>
          <a:lstStyle>
            <a:lvl1pPr algn="l">
              <a:defRPr b="0" cap="all">
                <a:solidFill>
                  <a:schemeClr val="tx1">
                    <a:lumMod val="65000"/>
                    <a:lumOff val="35000"/>
                  </a:schemeClr>
                </a:solidFill>
              </a:defRPr>
            </a:lvl1pPr>
          </a:lstStyle>
          <a:p>
            <a:r>
              <a:rPr lang="en-US" dirty="0"/>
              <a:t>Heading</a:t>
            </a:r>
          </a:p>
        </p:txBody>
      </p:sp>
      <p:sp>
        <p:nvSpPr>
          <p:cNvPr id="11" name="Rectangle 3"/>
          <p:cNvSpPr>
            <a:spLocks noGrp="1" noChangeArrowheads="1"/>
          </p:cNvSpPr>
          <p:nvPr userDrawn="1">
            <p:ph type="body" idx="10"/>
          </p:nvPr>
        </p:nvSpPr>
        <p:spPr>
          <a:xfrm>
            <a:off x="609600" y="1159185"/>
            <a:ext cx="10972800" cy="5069222"/>
          </a:xfrm>
        </p:spPr>
        <p:txBody>
          <a:bodyPr/>
          <a:lstStyle>
            <a:lvl1pPr>
              <a:defRPr sz="2800">
                <a:solidFill>
                  <a:srgbClr val="E37735"/>
                </a:solidFill>
              </a:defRPr>
            </a:lvl1pPr>
            <a:lvl2pPr>
              <a:defRPr sz="2400">
                <a:ln>
                  <a:noFill/>
                </a:ln>
                <a:solidFill>
                  <a:schemeClr val="tx1">
                    <a:lumMod val="65000"/>
                    <a:lumOff val="35000"/>
                  </a:schemeClr>
                </a:solidFill>
              </a:defRPr>
            </a:lvl2pPr>
            <a:lvl3pPr>
              <a:defRPr>
                <a:ln>
                  <a:noFill/>
                </a:ln>
                <a:solidFill>
                  <a:schemeClr val="tx1">
                    <a:lumMod val="65000"/>
                    <a:lumOff val="35000"/>
                  </a:schemeClr>
                </a:solidFill>
              </a:defRPr>
            </a:lvl3pPr>
          </a:lstStyle>
          <a:p>
            <a:pPr lvl="0"/>
            <a:r>
              <a:rPr lang="en-US" dirty="0"/>
              <a:t>Click to edit Master text styles</a:t>
            </a:r>
          </a:p>
          <a:p>
            <a:pPr lvl="1"/>
            <a:r>
              <a:rPr lang="en-US" dirty="0"/>
              <a:t>Second level</a:t>
            </a:r>
          </a:p>
          <a:p>
            <a:pPr lvl="2"/>
            <a:r>
              <a:rPr lang="en-US" dirty="0"/>
              <a:t>Third level</a:t>
            </a:r>
          </a:p>
        </p:txBody>
      </p:sp>
      <p:cxnSp>
        <p:nvCxnSpPr>
          <p:cNvPr id="13" name="Straight Connector 12"/>
          <p:cNvCxnSpPr/>
          <p:nvPr userDrawn="1"/>
        </p:nvCxnSpPr>
        <p:spPr>
          <a:xfrm>
            <a:off x="609601" y="989012"/>
            <a:ext cx="11582399" cy="1588"/>
          </a:xfrm>
          <a:prstGeom prst="line">
            <a:avLst/>
          </a:prstGeom>
          <a:ln w="12700" cap="flat" cmpd="sng" algn="ctr">
            <a:solidFill>
              <a:schemeClr val="accent5"/>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2"/>
          <p:cNvGrpSpPr/>
          <p:nvPr userDrawn="1"/>
        </p:nvGrpSpPr>
        <p:grpSpPr>
          <a:xfrm>
            <a:off x="-1" y="6396990"/>
            <a:ext cx="12197081" cy="461010"/>
            <a:chOff x="-1" y="6396990"/>
            <a:chExt cx="9147811" cy="461010"/>
          </a:xfrm>
        </p:grpSpPr>
        <p:grpSp>
          <p:nvGrpSpPr>
            <p:cNvPr id="2" name="Group 1"/>
            <p:cNvGrpSpPr/>
            <p:nvPr userDrawn="1"/>
          </p:nvGrpSpPr>
          <p:grpSpPr>
            <a:xfrm>
              <a:off x="-1" y="6396991"/>
              <a:ext cx="9147811" cy="461009"/>
              <a:chOff x="-1" y="6396991"/>
              <a:chExt cx="9147811" cy="461009"/>
            </a:xfrm>
          </p:grpSpPr>
          <p:sp>
            <p:nvSpPr>
              <p:cNvPr id="5" name="Rectangle 4"/>
              <p:cNvSpPr>
                <a:spLocks noChangeArrowheads="1"/>
              </p:cNvSpPr>
              <p:nvPr userDrawn="1"/>
            </p:nvSpPr>
            <p:spPr bwMode="auto">
              <a:xfrm>
                <a:off x="-1" y="6423732"/>
                <a:ext cx="9144001" cy="434268"/>
              </a:xfrm>
              <a:prstGeom prst="rect">
                <a:avLst/>
              </a:prstGeom>
              <a:solidFill>
                <a:schemeClr val="bg1">
                  <a:lumMod val="85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pic>
            <p:nvPicPr>
              <p:cNvPr id="9" name="Picture 8" descr="Original_DeliveronVEC.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90506" y="6464075"/>
                <a:ext cx="1219200" cy="390144"/>
              </a:xfrm>
              <a:prstGeom prst="rect">
                <a:avLst/>
              </a:prstGeom>
            </p:spPr>
          </p:pic>
          <p:sp>
            <p:nvSpPr>
              <p:cNvPr id="12" name="Footer Placeholder 4"/>
              <p:cNvSpPr txBox="1">
                <a:spLocks/>
              </p:cNvSpPr>
              <p:nvPr userDrawn="1"/>
            </p:nvSpPr>
            <p:spPr>
              <a:xfrm>
                <a:off x="3124200" y="6611294"/>
                <a:ext cx="2895600" cy="228600"/>
              </a:xfrm>
              <a:prstGeom prst="rect">
                <a:avLst/>
              </a:prstGeom>
            </p:spPr>
            <p:txBody>
              <a:bodyPr vert="horz" lIns="0" tIns="0" rIns="0" bIns="0" rtlCol="0" anchor="b" anchorCtr="0"/>
              <a:lstStyle>
                <a:defPPr>
                  <a:defRPr lang="en-US"/>
                </a:defPPr>
                <a:lvl1pPr marL="0" algn="l" defTabSz="914363" rtl="0" eaLnBrk="1" latinLnBrk="0" hangingPunct="1">
                  <a:defRPr sz="9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00" dirty="0">
                    <a:solidFill>
                      <a:prstClr val="black">
                        <a:lumMod val="50000"/>
                        <a:lumOff val="50000"/>
                      </a:prstClr>
                    </a:solidFill>
                  </a:rPr>
                  <a:t>Copyright © 2016 Deliveron Consulting Services</a:t>
                </a:r>
              </a:p>
            </p:txBody>
          </p:sp>
          <p:sp>
            <p:nvSpPr>
              <p:cNvPr id="15" name="Rectangle 14"/>
              <p:cNvSpPr>
                <a:spLocks noChangeArrowheads="1"/>
              </p:cNvSpPr>
              <p:nvPr userDrawn="1"/>
            </p:nvSpPr>
            <p:spPr bwMode="auto">
              <a:xfrm>
                <a:off x="0" y="6396991"/>
                <a:ext cx="9147810" cy="45719"/>
              </a:xfrm>
              <a:prstGeom prst="rect">
                <a:avLst/>
              </a:prstGeom>
              <a:solidFill>
                <a:schemeClr val="tx1">
                  <a:lumMod val="50000"/>
                  <a:lumOff val="50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
          <p:nvSpPr>
            <p:cNvPr id="16" name="Rectangle 15"/>
            <p:cNvSpPr>
              <a:spLocks noChangeArrowheads="1"/>
            </p:cNvSpPr>
            <p:nvPr userDrawn="1"/>
          </p:nvSpPr>
          <p:spPr bwMode="auto">
            <a:xfrm flipV="1">
              <a:off x="0" y="6396990"/>
              <a:ext cx="533400" cy="45719"/>
            </a:xfrm>
            <a:prstGeom prst="rect">
              <a:avLst/>
            </a:prstGeom>
            <a:solidFill>
              <a:srgbClr val="AFC88F"/>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18" name="Rectangle 17"/>
            <p:cNvSpPr>
              <a:spLocks noChangeArrowheads="1"/>
            </p:cNvSpPr>
            <p:nvPr userDrawn="1"/>
          </p:nvSpPr>
          <p:spPr bwMode="auto">
            <a:xfrm flipV="1">
              <a:off x="533400" y="6396990"/>
              <a:ext cx="533400" cy="45719"/>
            </a:xfrm>
            <a:prstGeom prst="rect">
              <a:avLst/>
            </a:prstGeom>
            <a:solidFill>
              <a:srgbClr val="ED9C5D"/>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19" name="Rectangle 18"/>
            <p:cNvSpPr>
              <a:spLocks noChangeArrowheads="1"/>
            </p:cNvSpPr>
            <p:nvPr userDrawn="1"/>
          </p:nvSpPr>
          <p:spPr bwMode="auto">
            <a:xfrm flipV="1">
              <a:off x="1066800" y="6396990"/>
              <a:ext cx="533400" cy="45719"/>
            </a:xfrm>
            <a:prstGeom prst="rect">
              <a:avLst/>
            </a:prstGeom>
            <a:solidFill>
              <a:srgbClr val="7C9BAA"/>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Tree>
    <p:extLst>
      <p:ext uri="{BB962C8B-B14F-4D97-AF65-F5344CB8AC3E}">
        <p14:creationId xmlns:p14="http://schemas.microsoft.com/office/powerpoint/2010/main" val="2813007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Rectangle 14"/>
          <p:cNvSpPr>
            <a:spLocks noGrp="1" noChangeArrowheads="1"/>
          </p:cNvSpPr>
          <p:nvPr>
            <p:ph type="ctrTitle" hasCustomPrompt="1"/>
          </p:nvPr>
        </p:nvSpPr>
        <p:spPr>
          <a:xfrm>
            <a:off x="609600" y="228601"/>
            <a:ext cx="10972800" cy="739047"/>
          </a:xfrm>
          <a:ln>
            <a:noFill/>
          </a:ln>
        </p:spPr>
        <p:txBody>
          <a:bodyPr anchor="t"/>
          <a:lstStyle>
            <a:lvl1pPr algn="l">
              <a:defRPr b="0" cap="all">
                <a:solidFill>
                  <a:schemeClr val="tx1">
                    <a:lumMod val="65000"/>
                    <a:lumOff val="35000"/>
                  </a:schemeClr>
                </a:solidFill>
              </a:defRPr>
            </a:lvl1pPr>
          </a:lstStyle>
          <a:p>
            <a:r>
              <a:rPr lang="en-US" dirty="0"/>
              <a:t>Heading</a:t>
            </a:r>
          </a:p>
        </p:txBody>
      </p:sp>
      <p:sp>
        <p:nvSpPr>
          <p:cNvPr id="21" name="Rectangle 3"/>
          <p:cNvSpPr>
            <a:spLocks noGrp="1" noChangeArrowheads="1"/>
          </p:cNvSpPr>
          <p:nvPr>
            <p:ph type="body" idx="10"/>
          </p:nvPr>
        </p:nvSpPr>
        <p:spPr>
          <a:xfrm>
            <a:off x="609600" y="1159185"/>
            <a:ext cx="10972800" cy="5069222"/>
          </a:xfrm>
        </p:spPr>
        <p:txBody>
          <a:bodyPr/>
          <a:lstStyle>
            <a:lvl1pPr>
              <a:defRPr sz="2800">
                <a:solidFill>
                  <a:srgbClr val="E37735"/>
                </a:solidFill>
              </a:defRPr>
            </a:lvl1pPr>
            <a:lvl2pPr>
              <a:defRPr sz="2400">
                <a:ln>
                  <a:noFill/>
                </a:ln>
                <a:solidFill>
                  <a:schemeClr val="tx1">
                    <a:lumMod val="65000"/>
                    <a:lumOff val="35000"/>
                  </a:schemeClr>
                </a:solidFill>
              </a:defRPr>
            </a:lvl2pPr>
            <a:lvl3pPr>
              <a:defRPr>
                <a:ln>
                  <a:noFill/>
                </a:ln>
                <a:solidFill>
                  <a:schemeClr val="tx1">
                    <a:lumMod val="65000"/>
                    <a:lumOff val="35000"/>
                  </a:schemeClr>
                </a:solidFill>
              </a:defRPr>
            </a:lvl3pPr>
          </a:lstStyle>
          <a:p>
            <a:pPr lvl="0"/>
            <a:r>
              <a:rPr lang="en-US" dirty="0"/>
              <a:t>Click to edit Master text styles</a:t>
            </a:r>
          </a:p>
          <a:p>
            <a:pPr lvl="1"/>
            <a:r>
              <a:rPr lang="en-US" dirty="0"/>
              <a:t>Second level</a:t>
            </a:r>
          </a:p>
          <a:p>
            <a:pPr lvl="2"/>
            <a:r>
              <a:rPr lang="en-US" dirty="0"/>
              <a:t>Third level</a:t>
            </a:r>
          </a:p>
        </p:txBody>
      </p:sp>
      <p:cxnSp>
        <p:nvCxnSpPr>
          <p:cNvPr id="22" name="Straight Connector 21"/>
          <p:cNvCxnSpPr/>
          <p:nvPr userDrawn="1"/>
        </p:nvCxnSpPr>
        <p:spPr>
          <a:xfrm>
            <a:off x="609601" y="989012"/>
            <a:ext cx="11582399" cy="1588"/>
          </a:xfrm>
          <a:prstGeom prst="line">
            <a:avLst/>
          </a:prstGeom>
          <a:ln w="12700" cap="flat" cmpd="sng" algn="ctr">
            <a:solidFill>
              <a:schemeClr val="accent5"/>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userDrawn="1"/>
        </p:nvGrpSpPr>
        <p:grpSpPr>
          <a:xfrm>
            <a:off x="-1" y="6396990"/>
            <a:ext cx="12197081" cy="461010"/>
            <a:chOff x="-1" y="6396990"/>
            <a:chExt cx="9147811" cy="461010"/>
          </a:xfrm>
        </p:grpSpPr>
        <p:grpSp>
          <p:nvGrpSpPr>
            <p:cNvPr id="24" name="Group 23"/>
            <p:cNvGrpSpPr/>
            <p:nvPr userDrawn="1"/>
          </p:nvGrpSpPr>
          <p:grpSpPr>
            <a:xfrm>
              <a:off x="-1" y="6396991"/>
              <a:ext cx="9147811" cy="461009"/>
              <a:chOff x="-1" y="6396991"/>
              <a:chExt cx="9147811" cy="461009"/>
            </a:xfrm>
          </p:grpSpPr>
          <p:sp>
            <p:nvSpPr>
              <p:cNvPr id="28" name="Rectangle 27"/>
              <p:cNvSpPr>
                <a:spLocks noChangeArrowheads="1"/>
              </p:cNvSpPr>
              <p:nvPr userDrawn="1"/>
            </p:nvSpPr>
            <p:spPr bwMode="auto">
              <a:xfrm>
                <a:off x="-1" y="6423732"/>
                <a:ext cx="9144001" cy="434268"/>
              </a:xfrm>
              <a:prstGeom prst="rect">
                <a:avLst/>
              </a:prstGeom>
              <a:solidFill>
                <a:schemeClr val="bg1">
                  <a:lumMod val="85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pic>
            <p:nvPicPr>
              <p:cNvPr id="29" name="Picture 28" descr="Original_DeliveronVEC.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90506" y="6464075"/>
                <a:ext cx="1219200" cy="390144"/>
              </a:xfrm>
              <a:prstGeom prst="rect">
                <a:avLst/>
              </a:prstGeom>
            </p:spPr>
          </p:pic>
          <p:sp>
            <p:nvSpPr>
              <p:cNvPr id="30" name="Footer Placeholder 4"/>
              <p:cNvSpPr txBox="1">
                <a:spLocks/>
              </p:cNvSpPr>
              <p:nvPr userDrawn="1"/>
            </p:nvSpPr>
            <p:spPr>
              <a:xfrm>
                <a:off x="3124200" y="6611294"/>
                <a:ext cx="2895600" cy="228600"/>
              </a:xfrm>
              <a:prstGeom prst="rect">
                <a:avLst/>
              </a:prstGeom>
            </p:spPr>
            <p:txBody>
              <a:bodyPr vert="horz" lIns="0" tIns="0" rIns="0" bIns="0" rtlCol="0" anchor="b" anchorCtr="0"/>
              <a:lstStyle>
                <a:defPPr>
                  <a:defRPr lang="en-US"/>
                </a:defPPr>
                <a:lvl1pPr marL="0" algn="l" defTabSz="914363" rtl="0" eaLnBrk="1" latinLnBrk="0" hangingPunct="1">
                  <a:defRPr sz="9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00" dirty="0">
                    <a:solidFill>
                      <a:prstClr val="black">
                        <a:lumMod val="50000"/>
                        <a:lumOff val="50000"/>
                      </a:prstClr>
                    </a:solidFill>
                  </a:rPr>
                  <a:t>Copyright © 2016 Deliveron Consulting Services</a:t>
                </a:r>
              </a:p>
            </p:txBody>
          </p:sp>
          <p:sp>
            <p:nvSpPr>
              <p:cNvPr id="31" name="Rectangle 30"/>
              <p:cNvSpPr>
                <a:spLocks noChangeArrowheads="1"/>
              </p:cNvSpPr>
              <p:nvPr userDrawn="1"/>
            </p:nvSpPr>
            <p:spPr bwMode="auto">
              <a:xfrm>
                <a:off x="0" y="6396991"/>
                <a:ext cx="9147810" cy="45719"/>
              </a:xfrm>
              <a:prstGeom prst="rect">
                <a:avLst/>
              </a:prstGeom>
              <a:solidFill>
                <a:schemeClr val="tx1">
                  <a:lumMod val="50000"/>
                  <a:lumOff val="50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
          <p:nvSpPr>
            <p:cNvPr id="25" name="Rectangle 24"/>
            <p:cNvSpPr>
              <a:spLocks noChangeArrowheads="1"/>
            </p:cNvSpPr>
            <p:nvPr userDrawn="1"/>
          </p:nvSpPr>
          <p:spPr bwMode="auto">
            <a:xfrm flipV="1">
              <a:off x="0" y="6396990"/>
              <a:ext cx="533400" cy="45719"/>
            </a:xfrm>
            <a:prstGeom prst="rect">
              <a:avLst/>
            </a:prstGeom>
            <a:solidFill>
              <a:srgbClr val="AFC88F"/>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26" name="Rectangle 25"/>
            <p:cNvSpPr>
              <a:spLocks noChangeArrowheads="1"/>
            </p:cNvSpPr>
            <p:nvPr userDrawn="1"/>
          </p:nvSpPr>
          <p:spPr bwMode="auto">
            <a:xfrm flipV="1">
              <a:off x="533400" y="6396990"/>
              <a:ext cx="533400" cy="45719"/>
            </a:xfrm>
            <a:prstGeom prst="rect">
              <a:avLst/>
            </a:prstGeom>
            <a:solidFill>
              <a:srgbClr val="ED9C5D"/>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27" name="Rectangle 26"/>
            <p:cNvSpPr>
              <a:spLocks noChangeArrowheads="1"/>
            </p:cNvSpPr>
            <p:nvPr userDrawn="1"/>
          </p:nvSpPr>
          <p:spPr bwMode="auto">
            <a:xfrm flipV="1">
              <a:off x="1066800" y="6396990"/>
              <a:ext cx="533400" cy="45719"/>
            </a:xfrm>
            <a:prstGeom prst="rect">
              <a:avLst/>
            </a:prstGeom>
            <a:solidFill>
              <a:srgbClr val="7C9BAA"/>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Tree>
    <p:extLst>
      <p:ext uri="{BB962C8B-B14F-4D97-AF65-F5344CB8AC3E}">
        <p14:creationId xmlns:p14="http://schemas.microsoft.com/office/powerpoint/2010/main" val="2129734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9" name="Rectangle 14"/>
          <p:cNvSpPr>
            <a:spLocks noGrp="1" noChangeArrowheads="1"/>
          </p:cNvSpPr>
          <p:nvPr>
            <p:ph type="ctrTitle" hasCustomPrompt="1"/>
          </p:nvPr>
        </p:nvSpPr>
        <p:spPr>
          <a:xfrm>
            <a:off x="609600" y="228601"/>
            <a:ext cx="10972800" cy="739047"/>
          </a:xfrm>
          <a:ln>
            <a:noFill/>
          </a:ln>
        </p:spPr>
        <p:txBody>
          <a:bodyPr anchor="t"/>
          <a:lstStyle>
            <a:lvl1pPr algn="l">
              <a:defRPr b="0" cap="all">
                <a:solidFill>
                  <a:schemeClr val="tx1">
                    <a:lumMod val="65000"/>
                    <a:lumOff val="35000"/>
                  </a:schemeClr>
                </a:solidFill>
              </a:defRPr>
            </a:lvl1pPr>
          </a:lstStyle>
          <a:p>
            <a:r>
              <a:rPr lang="en-US" dirty="0"/>
              <a:t>Heading</a:t>
            </a:r>
          </a:p>
        </p:txBody>
      </p:sp>
      <p:sp>
        <p:nvSpPr>
          <p:cNvPr id="30" name="Rectangle 3"/>
          <p:cNvSpPr>
            <a:spLocks noGrp="1" noChangeArrowheads="1"/>
          </p:cNvSpPr>
          <p:nvPr>
            <p:ph type="body" idx="10"/>
          </p:nvPr>
        </p:nvSpPr>
        <p:spPr>
          <a:xfrm>
            <a:off x="609600" y="1159185"/>
            <a:ext cx="10972800" cy="5069222"/>
          </a:xfrm>
        </p:spPr>
        <p:txBody>
          <a:bodyPr/>
          <a:lstStyle>
            <a:lvl1pPr>
              <a:defRPr sz="2800">
                <a:solidFill>
                  <a:srgbClr val="E37735"/>
                </a:solidFill>
              </a:defRPr>
            </a:lvl1pPr>
            <a:lvl2pPr>
              <a:defRPr sz="2400">
                <a:ln>
                  <a:noFill/>
                </a:ln>
                <a:solidFill>
                  <a:schemeClr val="tx1">
                    <a:lumMod val="65000"/>
                    <a:lumOff val="35000"/>
                  </a:schemeClr>
                </a:solidFill>
              </a:defRPr>
            </a:lvl2pPr>
            <a:lvl3pPr>
              <a:defRPr>
                <a:ln>
                  <a:noFill/>
                </a:ln>
                <a:solidFill>
                  <a:schemeClr val="tx1">
                    <a:lumMod val="65000"/>
                    <a:lumOff val="35000"/>
                  </a:schemeClr>
                </a:solidFill>
              </a:defRPr>
            </a:lvl3pPr>
          </a:lstStyle>
          <a:p>
            <a:pPr lvl="0"/>
            <a:r>
              <a:rPr lang="en-US" dirty="0"/>
              <a:t>Click to edit Master text styles</a:t>
            </a:r>
          </a:p>
          <a:p>
            <a:pPr lvl="1"/>
            <a:r>
              <a:rPr lang="en-US" dirty="0"/>
              <a:t>Second level</a:t>
            </a:r>
          </a:p>
          <a:p>
            <a:pPr lvl="2"/>
            <a:r>
              <a:rPr lang="en-US" dirty="0"/>
              <a:t>Third level</a:t>
            </a:r>
          </a:p>
        </p:txBody>
      </p:sp>
      <p:cxnSp>
        <p:nvCxnSpPr>
          <p:cNvPr id="31" name="Straight Connector 30"/>
          <p:cNvCxnSpPr/>
          <p:nvPr userDrawn="1"/>
        </p:nvCxnSpPr>
        <p:spPr>
          <a:xfrm>
            <a:off x="609601" y="989012"/>
            <a:ext cx="11582399" cy="1588"/>
          </a:xfrm>
          <a:prstGeom prst="line">
            <a:avLst/>
          </a:prstGeom>
          <a:ln w="12700" cap="flat" cmpd="sng" algn="ctr">
            <a:solidFill>
              <a:schemeClr val="accent5"/>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userDrawn="1"/>
        </p:nvGrpSpPr>
        <p:grpSpPr>
          <a:xfrm>
            <a:off x="-1" y="6396990"/>
            <a:ext cx="12197081" cy="461010"/>
            <a:chOff x="-1" y="6396990"/>
            <a:chExt cx="9147811" cy="461010"/>
          </a:xfrm>
        </p:grpSpPr>
        <p:grpSp>
          <p:nvGrpSpPr>
            <p:cNvPr id="33" name="Group 32"/>
            <p:cNvGrpSpPr/>
            <p:nvPr userDrawn="1"/>
          </p:nvGrpSpPr>
          <p:grpSpPr>
            <a:xfrm>
              <a:off x="-1" y="6396991"/>
              <a:ext cx="9147811" cy="461009"/>
              <a:chOff x="-1" y="6396991"/>
              <a:chExt cx="9147811" cy="461009"/>
            </a:xfrm>
          </p:grpSpPr>
          <p:sp>
            <p:nvSpPr>
              <p:cNvPr id="37" name="Rectangle 36"/>
              <p:cNvSpPr>
                <a:spLocks noChangeArrowheads="1"/>
              </p:cNvSpPr>
              <p:nvPr userDrawn="1"/>
            </p:nvSpPr>
            <p:spPr bwMode="auto">
              <a:xfrm>
                <a:off x="-1" y="6423732"/>
                <a:ext cx="9144001" cy="434268"/>
              </a:xfrm>
              <a:prstGeom prst="rect">
                <a:avLst/>
              </a:prstGeom>
              <a:solidFill>
                <a:schemeClr val="bg1">
                  <a:lumMod val="85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pic>
            <p:nvPicPr>
              <p:cNvPr id="38" name="Picture 37" descr="Original_DeliveronVEC.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90506" y="6464075"/>
                <a:ext cx="1219200" cy="390144"/>
              </a:xfrm>
              <a:prstGeom prst="rect">
                <a:avLst/>
              </a:prstGeom>
            </p:spPr>
          </p:pic>
          <p:sp>
            <p:nvSpPr>
              <p:cNvPr id="39" name="Footer Placeholder 4"/>
              <p:cNvSpPr txBox="1">
                <a:spLocks/>
              </p:cNvSpPr>
              <p:nvPr userDrawn="1"/>
            </p:nvSpPr>
            <p:spPr>
              <a:xfrm>
                <a:off x="3124200" y="6611294"/>
                <a:ext cx="2895600" cy="228600"/>
              </a:xfrm>
              <a:prstGeom prst="rect">
                <a:avLst/>
              </a:prstGeom>
            </p:spPr>
            <p:txBody>
              <a:bodyPr vert="horz" lIns="0" tIns="0" rIns="0" bIns="0" rtlCol="0" anchor="b" anchorCtr="0"/>
              <a:lstStyle>
                <a:defPPr>
                  <a:defRPr lang="en-US"/>
                </a:defPPr>
                <a:lvl1pPr marL="0" algn="l" defTabSz="914363" rtl="0" eaLnBrk="1" latinLnBrk="0" hangingPunct="1">
                  <a:defRPr sz="9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00" dirty="0">
                    <a:solidFill>
                      <a:prstClr val="black">
                        <a:lumMod val="50000"/>
                        <a:lumOff val="50000"/>
                      </a:prstClr>
                    </a:solidFill>
                  </a:rPr>
                  <a:t>Copyright © 2016 Deliveron Consulting Services</a:t>
                </a:r>
              </a:p>
            </p:txBody>
          </p:sp>
          <p:sp>
            <p:nvSpPr>
              <p:cNvPr id="40" name="Rectangle 39"/>
              <p:cNvSpPr>
                <a:spLocks noChangeArrowheads="1"/>
              </p:cNvSpPr>
              <p:nvPr userDrawn="1"/>
            </p:nvSpPr>
            <p:spPr bwMode="auto">
              <a:xfrm>
                <a:off x="0" y="6396991"/>
                <a:ext cx="9147810" cy="45719"/>
              </a:xfrm>
              <a:prstGeom prst="rect">
                <a:avLst/>
              </a:prstGeom>
              <a:solidFill>
                <a:schemeClr val="tx1">
                  <a:lumMod val="50000"/>
                  <a:lumOff val="50000"/>
                </a:schemeClr>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
          <p:nvSpPr>
            <p:cNvPr id="34" name="Rectangle 33"/>
            <p:cNvSpPr>
              <a:spLocks noChangeArrowheads="1"/>
            </p:cNvSpPr>
            <p:nvPr userDrawn="1"/>
          </p:nvSpPr>
          <p:spPr bwMode="auto">
            <a:xfrm flipV="1">
              <a:off x="0" y="6396990"/>
              <a:ext cx="533400" cy="45719"/>
            </a:xfrm>
            <a:prstGeom prst="rect">
              <a:avLst/>
            </a:prstGeom>
            <a:solidFill>
              <a:srgbClr val="AFC88F"/>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35" name="Rectangle 34"/>
            <p:cNvSpPr>
              <a:spLocks noChangeArrowheads="1"/>
            </p:cNvSpPr>
            <p:nvPr userDrawn="1"/>
          </p:nvSpPr>
          <p:spPr bwMode="auto">
            <a:xfrm flipV="1">
              <a:off x="533400" y="6396990"/>
              <a:ext cx="533400" cy="45719"/>
            </a:xfrm>
            <a:prstGeom prst="rect">
              <a:avLst/>
            </a:prstGeom>
            <a:solidFill>
              <a:srgbClr val="ED9C5D"/>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sp>
          <p:nvSpPr>
            <p:cNvPr id="36" name="Rectangle 35"/>
            <p:cNvSpPr>
              <a:spLocks noChangeArrowheads="1"/>
            </p:cNvSpPr>
            <p:nvPr userDrawn="1"/>
          </p:nvSpPr>
          <p:spPr bwMode="auto">
            <a:xfrm flipV="1">
              <a:off x="1066800" y="6396990"/>
              <a:ext cx="533400" cy="45719"/>
            </a:xfrm>
            <a:prstGeom prst="rect">
              <a:avLst/>
            </a:prstGeom>
            <a:solidFill>
              <a:srgbClr val="7C9BAA"/>
            </a:solidFill>
            <a:ln w="9525">
              <a:noFill/>
              <a:miter lim="800000"/>
              <a:headEnd/>
              <a:tailEnd/>
            </a:ln>
            <a:effectLst/>
          </p:spPr>
          <p:txBody>
            <a:bodyPr anchor="ctr">
              <a:prstTxWarp prst="textNoShape">
                <a:avLst/>
              </a:prstTxWarp>
            </a:bodyPr>
            <a:lstStyle/>
            <a:p>
              <a:pPr algn="ctr" defTabSz="457200"/>
              <a:endParaRPr lang="en-US" sz="1800" dirty="0">
                <a:solidFill>
                  <a:srgbClr val="FFFFFF"/>
                </a:solidFill>
              </a:endParaRPr>
            </a:p>
          </p:txBody>
        </p:sp>
      </p:grpSp>
    </p:spTree>
    <p:extLst>
      <p:ext uri="{BB962C8B-B14F-4D97-AF65-F5344CB8AC3E}">
        <p14:creationId xmlns:p14="http://schemas.microsoft.com/office/powerpoint/2010/main" val="2027353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
        <p:nvSpPr>
          <p:cNvPr id="33" name="Rectangle 32"/>
          <p:cNvSpPr/>
          <p:nvPr userDrawn="1"/>
        </p:nvSpPr>
        <p:spPr>
          <a:xfrm>
            <a:off x="6915733" y="1009650"/>
            <a:ext cx="4444995" cy="4776182"/>
          </a:xfrm>
          <a:prstGeom prst="rect">
            <a:avLst/>
          </a:prstGeom>
          <a:gradFill flip="none" rotWithShape="1">
            <a:gsLst>
              <a:gs pos="0">
                <a:schemeClr val="bg1"/>
              </a:gs>
              <a:gs pos="100000">
                <a:srgbClr val="00ABE1"/>
              </a:gs>
            </a:gsLst>
            <a:lin ang="16200000" scaled="1"/>
            <a:tileRect/>
          </a:gra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31" name="Rectangle 30"/>
          <p:cNvSpPr/>
          <p:nvPr userDrawn="1"/>
        </p:nvSpPr>
        <p:spPr>
          <a:xfrm>
            <a:off x="646546" y="1009650"/>
            <a:ext cx="4433455" cy="4776182"/>
          </a:xfrm>
          <a:prstGeom prst="rect">
            <a:avLst/>
          </a:prstGeom>
          <a:gradFill flip="none" rotWithShape="1">
            <a:gsLst>
              <a:gs pos="0">
                <a:schemeClr val="bg1"/>
              </a:gs>
              <a:gs pos="100000">
                <a:srgbClr val="00ABE1"/>
              </a:gs>
            </a:gsLst>
            <a:lin ang="16200000" scaled="1"/>
            <a:tileRect/>
          </a:gra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4998" y="6036591"/>
            <a:ext cx="1989767" cy="632116"/>
          </a:xfrm>
          <a:prstGeom prst="rect">
            <a:avLst/>
          </a:prstGeom>
        </p:spPr>
      </p:pic>
      <p:sp>
        <p:nvSpPr>
          <p:cNvPr id="8" name="Rectangle 7"/>
          <p:cNvSpPr/>
          <p:nvPr userDrawn="1"/>
        </p:nvSpPr>
        <p:spPr>
          <a:xfrm>
            <a:off x="2309097" y="6381756"/>
            <a:ext cx="2504066" cy="276959"/>
          </a:xfrm>
          <a:prstGeom prst="rect">
            <a:avLst/>
          </a:prstGeom>
        </p:spPr>
        <p:txBody>
          <a:bodyPr wrap="none" lIns="91400" tIns="45700" rIns="91400" bIns="45700">
            <a:spAutoFit/>
          </a:bodyPr>
          <a:lstStyle/>
          <a:p>
            <a:pPr defTabSz="914002">
              <a:defRPr/>
            </a:pPr>
            <a:r>
              <a:rPr lang="en-US" sz="1200" dirty="0">
                <a:solidFill>
                  <a:prstClr val="black">
                    <a:lumMod val="50000"/>
                    <a:lumOff val="50000"/>
                  </a:prstClr>
                </a:solidFill>
              </a:rPr>
              <a:t>Copyright© Agile Transformation Inc.</a:t>
            </a:r>
          </a:p>
        </p:txBody>
      </p:sp>
      <p:sp>
        <p:nvSpPr>
          <p:cNvPr id="24" name="Text Placeholder 2"/>
          <p:cNvSpPr>
            <a:spLocks noGrp="1"/>
          </p:cNvSpPr>
          <p:nvPr>
            <p:ph type="body" sz="quarter" idx="12"/>
          </p:nvPr>
        </p:nvSpPr>
        <p:spPr>
          <a:xfrm>
            <a:off x="819412" y="1143005"/>
            <a:ext cx="4077853" cy="564079"/>
          </a:xfrm>
          <a:prstGeom prst="rect">
            <a:avLst/>
          </a:prstGeom>
        </p:spPr>
        <p:txBody>
          <a:bodyPr lIns="91400" tIns="45700" rIns="91400" bIns="45700"/>
          <a:lstStyle>
            <a:lvl1pPr marL="0" indent="0" algn="ctr">
              <a:buNone/>
              <a:defRPr>
                <a:solidFill>
                  <a:schemeClr val="bg1"/>
                </a:solidFill>
                <a:latin typeface="Arial" pitchFamily="34" charset="0"/>
                <a:cs typeface="Arial" pitchFamily="34" charset="0"/>
              </a:defRPr>
            </a:lvl1pPr>
          </a:lstStyle>
          <a:p>
            <a:pPr lvl="0"/>
            <a:r>
              <a:rPr lang="en-US" dirty="0"/>
              <a:t>Click to edit Master text styles</a:t>
            </a:r>
          </a:p>
        </p:txBody>
      </p:sp>
      <p:sp>
        <p:nvSpPr>
          <p:cNvPr id="25" name="Text Placeholder 6"/>
          <p:cNvSpPr>
            <a:spLocks noGrp="1"/>
          </p:cNvSpPr>
          <p:nvPr>
            <p:ph type="body" sz="quarter" idx="13"/>
          </p:nvPr>
        </p:nvSpPr>
        <p:spPr>
          <a:xfrm>
            <a:off x="7019639" y="1143005"/>
            <a:ext cx="4088469" cy="564079"/>
          </a:xfrm>
          <a:prstGeom prst="rect">
            <a:avLst/>
          </a:prstGeom>
        </p:spPr>
        <p:txBody>
          <a:bodyPr lIns="91400" tIns="45700" rIns="91400" bIns="45700"/>
          <a:lstStyle>
            <a:lvl1pPr marL="0" indent="0" algn="ctr">
              <a:buNone/>
              <a:defRPr sz="3200">
                <a:solidFill>
                  <a:schemeClr val="bg1"/>
                </a:solidFill>
                <a:latin typeface="Arial" pitchFamily="34" charset="0"/>
                <a:cs typeface="Arial" pitchFamily="34" charset="0"/>
              </a:defRPr>
            </a:lvl1pPr>
            <a:lvl2pPr marL="457000" indent="0">
              <a:buNone/>
              <a:defRPr sz="3200">
                <a:solidFill>
                  <a:schemeClr val="bg1"/>
                </a:solidFill>
                <a:latin typeface="Arial" pitchFamily="34" charset="0"/>
                <a:cs typeface="Arial" pitchFamily="34" charset="0"/>
              </a:defRPr>
            </a:lvl2pPr>
            <a:lvl3pPr marL="914002" indent="0">
              <a:buNone/>
              <a:defRPr sz="3200">
                <a:solidFill>
                  <a:schemeClr val="bg1"/>
                </a:solidFill>
                <a:latin typeface="Arial" pitchFamily="34" charset="0"/>
                <a:cs typeface="Arial" pitchFamily="34" charset="0"/>
              </a:defRPr>
            </a:lvl3pPr>
            <a:lvl4pPr marL="1371002" indent="0">
              <a:buNone/>
              <a:defRPr sz="3200">
                <a:solidFill>
                  <a:schemeClr val="bg1"/>
                </a:solidFill>
                <a:latin typeface="Arial" pitchFamily="34" charset="0"/>
                <a:cs typeface="Arial" pitchFamily="34" charset="0"/>
              </a:defRPr>
            </a:lvl4pPr>
            <a:lvl5pPr marL="1828004" indent="0">
              <a:buNone/>
              <a:defRPr sz="3200">
                <a:solidFill>
                  <a:schemeClr val="bg1"/>
                </a:solidFill>
                <a:latin typeface="Arial" pitchFamily="34" charset="0"/>
                <a:cs typeface="Arial" pitchFamily="34" charset="0"/>
              </a:defRPr>
            </a:lvl5pPr>
          </a:lstStyle>
          <a:p>
            <a:pPr lvl="0"/>
            <a:r>
              <a:rPr lang="en-US" dirty="0"/>
              <a:t>Click to edit Master text styles</a:t>
            </a:r>
          </a:p>
        </p:txBody>
      </p:sp>
      <p:sp>
        <p:nvSpPr>
          <p:cNvPr id="27" name="Text Placeholder 40"/>
          <p:cNvSpPr>
            <a:spLocks noGrp="1"/>
          </p:cNvSpPr>
          <p:nvPr>
            <p:ph type="body" sz="quarter" idx="15"/>
          </p:nvPr>
        </p:nvSpPr>
        <p:spPr>
          <a:xfrm>
            <a:off x="819412" y="1828800"/>
            <a:ext cx="4077853" cy="3938588"/>
          </a:xfrm>
          <a:prstGeom prst="rect">
            <a:avLst/>
          </a:prstGeom>
        </p:spPr>
        <p:txBody>
          <a:bodyPr lIns="91400" tIns="45700" rIns="91400" bIns="45700"/>
          <a:lstStyle>
            <a:lvl1pPr>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en-US"/>
              <a:t>Click to edit Master text styles</a:t>
            </a:r>
          </a:p>
        </p:txBody>
      </p:sp>
      <p:sp>
        <p:nvSpPr>
          <p:cNvPr id="28" name="Text Placeholder 40"/>
          <p:cNvSpPr>
            <a:spLocks noGrp="1"/>
          </p:cNvSpPr>
          <p:nvPr>
            <p:ph type="body" sz="quarter" idx="16"/>
          </p:nvPr>
        </p:nvSpPr>
        <p:spPr>
          <a:xfrm>
            <a:off x="7019636" y="1828800"/>
            <a:ext cx="4088469" cy="3938588"/>
          </a:xfrm>
          <a:prstGeom prst="rect">
            <a:avLst/>
          </a:prstGeom>
        </p:spPr>
        <p:txBody>
          <a:bodyPr lIns="91400" tIns="45700" rIns="91400" bIns="45700"/>
          <a:lstStyle>
            <a:lvl1pPr>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en-US" dirty="0"/>
              <a:t>Click to edit Master text styles</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4873"/>
            <a:ext cx="12192000" cy="911441"/>
          </a:xfrm>
          <a:prstGeom prst="rect">
            <a:avLst/>
          </a:prstGeom>
        </p:spPr>
      </p:pic>
      <p:sp>
        <p:nvSpPr>
          <p:cNvPr id="16" name="Text Placeholder 22"/>
          <p:cNvSpPr>
            <a:spLocks noGrp="1"/>
          </p:cNvSpPr>
          <p:nvPr>
            <p:ph type="body" sz="quarter" idx="11"/>
          </p:nvPr>
        </p:nvSpPr>
        <p:spPr>
          <a:xfrm>
            <a:off x="184728" y="76200"/>
            <a:ext cx="11453091" cy="762000"/>
          </a:xfrm>
          <a:prstGeom prst="rect">
            <a:avLst/>
          </a:prstGeom>
        </p:spPr>
        <p:txBody>
          <a:bodyPr lIns="91400" tIns="45700" rIns="91400" bIns="45700"/>
          <a:lstStyle>
            <a:lvl1pPr marL="0" indent="0">
              <a:buNone/>
              <a:defRPr sz="4400" b="1">
                <a:solidFill>
                  <a:schemeClr val="bg1"/>
                </a:solidFill>
                <a:latin typeface="+mj-lt"/>
                <a:cs typeface="Arial" pitchFamily="34" charset="0"/>
              </a:defRPr>
            </a:lvl1pPr>
            <a:lvl2pPr marL="457000" indent="0">
              <a:buNone/>
              <a:defRPr sz="3600">
                <a:latin typeface="Arial" pitchFamily="34" charset="0"/>
                <a:cs typeface="Arial" pitchFamily="34" charset="0"/>
              </a:defRPr>
            </a:lvl2pPr>
            <a:lvl3pPr marL="914002" indent="0">
              <a:buNone/>
              <a:defRPr sz="3600">
                <a:latin typeface="Arial" pitchFamily="34" charset="0"/>
                <a:cs typeface="Arial" pitchFamily="34" charset="0"/>
              </a:defRPr>
            </a:lvl3pPr>
            <a:lvl4pPr marL="1371002" indent="0">
              <a:buNone/>
              <a:defRPr sz="3600">
                <a:latin typeface="Arial" pitchFamily="34" charset="0"/>
                <a:cs typeface="Arial" pitchFamily="34" charset="0"/>
              </a:defRPr>
            </a:lvl4pPr>
            <a:lvl5pPr marL="1828004" indent="0">
              <a:buNone/>
              <a:defRPr sz="3600">
                <a:latin typeface="Arial" pitchFamily="34" charset="0"/>
                <a:cs typeface="Arial" pitchFamily="34" charset="0"/>
              </a:defRPr>
            </a:lvl5pPr>
          </a:lstStyle>
          <a:p>
            <a:pPr lvl="0"/>
            <a:r>
              <a:rPr lang="en-US" dirty="0"/>
              <a:t>Click to edit Master text styles</a:t>
            </a:r>
          </a:p>
        </p:txBody>
      </p:sp>
      <p:sp>
        <p:nvSpPr>
          <p:cNvPr id="2" name="Slide Number Placeholder 1"/>
          <p:cNvSpPr>
            <a:spLocks noGrp="1"/>
          </p:cNvSpPr>
          <p:nvPr>
            <p:ph type="sldNum" sz="quarter" idx="18"/>
          </p:nvPr>
        </p:nvSpPr>
        <p:spPr/>
        <p:txBody>
          <a:bodyPr/>
          <a:lstStyle/>
          <a:p>
            <a:fld id="{6462FE5F-7650-4D5F-8D9A-987A28DB9C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8893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2B2-669F-4FCE-8CEC-9A1DCD0FC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4B420A-DF3C-41FC-A076-9659EC8AC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5D74EB-FE3F-407A-86DE-D82A0A7DFC83}"/>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C1D9E148-ECA4-4446-A8A6-5C522BF8B387}"/>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672B4956-9D6A-4529-8721-DD1587892E9B}"/>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103430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37E5-CCB5-45C7-8FEB-8277BABEE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52291-A4BB-4928-A34F-96946CE3F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F5AF1-76AB-422F-945A-8E73D9F51220}"/>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54DC33D9-C5C1-446C-8A33-351817ADABE5}"/>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9C1FEAD7-3978-48A6-BCDB-AE1681F67DF1}"/>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3955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CA79F1-5337-4D6A-8501-557C57E967DE}"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1823886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06CF-0D27-48B8-92FA-F1AC28D94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DACE5B-1029-4146-8C4F-D38049DE2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FDAD6-4DEC-4EC8-9DDC-D05BB8685F6C}"/>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AE6A620-1121-4774-A6C2-E4F28EF5827F}"/>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1BF2915-92A3-42FB-B3C2-A6211FC80D04}"/>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721762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DE31-412F-453F-B607-F5AAE7CAF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9DA0C-0543-4034-9BE8-C12F16F0A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8F738A-F260-4F49-B5B5-9F8FAD698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8E3749-FEA2-4351-BB40-CA09D664C70A}"/>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E1CCB10-F0A0-40E0-892A-42F40977EB1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9CBB2B2B-2298-4A9A-B4F5-221E30363E4A}"/>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437001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5F14-CFF5-4093-AF07-765AB2BA4D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EEF49C-81A6-4CA8-B0E1-4F8AE7BEF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D62A0-6771-4213-9E20-36408691B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56528-023A-45F1-AA26-B766B9669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9AC0A-9663-4CE9-B427-E76116BEB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608A6B-19C1-4EDD-A1AF-0BEFA012DE05}"/>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DAAB16A5-0B86-46C2-9E58-144F37DA701E}"/>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AB17F911-1336-431F-A641-F70E5E2B1B6C}"/>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229558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55DF-2595-4803-879D-E98E49BBD3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6D690-FF57-4ECC-AFC4-7286EDACE62F}"/>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3A5A8DB2-8291-47FE-BC7F-A37EB30C4828}"/>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72362445-F13C-406F-803F-42EA18B48280}"/>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55648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1FBA0-20C5-43DE-9119-4B7604DFD25A}"/>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06D9A598-8DD4-45A1-9CFE-B2F51962508C}"/>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1ED9963B-2921-454B-B553-E751E828DBEB}"/>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729370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F420-356C-44F5-972E-166F59068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DD75EE-832A-4D1F-AB3E-F46C6BA4F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B74FEB-A828-4E49-B016-668D09B8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FC922-DB95-4D79-9631-E4F82D784896}"/>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A87DA91D-FBD6-4D55-AB5D-B245547B8C72}"/>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9B0E14C-F572-4B41-BFB6-66AB83950CCD}"/>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75120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08A7-B028-46A8-ABAB-63D80B3BB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A541D9-9781-4B77-9581-E3F2C0999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7D16C-C196-4E43-85F8-AA5F342FC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FA89A-E576-4C70-8B86-54FEDC095551}"/>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DF304394-6624-4C38-9564-D722927F577C}"/>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0684EDAD-ADC5-4646-A56A-6183557C5F38}"/>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94901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8A61-E9BA-40E8-ABA6-851D5615A2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0ACB1-C6CA-43D9-A9C3-89BAB4763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642FB-E71D-4DEF-B152-5B02A0F5FAAD}"/>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E260F9AA-2B86-48E1-8745-079031BAFBD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70589D20-A30E-421B-9CA9-DC32C317A25D}"/>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408591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044E3-607F-477D-B783-4D068DDC32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F57EE-1294-45A5-A4C1-F0F668B9C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8B780-C90A-4AF4-B3B4-8669560D2380}"/>
              </a:ext>
            </a:extLst>
          </p:cNvPr>
          <p:cNvSpPr>
            <a:spLocks noGrp="1"/>
          </p:cNvSpPr>
          <p:nvPr>
            <p:ph type="dt" sz="half" idx="10"/>
          </p:nvPr>
        </p:nvSpPr>
        <p:spPr/>
        <p:txBody>
          <a:body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C6CD047A-7D0A-43FF-872B-DE11DF3B7A8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C5A6870-9156-4A12-AE2C-1B744C3C1680}"/>
              </a:ext>
            </a:extLst>
          </p:cNvPr>
          <p:cNvSpPr>
            <a:spLocks noGrp="1"/>
          </p:cNvSpPr>
          <p:nvPr>
            <p:ph type="sldNum" sz="quarter" idx="12"/>
          </p:nvPr>
        </p:nvSpPr>
        <p:spPr/>
        <p:txBody>
          <a:body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3923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CA79F1-5337-4D6A-8501-557C57E967DE}"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233873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CA79F1-5337-4D6A-8501-557C57E967DE}"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33353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79F1-5337-4D6A-8501-557C57E967DE}"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405381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A79F1-5337-4D6A-8501-557C57E967DE}"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263241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A79F1-5337-4D6A-8501-557C57E967DE}"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55E6A-2E1B-47EB-B511-6C6FE31DD00E}" type="slidenum">
              <a:rPr lang="en-US" smtClean="0"/>
              <a:t>‹#›</a:t>
            </a:fld>
            <a:endParaRPr lang="en-US"/>
          </a:p>
        </p:txBody>
      </p:sp>
    </p:spTree>
    <p:extLst>
      <p:ext uri="{BB962C8B-B14F-4D97-AF65-F5344CB8AC3E}">
        <p14:creationId xmlns:p14="http://schemas.microsoft.com/office/powerpoint/2010/main" val="217312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79F1-5337-4D6A-8501-557C57E967DE}" type="datetimeFigureOut">
              <a:rPr lang="en-US" smtClean="0"/>
              <a:t>8/30/2022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55E6A-2E1B-47EB-B511-6C6FE31DD00E}" type="slidenum">
              <a:rPr lang="en-US" smtClean="0"/>
              <a:t>‹#›</a:t>
            </a:fld>
            <a:endParaRPr lang="en-US"/>
          </a:p>
        </p:txBody>
      </p:sp>
    </p:spTree>
    <p:extLst>
      <p:ext uri="{BB962C8B-B14F-4D97-AF65-F5344CB8AC3E}">
        <p14:creationId xmlns:p14="http://schemas.microsoft.com/office/powerpoint/2010/main" val="414875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B13A6-EE5F-413E-90DA-B1F8C2B0B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99E53-A937-454F-93A8-78F7B1D6E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AF8DA-33C1-424D-992C-15F850BF5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69341178-8BAE-4C6E-910C-23A342C9C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1FF9BE71-12EB-40BE-9E57-F880724B6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419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AFA54EA0-BE1D-3046-9B85-2BE3C5F5214A}" type="datetimeFigureOut">
              <a:rPr lang="en-US" smtClean="0">
                <a:solidFill>
                  <a:prstClr val="black">
                    <a:tint val="75000"/>
                  </a:prstClr>
                </a:solidFill>
              </a:rPr>
              <a:pPr defTabSz="457200"/>
              <a:t>8/30/2022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777BBC36-4E47-BD4F-843D-4A9936E9911F}"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504607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B13A6-EE5F-413E-90DA-B1F8C2B0B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99E53-A937-454F-93A8-78F7B1D6E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AF8DA-33C1-424D-992C-15F850BF5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255C1-AD97-4159-8B80-7B9605275A9A}" type="datetimeFigureOut">
              <a:rPr lang="en-IN" smtClean="0">
                <a:solidFill>
                  <a:prstClr val="black">
                    <a:tint val="75000"/>
                  </a:prstClr>
                </a:solidFill>
              </a:rPr>
              <a:pPr/>
              <a:t>30-08-2022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69341178-8BAE-4C6E-910C-23A342C9C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1FF9BE71-12EB-40BE-9E57-F880724B6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68C71-A17E-4939-8043-85BA8E041E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39810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ux.com/tutorials/what-devops-patrick-debois-explain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services.google.com/fh/files/misc/state-of-devops-2019.pdf"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o.forrester.com/blogs/2018-the-year-of-enterprise-devops/" TargetMode="External"/><Relationship Id="rId2" Type="http://schemas.openxmlformats.org/officeDocument/2006/relationships/hyperlink" Target="https://www.gartner.com/smarterwithgartner/the-secret-to-devops-succes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newswire.com/news-releases/pensa-survey-finds-top-devops-barriers-involve-cost-complexity-and-legacy-it-300530815.htm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thenewstack.io/how-aiops-supports-a-devops-world/" TargetMode="External"/><Relationship Id="rId2" Type="http://schemas.openxmlformats.org/officeDocument/2006/relationships/hyperlink" Target="https://www.appdynamics.com/topics/what-is-ai-ops.html" TargetMode="External"/><Relationship Id="rId1" Type="http://schemas.openxmlformats.org/officeDocument/2006/relationships/slideLayout" Target="../slideLayouts/slideLayout13.xml"/><Relationship Id="rId4" Type="http://schemas.openxmlformats.org/officeDocument/2006/relationships/hyperlink" Target="https://techbeacon.com/app-dev-testing/devops-dictates-new-approach-cloud-develop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guru99.com/agile-vs-devops.html" TargetMode="External"/><Relationship Id="rId2" Type="http://schemas.openxmlformats.org/officeDocument/2006/relationships/hyperlink" Target="https://blog.xebialabs.com/2018/09/05/in-honor-of-robert-stroud-a-devops-luminary-amazing-colleague-and-good-friend/"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DevOps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517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BDB8-60DD-4954-BDB9-7DB934F84B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8015C4-33CF-4691-9578-C1A910144F24}"/>
              </a:ext>
            </a:extLst>
          </p:cNvPr>
          <p:cNvSpPr>
            <a:spLocks noGrp="1"/>
          </p:cNvSpPr>
          <p:nvPr>
            <p:ph idx="1"/>
          </p:nvPr>
        </p:nvSpPr>
        <p:spPr/>
        <p:txBody>
          <a:bodyPr/>
          <a:lstStyle/>
          <a:p>
            <a:r>
              <a:rPr lang="en-US" b="0" i="0" dirty="0">
                <a:solidFill>
                  <a:srgbClr val="202124"/>
                </a:solidFill>
                <a:effectLst/>
                <a:latin typeface="arial" panose="020B0604020202020204" pitchFamily="34" charset="0"/>
              </a:rPr>
              <a:t>End-to-end describes a process that </a:t>
            </a:r>
            <a:r>
              <a:rPr lang="en-US" b="1" i="0" dirty="0">
                <a:solidFill>
                  <a:srgbClr val="202124"/>
                </a:solidFill>
                <a:effectLst/>
                <a:latin typeface="arial" panose="020B0604020202020204" pitchFamily="34" charset="0"/>
              </a:rPr>
              <a:t>takes a system or service from beginning to end and delivers a complete functional solution</a:t>
            </a:r>
            <a:r>
              <a:rPr lang="en-US" b="0" i="0" dirty="0">
                <a:solidFill>
                  <a:srgbClr val="202124"/>
                </a:solidFill>
                <a:effectLst/>
                <a:latin typeface="arial" panose="020B0604020202020204" pitchFamily="34" charset="0"/>
              </a:rPr>
              <a:t>, usually without needing to obtain anything from a third party.</a:t>
            </a:r>
            <a:endParaRPr lang="en-IN" dirty="0"/>
          </a:p>
        </p:txBody>
      </p:sp>
    </p:spTree>
    <p:extLst>
      <p:ext uri="{BB962C8B-B14F-4D97-AF65-F5344CB8AC3E}">
        <p14:creationId xmlns:p14="http://schemas.microsoft.com/office/powerpoint/2010/main" val="240966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56A9-3901-49A0-A1C3-3536DCC06FEE}"/>
              </a:ext>
            </a:extLst>
          </p:cNvPr>
          <p:cNvSpPr>
            <a:spLocks noGrp="1"/>
          </p:cNvSpPr>
          <p:nvPr>
            <p:ph type="title"/>
          </p:nvPr>
        </p:nvSpPr>
        <p:spPr/>
        <p:txBody>
          <a:bodyPr/>
          <a:lstStyle/>
          <a:p>
            <a:r>
              <a:rPr lang="en-IN" sz="4400" b="0" i="0" u="none" strike="noStrike" baseline="0" dirty="0">
                <a:solidFill>
                  <a:srgbClr val="000000"/>
                </a:solidFill>
                <a:latin typeface="Verdana" panose="020B0604030504040204" pitchFamily="34" charset="0"/>
              </a:rPr>
              <a:t>Industry Importance of DevOps</a:t>
            </a:r>
            <a:endParaRPr lang="en-IN" dirty="0"/>
          </a:p>
        </p:txBody>
      </p:sp>
      <p:sp>
        <p:nvSpPr>
          <p:cNvPr id="3" name="Content Placeholder 2">
            <a:extLst>
              <a:ext uri="{FF2B5EF4-FFF2-40B4-BE49-F238E27FC236}">
                <a16:creationId xmlns:a16="http://schemas.microsoft.com/office/drawing/2014/main" id="{9ABEB456-AC20-4FCC-AAA1-AF878BF7F91A}"/>
              </a:ext>
            </a:extLst>
          </p:cNvPr>
          <p:cNvSpPr>
            <a:spLocks noGrp="1"/>
          </p:cNvSpPr>
          <p:nvPr>
            <p:ph idx="1"/>
          </p:nvPr>
        </p:nvSpPr>
        <p:spPr/>
        <p:txBody>
          <a:bodyPr/>
          <a:lstStyle/>
          <a:p>
            <a:pPr algn="l" fontAlgn="base"/>
            <a:r>
              <a:rPr lang="en-US" b="0" i="0" dirty="0">
                <a:solidFill>
                  <a:srgbClr val="4D4C4C"/>
                </a:solidFill>
                <a:effectLst/>
                <a:latin typeface="AppdSans"/>
              </a:rPr>
              <a:t>Optimizes the Entire Business</a:t>
            </a:r>
          </a:p>
          <a:p>
            <a:pPr algn="l" fontAlgn="base"/>
            <a:r>
              <a:rPr lang="en-US" b="0" i="0" dirty="0">
                <a:solidFill>
                  <a:srgbClr val="4D4C4C"/>
                </a:solidFill>
                <a:effectLst/>
                <a:latin typeface="AppdSans"/>
              </a:rPr>
              <a:t>System architect </a:t>
            </a:r>
            <a:r>
              <a:rPr lang="en-US" b="0" i="0" u="none" strike="noStrike" dirty="0">
                <a:solidFill>
                  <a:srgbClr val="4E3EB1"/>
                </a:solidFill>
                <a:effectLst/>
                <a:latin typeface="inherit"/>
                <a:hlinkClick r:id="rId2"/>
              </a:rPr>
              <a:t>Patrick </a:t>
            </a:r>
            <a:r>
              <a:rPr lang="en-US" b="0" i="0" u="none" strike="noStrike" dirty="0" err="1">
                <a:solidFill>
                  <a:srgbClr val="4E3EB1"/>
                </a:solidFill>
                <a:effectLst/>
                <a:latin typeface="inherit"/>
                <a:hlinkClick r:id="rId2"/>
              </a:rPr>
              <a:t>Debois</a:t>
            </a:r>
            <a:r>
              <a:rPr lang="en-US" b="0" i="0" u="none" strike="noStrike" dirty="0">
                <a:solidFill>
                  <a:srgbClr val="4E3EB1"/>
                </a:solidFill>
                <a:effectLst/>
                <a:latin typeface="inherit"/>
                <a:hlinkClick r:id="rId2"/>
              </a:rPr>
              <a:t>, best known as the creator of the DevOps movement, says</a:t>
            </a:r>
            <a:r>
              <a:rPr lang="en-US" b="0" i="0" dirty="0">
                <a:solidFill>
                  <a:srgbClr val="4D4C4C"/>
                </a:solidFill>
                <a:effectLst/>
                <a:latin typeface="AppdSans"/>
              </a:rPr>
              <a:t> the biggest advantage of DevOps is the vision it provides. It forces organizations to "optimize for the whole system," not just IT siloes, to improve the business as a whole. In other words, be more adaptive and data-driven for alignment with customer and business needs.</a:t>
            </a:r>
          </a:p>
          <a:p>
            <a:endParaRPr lang="en-IN" dirty="0"/>
          </a:p>
        </p:txBody>
      </p:sp>
    </p:spTree>
    <p:extLst>
      <p:ext uri="{BB962C8B-B14F-4D97-AF65-F5344CB8AC3E}">
        <p14:creationId xmlns:p14="http://schemas.microsoft.com/office/powerpoint/2010/main" val="213077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6B6C-3C1D-4992-B310-19561F33D00F}"/>
              </a:ext>
            </a:extLst>
          </p:cNvPr>
          <p:cNvSpPr>
            <a:spLocks noGrp="1"/>
          </p:cNvSpPr>
          <p:nvPr>
            <p:ph type="title"/>
          </p:nvPr>
        </p:nvSpPr>
        <p:spPr/>
        <p:txBody>
          <a:bodyPr/>
          <a:lstStyle/>
          <a:p>
            <a:r>
              <a:rPr lang="en-IN" sz="4400" b="0" i="0" u="none" strike="noStrike" baseline="0" dirty="0">
                <a:solidFill>
                  <a:srgbClr val="000000"/>
                </a:solidFill>
                <a:latin typeface="Verdana" panose="020B0604030504040204" pitchFamily="34" charset="0"/>
              </a:rPr>
              <a:t>Industry Importance of DevOps</a:t>
            </a:r>
            <a:endParaRPr lang="en-IN" dirty="0"/>
          </a:p>
        </p:txBody>
      </p:sp>
      <p:sp>
        <p:nvSpPr>
          <p:cNvPr id="3" name="Content Placeholder 2">
            <a:extLst>
              <a:ext uri="{FF2B5EF4-FFF2-40B4-BE49-F238E27FC236}">
                <a16:creationId xmlns:a16="http://schemas.microsoft.com/office/drawing/2014/main" id="{843D2CC3-D0BF-45FA-A440-D4A4B750D3ED}"/>
              </a:ext>
            </a:extLst>
          </p:cNvPr>
          <p:cNvSpPr>
            <a:spLocks noGrp="1"/>
          </p:cNvSpPr>
          <p:nvPr>
            <p:ph idx="1"/>
          </p:nvPr>
        </p:nvSpPr>
        <p:spPr/>
        <p:txBody>
          <a:bodyPr>
            <a:normAutofit/>
          </a:bodyPr>
          <a:lstStyle/>
          <a:p>
            <a:pPr algn="l" fontAlgn="base"/>
            <a:r>
              <a:rPr lang="en-US" b="0" i="0" dirty="0">
                <a:solidFill>
                  <a:srgbClr val="4D4C4C"/>
                </a:solidFill>
                <a:effectLst/>
                <a:latin typeface="AppdSans"/>
              </a:rPr>
              <a:t>Improves Speed and Stability of Software Development and Deployment</a:t>
            </a:r>
          </a:p>
          <a:p>
            <a:pPr algn="l" fontAlgn="base"/>
            <a:r>
              <a:rPr lang="en-US" b="0" i="0" dirty="0">
                <a:solidFill>
                  <a:srgbClr val="4D4C4C"/>
                </a:solidFill>
                <a:effectLst/>
                <a:latin typeface="AppdSans"/>
              </a:rPr>
              <a:t>A multi-year analysis in the annual </a:t>
            </a:r>
            <a:r>
              <a:rPr lang="en-US" b="0" i="0" u="none" strike="noStrike" dirty="0">
                <a:solidFill>
                  <a:srgbClr val="4E3EB1"/>
                </a:solidFill>
                <a:effectLst/>
                <a:latin typeface="inherit"/>
                <a:hlinkClick r:id="rId2"/>
              </a:rPr>
              <a:t>Accelerate State of DevOps Report</a:t>
            </a:r>
            <a:r>
              <a:rPr lang="en-US" b="0" i="0" dirty="0">
                <a:solidFill>
                  <a:srgbClr val="4D4C4C"/>
                </a:solidFill>
                <a:effectLst/>
                <a:latin typeface="AppdSans"/>
              </a:rPr>
              <a:t> has found that top-performing DevOps organizations do far better on software development/deployment speed and stability, and also achieve the key operational requirement of ensuring that their product or service is available to end users..</a:t>
            </a:r>
          </a:p>
          <a:p>
            <a:endParaRPr lang="en-IN" dirty="0"/>
          </a:p>
        </p:txBody>
      </p:sp>
    </p:spTree>
    <p:extLst>
      <p:ext uri="{BB962C8B-B14F-4D97-AF65-F5344CB8AC3E}">
        <p14:creationId xmlns:p14="http://schemas.microsoft.com/office/powerpoint/2010/main" val="237398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170B-AD96-4284-AE83-D477B3E3794F}"/>
              </a:ext>
            </a:extLst>
          </p:cNvPr>
          <p:cNvSpPr>
            <a:spLocks noGrp="1"/>
          </p:cNvSpPr>
          <p:nvPr>
            <p:ph type="title"/>
          </p:nvPr>
        </p:nvSpPr>
        <p:spPr/>
        <p:txBody>
          <a:bodyPr/>
          <a:lstStyle/>
          <a:p>
            <a:r>
              <a:rPr lang="en-IN" sz="4400" b="0" i="0" u="none" strike="noStrike" baseline="0" dirty="0">
                <a:solidFill>
                  <a:srgbClr val="000000"/>
                </a:solidFill>
                <a:latin typeface="Verdana" panose="020B0604030504040204" pitchFamily="34" charset="0"/>
              </a:rPr>
              <a:t>Industry Importance of DevOps</a:t>
            </a:r>
            <a:endParaRPr lang="en-IN" dirty="0"/>
          </a:p>
        </p:txBody>
      </p:sp>
      <p:sp>
        <p:nvSpPr>
          <p:cNvPr id="3" name="Content Placeholder 2">
            <a:extLst>
              <a:ext uri="{FF2B5EF4-FFF2-40B4-BE49-F238E27FC236}">
                <a16:creationId xmlns:a16="http://schemas.microsoft.com/office/drawing/2014/main" id="{095F9DC2-68EC-451F-AF57-EF1D5F8E0329}"/>
              </a:ext>
            </a:extLst>
          </p:cNvPr>
          <p:cNvSpPr>
            <a:spLocks noGrp="1"/>
          </p:cNvSpPr>
          <p:nvPr>
            <p:ph idx="1"/>
          </p:nvPr>
        </p:nvSpPr>
        <p:spPr/>
        <p:txBody>
          <a:bodyPr>
            <a:normAutofit lnSpcReduction="10000"/>
          </a:bodyPr>
          <a:lstStyle/>
          <a:p>
            <a:pPr algn="l" fontAlgn="base"/>
            <a:r>
              <a:rPr lang="en-US" b="0" i="0" dirty="0">
                <a:solidFill>
                  <a:srgbClr val="4D4C4C"/>
                </a:solidFill>
                <a:effectLst/>
                <a:latin typeface="AppdSans"/>
              </a:rPr>
              <a:t>Gets You to Focus on What Matters Most: People</a:t>
            </a:r>
          </a:p>
          <a:p>
            <a:pPr algn="l" fontAlgn="base"/>
            <a:r>
              <a:rPr lang="en-US" b="0" i="0" dirty="0">
                <a:solidFill>
                  <a:srgbClr val="4D4C4C"/>
                </a:solidFill>
                <a:effectLst/>
                <a:latin typeface="AppdSans"/>
              </a:rPr>
              <a:t>People, not tools, are the most important component of a DevOps initiative. Key </a:t>
            </a:r>
            <a:r>
              <a:rPr lang="en-US" b="0" i="0" dirty="0" err="1">
                <a:solidFill>
                  <a:srgbClr val="4D4C4C"/>
                </a:solidFill>
                <a:effectLst/>
                <a:latin typeface="AppdSans"/>
              </a:rPr>
              <a:t>roleplayers</a:t>
            </a:r>
            <a:r>
              <a:rPr lang="en-US" b="0" i="0" dirty="0">
                <a:solidFill>
                  <a:srgbClr val="4D4C4C"/>
                </a:solidFill>
                <a:effectLst/>
                <a:latin typeface="AppdSans"/>
              </a:rPr>
              <a:t> (i.e., humans) can greatly increase your odds of success, such as a DevOps evangelist, a persuasive leader who can explain the business benefits brought by the greater agility of DevOps practices and eradicate misconceptions and fears. And since automated systems are crucial to DevOps success, an automation specialist can develop strategies for continuous integration and deployment, ensuring that production and pre-production systems are fully software-defined, flexible, adaptable and highly available.</a:t>
            </a:r>
          </a:p>
          <a:p>
            <a:endParaRPr lang="en-IN" dirty="0"/>
          </a:p>
        </p:txBody>
      </p:sp>
    </p:spTree>
    <p:extLst>
      <p:ext uri="{BB962C8B-B14F-4D97-AF65-F5344CB8AC3E}">
        <p14:creationId xmlns:p14="http://schemas.microsoft.com/office/powerpoint/2010/main" val="72637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2239-00D2-40FD-BCA4-EC0E0D5E525E}"/>
              </a:ext>
            </a:extLst>
          </p:cNvPr>
          <p:cNvSpPr>
            <a:spLocks noGrp="1"/>
          </p:cNvSpPr>
          <p:nvPr>
            <p:ph type="title"/>
          </p:nvPr>
        </p:nvSpPr>
        <p:spPr/>
        <p:txBody>
          <a:bodyPr/>
          <a:lstStyle/>
          <a:p>
            <a:r>
              <a:rPr lang="en-IN" b="0" i="0" dirty="0">
                <a:solidFill>
                  <a:srgbClr val="4D4C4C"/>
                </a:solidFill>
                <a:effectLst/>
                <a:latin typeface="AppdSans"/>
              </a:rPr>
              <a:t>Challenges of DevOps</a:t>
            </a:r>
            <a:br>
              <a:rPr lang="en-IN" b="0" i="0" dirty="0">
                <a:solidFill>
                  <a:srgbClr val="4D4C4C"/>
                </a:solidFill>
                <a:effectLst/>
                <a:latin typeface="AppdSans"/>
              </a:rPr>
            </a:br>
            <a:endParaRPr lang="en-IN" dirty="0"/>
          </a:p>
        </p:txBody>
      </p:sp>
      <p:sp>
        <p:nvSpPr>
          <p:cNvPr id="3" name="Content Placeholder 2">
            <a:extLst>
              <a:ext uri="{FF2B5EF4-FFF2-40B4-BE49-F238E27FC236}">
                <a16:creationId xmlns:a16="http://schemas.microsoft.com/office/drawing/2014/main" id="{5EBC60C5-9214-446B-88C3-3CD139D7B485}"/>
              </a:ext>
            </a:extLst>
          </p:cNvPr>
          <p:cNvSpPr>
            <a:spLocks noGrp="1"/>
          </p:cNvSpPr>
          <p:nvPr>
            <p:ph idx="1"/>
          </p:nvPr>
        </p:nvSpPr>
        <p:spPr/>
        <p:txBody>
          <a:bodyPr>
            <a:normAutofit fontScale="70000" lnSpcReduction="20000"/>
          </a:bodyPr>
          <a:lstStyle/>
          <a:p>
            <a:pPr algn="l" fontAlgn="base"/>
            <a:r>
              <a:rPr lang="en-US" b="0" i="0" dirty="0">
                <a:solidFill>
                  <a:srgbClr val="4D4C4C"/>
                </a:solidFill>
                <a:effectLst/>
                <a:latin typeface="AppdSans"/>
              </a:rPr>
              <a:t>There are many challenges in a DevOps initiative. Your organization must reimagine its structure to improve the way things get done. Companies often underestimate the amount of work required in a DevOps transformation, though. According to a recent </a:t>
            </a:r>
            <a:r>
              <a:rPr lang="en-US" b="0" i="0" u="none" strike="noStrike" dirty="0">
                <a:solidFill>
                  <a:srgbClr val="4E3EB1"/>
                </a:solidFill>
                <a:effectLst/>
                <a:latin typeface="inherit"/>
                <a:hlinkClick r:id="rId2"/>
              </a:rPr>
              <a:t>Gartner study</a:t>
            </a:r>
            <a:r>
              <a:rPr lang="en-US" b="0" i="0" dirty="0">
                <a:solidFill>
                  <a:srgbClr val="4D4C4C"/>
                </a:solidFill>
                <a:effectLst/>
                <a:latin typeface="AppdSans"/>
              </a:rPr>
              <a:t>, 75% of DevOps initiatives through 2020 will fail to meet their goals due to issues around organizational learning and change.</a:t>
            </a:r>
          </a:p>
          <a:p>
            <a:pPr algn="l" fontAlgn="base"/>
            <a:r>
              <a:rPr lang="en-US" b="0" i="0" dirty="0">
                <a:solidFill>
                  <a:srgbClr val="4D4C4C"/>
                </a:solidFill>
                <a:effectLst/>
                <a:latin typeface="AppdSans"/>
              </a:rPr>
              <a:t>“Organizational learning and change are key to allowing DevOps to flourish. In other words, people-related factors tend to be the greatest challenges — not technology, ” says Gartner senior analyst George Spafford.</a:t>
            </a:r>
          </a:p>
          <a:p>
            <a:pPr algn="l" fontAlgn="base"/>
            <a:r>
              <a:rPr lang="en-US" b="0" i="0" dirty="0">
                <a:solidFill>
                  <a:srgbClr val="4D4C4C"/>
                </a:solidFill>
                <a:effectLst/>
                <a:latin typeface="AppdSans"/>
              </a:rPr>
              <a:t>Choosing the Right Metrics is Hard</a:t>
            </a:r>
          </a:p>
          <a:p>
            <a:pPr algn="l" fontAlgn="base"/>
            <a:r>
              <a:rPr lang="en-US" b="0" i="0" dirty="0">
                <a:solidFill>
                  <a:srgbClr val="4D4C4C"/>
                </a:solidFill>
                <a:effectLst/>
                <a:latin typeface="AppdSans"/>
              </a:rPr>
              <a:t>Enterprises transitioning to DevOps practices need to use metrics to recognize progress, document success, and uncover areas that need improvement,</a:t>
            </a:r>
          </a:p>
          <a:p>
            <a:pPr algn="l" fontAlgn="base"/>
            <a:r>
              <a:rPr lang="en-US" b="0" i="0" dirty="0">
                <a:solidFill>
                  <a:srgbClr val="4D4C4C"/>
                </a:solidFill>
                <a:effectLst/>
                <a:latin typeface="AppdSans"/>
              </a:rPr>
              <a:t> </a:t>
            </a:r>
            <a:r>
              <a:rPr lang="en-US" b="0" i="0" u="none" strike="noStrike" dirty="0">
                <a:solidFill>
                  <a:srgbClr val="4E3EB1"/>
                </a:solidFill>
                <a:effectLst/>
                <a:latin typeface="inherit"/>
                <a:hlinkClick r:id="rId3"/>
              </a:rPr>
              <a:t>Forrester notes</a:t>
            </a:r>
            <a:r>
              <a:rPr lang="en-US" b="0" i="0" dirty="0">
                <a:solidFill>
                  <a:srgbClr val="4D4C4C"/>
                </a:solidFill>
                <a:effectLst/>
                <a:latin typeface="AppdSans"/>
              </a:rPr>
              <a:t>. For example, an acceleration in deployment velocity without a corresponding improvement in quality is not a success. An effective DevOps effort needs metrics that drive smart automation decisions—and yet organizations often struggle with DevOps metrics.</a:t>
            </a:r>
          </a:p>
          <a:p>
            <a:pPr algn="l" fontAlgn="base"/>
            <a:r>
              <a:rPr lang="en-US" b="0" i="0" dirty="0">
                <a:solidFill>
                  <a:srgbClr val="4D4C4C"/>
                </a:solidFill>
                <a:effectLst/>
                <a:latin typeface="AppdSans"/>
              </a:rPr>
              <a:t>So where to start? Find metrics that align with velocity and throughput success.</a:t>
            </a:r>
          </a:p>
          <a:p>
            <a:endParaRPr lang="en-IN" dirty="0"/>
          </a:p>
        </p:txBody>
      </p:sp>
    </p:spTree>
    <p:extLst>
      <p:ext uri="{BB962C8B-B14F-4D97-AF65-F5344CB8AC3E}">
        <p14:creationId xmlns:p14="http://schemas.microsoft.com/office/powerpoint/2010/main" val="214503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C2D-EF10-4B12-AA49-8C8671B5C61A}"/>
              </a:ext>
            </a:extLst>
          </p:cNvPr>
          <p:cNvSpPr>
            <a:spLocks noGrp="1"/>
          </p:cNvSpPr>
          <p:nvPr>
            <p:ph type="title"/>
          </p:nvPr>
        </p:nvSpPr>
        <p:spPr/>
        <p:txBody>
          <a:bodyPr/>
          <a:lstStyle/>
          <a:p>
            <a:r>
              <a:rPr lang="en-IN" b="0" i="0" dirty="0">
                <a:solidFill>
                  <a:srgbClr val="4D4C4C"/>
                </a:solidFill>
                <a:effectLst/>
                <a:latin typeface="AppdSans"/>
              </a:rPr>
              <a:t>Challenges of DevOps</a:t>
            </a:r>
            <a:endParaRPr lang="en-IN" dirty="0"/>
          </a:p>
        </p:txBody>
      </p:sp>
      <p:sp>
        <p:nvSpPr>
          <p:cNvPr id="3" name="Content Placeholder 2">
            <a:extLst>
              <a:ext uri="{FF2B5EF4-FFF2-40B4-BE49-F238E27FC236}">
                <a16:creationId xmlns:a16="http://schemas.microsoft.com/office/drawing/2014/main" id="{BAD532F0-5869-4BDE-912B-DAF11EED6B37}"/>
              </a:ext>
            </a:extLst>
          </p:cNvPr>
          <p:cNvSpPr>
            <a:spLocks noGrp="1"/>
          </p:cNvSpPr>
          <p:nvPr>
            <p:ph idx="1"/>
          </p:nvPr>
        </p:nvSpPr>
        <p:spPr/>
        <p:txBody>
          <a:bodyPr>
            <a:normAutofit fontScale="85000" lnSpcReduction="20000"/>
          </a:bodyPr>
          <a:lstStyle/>
          <a:p>
            <a:pPr algn="l" fontAlgn="base"/>
            <a:r>
              <a:rPr lang="en-US" b="0" i="0" dirty="0">
                <a:solidFill>
                  <a:srgbClr val="4D4C4C"/>
                </a:solidFill>
                <a:effectLst/>
                <a:latin typeface="inherit"/>
              </a:rPr>
              <a:t>Limited Funds</a:t>
            </a:r>
          </a:p>
          <a:p>
            <a:pPr algn="l" fontAlgn="base"/>
            <a:r>
              <a:rPr lang="en-US" b="0" i="0" dirty="0">
                <a:solidFill>
                  <a:srgbClr val="4D4C4C"/>
                </a:solidFill>
                <a:effectLst/>
                <a:latin typeface="inherit"/>
              </a:rPr>
              <a:t>DevOps initiatives face other obstacles as well. Given the significant organizational and IT changes involved—with previously siloed teams joining forces, changing job roles, and encountering other transitions— adjustments will take time. According to a </a:t>
            </a:r>
            <a:r>
              <a:rPr lang="en-US" b="0" i="0" u="none" strike="noStrike" dirty="0">
                <a:solidFill>
                  <a:srgbClr val="4E3EB1"/>
                </a:solidFill>
                <a:effectLst/>
                <a:latin typeface="inherit"/>
                <a:hlinkClick r:id="rId2"/>
              </a:rPr>
              <a:t>survey of IT executives from software company </a:t>
            </a:r>
            <a:r>
              <a:rPr lang="en-US" b="0" i="0" u="none" strike="noStrike" dirty="0" err="1">
                <a:solidFill>
                  <a:srgbClr val="4E3EB1"/>
                </a:solidFill>
                <a:effectLst/>
                <a:latin typeface="inherit"/>
                <a:hlinkClick r:id="rId2"/>
              </a:rPr>
              <a:t>Pensa</a:t>
            </a:r>
            <a:r>
              <a:rPr lang="en-US" b="0" i="0" dirty="0">
                <a:solidFill>
                  <a:srgbClr val="4D4C4C"/>
                </a:solidFill>
                <a:effectLst/>
                <a:latin typeface="inherit"/>
              </a:rPr>
              <a:t>, the top challenges to DevOps success are:</a:t>
            </a:r>
          </a:p>
          <a:p>
            <a:pPr algn="l" fontAlgn="base">
              <a:buFont typeface="Arial" panose="020B0604020202020204" pitchFamily="34" charset="0"/>
              <a:buChar char="•"/>
            </a:pPr>
            <a:r>
              <a:rPr lang="en-US" b="0" i="0" dirty="0">
                <a:solidFill>
                  <a:srgbClr val="4D4C4C"/>
                </a:solidFill>
                <a:effectLst/>
                <a:latin typeface="inherit"/>
              </a:rPr>
              <a:t>Limited budgets (cited by 19.7% of respondents)</a:t>
            </a:r>
          </a:p>
          <a:p>
            <a:pPr algn="l" fontAlgn="base">
              <a:buFont typeface="Arial" panose="020B0604020202020204" pitchFamily="34" charset="0"/>
              <a:buChar char="•"/>
            </a:pPr>
            <a:r>
              <a:rPr lang="en-US" b="0" i="0" dirty="0">
                <a:solidFill>
                  <a:srgbClr val="4D4C4C"/>
                </a:solidFill>
                <a:effectLst/>
                <a:latin typeface="inherit"/>
              </a:rPr>
              <a:t>Legacy systems (17.2%)</a:t>
            </a:r>
          </a:p>
          <a:p>
            <a:pPr algn="l" fontAlgn="base">
              <a:buFont typeface="Arial" panose="020B0604020202020204" pitchFamily="34" charset="0"/>
              <a:buChar char="•"/>
            </a:pPr>
            <a:r>
              <a:rPr lang="en-US" b="0" i="0" dirty="0">
                <a:solidFill>
                  <a:srgbClr val="4D4C4C"/>
                </a:solidFill>
                <a:effectLst/>
                <a:latin typeface="inherit"/>
              </a:rPr>
              <a:t>Application complexity (12.8%)</a:t>
            </a:r>
          </a:p>
          <a:p>
            <a:pPr algn="l" fontAlgn="base">
              <a:buFont typeface="Arial" panose="020B0604020202020204" pitchFamily="34" charset="0"/>
              <a:buChar char="•"/>
            </a:pPr>
            <a:r>
              <a:rPr lang="en-US" b="0" i="0" dirty="0">
                <a:solidFill>
                  <a:srgbClr val="4D4C4C"/>
                </a:solidFill>
                <a:effectLst/>
                <a:latin typeface="inherit"/>
              </a:rPr>
              <a:t>Difficulty managing multiple environments (11.3%)</a:t>
            </a:r>
          </a:p>
          <a:p>
            <a:pPr algn="l" fontAlgn="base">
              <a:buFont typeface="Arial" panose="020B0604020202020204" pitchFamily="34" charset="0"/>
              <a:buChar char="•"/>
            </a:pPr>
            <a:r>
              <a:rPr lang="en-US" b="0" i="0" dirty="0">
                <a:solidFill>
                  <a:srgbClr val="4D4C4C"/>
                </a:solidFill>
                <a:effectLst/>
                <a:latin typeface="inherit"/>
              </a:rPr>
              <a:t>Company culture (9.4%)</a:t>
            </a:r>
          </a:p>
          <a:p>
            <a:pPr algn="l" fontAlgn="base"/>
            <a:r>
              <a:rPr lang="en-US" b="0" i="0" dirty="0">
                <a:solidFill>
                  <a:srgbClr val="4D4C4C"/>
                </a:solidFill>
                <a:effectLst/>
                <a:latin typeface="inherit"/>
              </a:rPr>
              <a:t>Complexity</a:t>
            </a:r>
          </a:p>
        </p:txBody>
      </p:sp>
    </p:spTree>
    <p:extLst>
      <p:ext uri="{BB962C8B-B14F-4D97-AF65-F5344CB8AC3E}">
        <p14:creationId xmlns:p14="http://schemas.microsoft.com/office/powerpoint/2010/main" val="358700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47BF-90C2-4EA5-B18E-F9DE756515AE}"/>
              </a:ext>
            </a:extLst>
          </p:cNvPr>
          <p:cNvSpPr>
            <a:spLocks noGrp="1"/>
          </p:cNvSpPr>
          <p:nvPr>
            <p:ph type="title"/>
          </p:nvPr>
        </p:nvSpPr>
        <p:spPr/>
        <p:txBody>
          <a:bodyPr/>
          <a:lstStyle/>
          <a:p>
            <a:r>
              <a:rPr lang="en-IN" b="0" i="0" dirty="0">
                <a:solidFill>
                  <a:srgbClr val="4D4C4C"/>
                </a:solidFill>
                <a:effectLst/>
                <a:latin typeface="AppdSans"/>
              </a:rPr>
              <a:t>The Future of DevOps</a:t>
            </a:r>
            <a:br>
              <a:rPr lang="en-IN" b="0" i="0" dirty="0">
                <a:solidFill>
                  <a:srgbClr val="4D4C4C"/>
                </a:solidFill>
                <a:effectLst/>
                <a:latin typeface="AppdSans"/>
              </a:rPr>
            </a:br>
            <a:endParaRPr lang="en-IN" dirty="0"/>
          </a:p>
        </p:txBody>
      </p:sp>
      <p:sp>
        <p:nvSpPr>
          <p:cNvPr id="3" name="Content Placeholder 2">
            <a:extLst>
              <a:ext uri="{FF2B5EF4-FFF2-40B4-BE49-F238E27FC236}">
                <a16:creationId xmlns:a16="http://schemas.microsoft.com/office/drawing/2014/main" id="{F6BE0FDD-434A-4B69-BBB8-DEC429F57FEB}"/>
              </a:ext>
            </a:extLst>
          </p:cNvPr>
          <p:cNvSpPr>
            <a:spLocks noGrp="1"/>
          </p:cNvSpPr>
          <p:nvPr>
            <p:ph idx="1"/>
          </p:nvPr>
        </p:nvSpPr>
        <p:spPr/>
        <p:txBody>
          <a:bodyPr>
            <a:normAutofit fontScale="55000" lnSpcReduction="20000"/>
          </a:bodyPr>
          <a:lstStyle/>
          <a:p>
            <a:pPr algn="l" fontAlgn="base"/>
            <a:r>
              <a:rPr lang="en-US" b="0" i="0" dirty="0">
                <a:solidFill>
                  <a:srgbClr val="4D4C4C"/>
                </a:solidFill>
                <a:effectLst/>
                <a:latin typeface="AppdSans"/>
              </a:rPr>
              <a:t>The future of DevOps will likely bring changes in tooling and organizational strategies, but its core mission will remain the same</a:t>
            </a:r>
          </a:p>
          <a:p>
            <a:pPr algn="l" fontAlgn="base"/>
            <a:r>
              <a:rPr lang="en-US" b="0" i="0" dirty="0">
                <a:solidFill>
                  <a:srgbClr val="4D4C4C"/>
                </a:solidFill>
                <a:effectLst/>
                <a:latin typeface="AppdSans"/>
              </a:rPr>
              <a:t>Automation Will Play a Major Role</a:t>
            </a:r>
          </a:p>
          <a:p>
            <a:pPr algn="l" fontAlgn="base"/>
            <a:r>
              <a:rPr lang="en-US" b="0" i="0" dirty="0">
                <a:solidFill>
                  <a:srgbClr val="4D4C4C"/>
                </a:solidFill>
                <a:effectLst/>
                <a:latin typeface="AppdSans"/>
              </a:rPr>
              <a:t>Automation will continue to play a major role in DevOps transformation, and artificial intelligence for IT operations—</a:t>
            </a:r>
            <a:r>
              <a:rPr lang="en-US" b="0" i="0" u="none" strike="noStrike" dirty="0">
                <a:solidFill>
                  <a:srgbClr val="4E3EB1"/>
                </a:solidFill>
                <a:effectLst/>
                <a:latin typeface="inherit"/>
                <a:hlinkClick r:id="rId2"/>
              </a:rPr>
              <a:t>AIOps</a:t>
            </a:r>
            <a:r>
              <a:rPr lang="en-US" b="0" i="0" dirty="0">
                <a:solidFill>
                  <a:srgbClr val="4D4C4C"/>
                </a:solidFill>
                <a:effectLst/>
                <a:latin typeface="AppdSans"/>
              </a:rPr>
              <a:t>—will help organizations achieve their DevOps goals. The core elements of AIOps—machine learning, performance baselining, anomaly detection, automated root cause analysis (RCA) and predictive insights—work together to accelerate routine operational tasks. This emerging technology, which can transform how IT operations teams manage alerts and resolve issues, will be a crucial component of the future of DevOps.</a:t>
            </a:r>
          </a:p>
          <a:p>
            <a:pPr algn="l" fontAlgn="base"/>
            <a:r>
              <a:rPr lang="en-US" b="0" i="0" dirty="0">
                <a:solidFill>
                  <a:srgbClr val="4D4C4C"/>
                </a:solidFill>
                <a:effectLst/>
                <a:latin typeface="AppdSans"/>
              </a:rPr>
              <a:t>AIOps Will Make Service Uptime Easier to Achieve</a:t>
            </a:r>
          </a:p>
          <a:p>
            <a:pPr algn="l" fontAlgn="base"/>
            <a:r>
              <a:rPr lang="en-US" b="0" i="0" dirty="0">
                <a:solidFill>
                  <a:srgbClr val="4D4C4C"/>
                </a:solidFill>
                <a:effectLst/>
                <a:latin typeface="AppdSans"/>
              </a:rPr>
              <a:t>In addition to using data science and computational techniques to automate mundane tasks, AIOps also ingests metrics and uses inference models to pull actionable insights from data, notes </a:t>
            </a:r>
            <a:r>
              <a:rPr lang="en-US" b="0" i="0" u="none" strike="noStrike" dirty="0">
                <a:solidFill>
                  <a:srgbClr val="4E3EB1"/>
                </a:solidFill>
                <a:effectLst/>
                <a:latin typeface="inherit"/>
                <a:hlinkClick r:id="rId3"/>
              </a:rPr>
              <a:t>data science architect </a:t>
            </a:r>
            <a:r>
              <a:rPr lang="en-US" b="0" i="0" u="none" strike="noStrike" dirty="0" err="1">
                <a:solidFill>
                  <a:srgbClr val="4E3EB1"/>
                </a:solidFill>
                <a:effectLst/>
                <a:latin typeface="inherit"/>
                <a:hlinkClick r:id="rId3"/>
              </a:rPr>
              <a:t>Jiayi</a:t>
            </a:r>
            <a:r>
              <a:rPr lang="en-US" b="0" i="0" u="none" strike="noStrike" dirty="0">
                <a:solidFill>
                  <a:srgbClr val="4E3EB1"/>
                </a:solidFill>
                <a:effectLst/>
                <a:latin typeface="inherit"/>
                <a:hlinkClick r:id="rId3"/>
              </a:rPr>
              <a:t> Hoffman</a:t>
            </a:r>
            <a:r>
              <a:rPr lang="en-US" b="0" i="0" dirty="0">
                <a:solidFill>
                  <a:srgbClr val="4D4C4C"/>
                </a:solidFill>
                <a:effectLst/>
                <a:latin typeface="AppdSans"/>
              </a:rPr>
              <a:t>. AIOps' automation capabilities can make service uptime much easier to achieve, from monitoring to alerting to remediation. And AIOps is a boon for DevOps teams, who can use AIOps tools for real-time analysis of event streams, proactive detection to reduce downtime, improved collaboration, faster deployments, and more.</a:t>
            </a:r>
          </a:p>
          <a:p>
            <a:pPr algn="l" fontAlgn="base"/>
            <a:r>
              <a:rPr lang="en-US" b="0" i="0" dirty="0">
                <a:solidFill>
                  <a:srgbClr val="4D4C4C"/>
                </a:solidFill>
                <a:effectLst/>
                <a:latin typeface="AppdSans"/>
              </a:rPr>
              <a:t>Will Sharpen Focus on Cloud Optimization</a:t>
            </a:r>
          </a:p>
          <a:p>
            <a:pPr algn="l" fontAlgn="base"/>
            <a:r>
              <a:rPr lang="en-US" b="0" i="0" dirty="0">
                <a:solidFill>
                  <a:srgbClr val="4D4C4C"/>
                </a:solidFill>
                <a:effectLst/>
                <a:latin typeface="AppdSans"/>
              </a:rPr>
              <a:t>The future of DevOps will also bring a greater focus on optimizing the use of cloud technologies. The centralized nature of the cloud provides DevOps automation with a standard platform for testing, deployment, and production notes Deloitte Consulting analyst </a:t>
            </a:r>
            <a:r>
              <a:rPr lang="en-US" b="0" i="0" u="none" strike="noStrike" dirty="0">
                <a:solidFill>
                  <a:srgbClr val="4E3EB1"/>
                </a:solidFill>
                <a:effectLst/>
                <a:latin typeface="inherit"/>
                <a:hlinkClick r:id="rId4"/>
              </a:rPr>
              <a:t>David Linthicum</a:t>
            </a:r>
            <a:r>
              <a:rPr lang="en-US" b="0" i="0" dirty="0">
                <a:solidFill>
                  <a:srgbClr val="4D4C4C"/>
                </a:solidFill>
                <a:effectLst/>
                <a:latin typeface="AppdSans"/>
              </a:rPr>
              <a:t>.</a:t>
            </a:r>
          </a:p>
          <a:p>
            <a:pPr algn="l" fontAlgn="base"/>
            <a:r>
              <a:rPr lang="en-US" b="0" i="0" dirty="0">
                <a:solidFill>
                  <a:srgbClr val="4D4C4C"/>
                </a:solidFill>
                <a:effectLst/>
                <a:latin typeface="AppdSans"/>
              </a:rPr>
              <a:t>And regardless of what advanced technologies the future brings, organizations will need to realize that DevOps is all about the journey and that the organization's DevOps-related goals and expectations will evolve over time.</a:t>
            </a:r>
          </a:p>
          <a:p>
            <a:endParaRPr lang="en-IN" dirty="0"/>
          </a:p>
        </p:txBody>
      </p:sp>
    </p:spTree>
    <p:extLst>
      <p:ext uri="{BB962C8B-B14F-4D97-AF65-F5344CB8AC3E}">
        <p14:creationId xmlns:p14="http://schemas.microsoft.com/office/powerpoint/2010/main" val="413541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37D-291C-4DAC-886C-F7A8BCBDF9F4}"/>
              </a:ext>
            </a:extLst>
          </p:cNvPr>
          <p:cNvSpPr>
            <a:spLocks noGrp="1"/>
          </p:cNvSpPr>
          <p:nvPr>
            <p:ph type="title"/>
          </p:nvPr>
        </p:nvSpPr>
        <p:spPr/>
        <p:txBody>
          <a:bodyPr/>
          <a:lstStyle/>
          <a:p>
            <a:r>
              <a:rPr lang="en-IN" b="0" i="0" dirty="0">
                <a:solidFill>
                  <a:srgbClr val="610B38"/>
                </a:solidFill>
                <a:effectLst/>
                <a:latin typeface="erdana"/>
              </a:rPr>
              <a:t>DevOps Lifecycle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77C6281-E3EC-4A3E-B8C0-1FA2CB768CD6}"/>
              </a:ext>
            </a:extLst>
          </p:cNvPr>
          <p:cNvSpPr>
            <a:spLocks noGrp="1"/>
          </p:cNvSpPr>
          <p:nvPr>
            <p:ph idx="1"/>
          </p:nvPr>
        </p:nvSpPr>
        <p:spPr/>
        <p:txBody>
          <a:bodyPr/>
          <a:lstStyle/>
          <a:p>
            <a:r>
              <a:rPr lang="en-US" b="0" i="0" dirty="0">
                <a:solidFill>
                  <a:srgbClr val="333333"/>
                </a:solidFill>
                <a:effectLst/>
                <a:latin typeface="inter-regular"/>
              </a:rPr>
              <a:t>DevOps defines an agile relationship between operations and Development. It is a process that is practiced by the development team and operational engineers together from beginning to the final stage of the product.</a:t>
            </a:r>
            <a:endParaRPr lang="en-IN" dirty="0"/>
          </a:p>
        </p:txBody>
      </p:sp>
    </p:spTree>
    <p:extLst>
      <p:ext uri="{BB962C8B-B14F-4D97-AF65-F5344CB8AC3E}">
        <p14:creationId xmlns:p14="http://schemas.microsoft.com/office/powerpoint/2010/main" val="42920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AF13-5AEC-4221-9CB0-F63B2E02B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933E5E-3881-4433-B75D-D92D286DAA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6112BC1-C653-4EE9-9C51-9BDA3B84F0C2}"/>
              </a:ext>
            </a:extLst>
          </p:cNvPr>
          <p:cNvPicPr>
            <a:picLocks noChangeAspect="1"/>
          </p:cNvPicPr>
          <p:nvPr/>
        </p:nvPicPr>
        <p:blipFill>
          <a:blip r:embed="rId2"/>
          <a:stretch>
            <a:fillRect/>
          </a:stretch>
        </p:blipFill>
        <p:spPr>
          <a:xfrm>
            <a:off x="2857500" y="1495425"/>
            <a:ext cx="6477000" cy="38671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79ADCD8-3D1D-4493-9503-DF0700EB158D}"/>
                  </a:ext>
                </a:extLst>
              </p14:cNvPr>
              <p14:cNvContentPartPr/>
              <p14:nvPr/>
            </p14:nvContentPartPr>
            <p14:xfrm>
              <a:off x="5416170" y="2719410"/>
              <a:ext cx="34200" cy="23040"/>
            </p14:xfrm>
          </p:contentPart>
        </mc:Choice>
        <mc:Fallback xmlns="">
          <p:pic>
            <p:nvPicPr>
              <p:cNvPr id="4" name="Ink 3">
                <a:extLst>
                  <a:ext uri="{FF2B5EF4-FFF2-40B4-BE49-F238E27FC236}">
                    <a16:creationId xmlns:a16="http://schemas.microsoft.com/office/drawing/2014/main" xmlns:p14="http://schemas.microsoft.com/office/powerpoint/2010/main" xmlns="" id="{479ADCD8-3D1D-4493-9503-DF0700EB158D}"/>
                  </a:ext>
                </a:extLst>
              </p:cNvPr>
              <p:cNvPicPr/>
              <p:nvPr/>
            </p:nvPicPr>
            <p:blipFill>
              <a:blip r:embed="rId4"/>
              <a:stretch>
                <a:fillRect/>
              </a:stretch>
            </p:blipFill>
            <p:spPr>
              <a:xfrm>
                <a:off x="5407530" y="2710770"/>
                <a:ext cx="51480" cy="40320"/>
              </a:xfrm>
              <a:prstGeom prst="rect">
                <a:avLst/>
              </a:prstGeom>
            </p:spPr>
          </p:pic>
        </mc:Fallback>
      </mc:AlternateContent>
    </p:spTree>
    <p:extLst>
      <p:ext uri="{BB962C8B-B14F-4D97-AF65-F5344CB8AC3E}">
        <p14:creationId xmlns:p14="http://schemas.microsoft.com/office/powerpoint/2010/main" val="114836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A939-DB93-4AE6-88B4-5D9FEBB73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D549A-1B08-4AA8-80E3-F1A32F46EE4B}"/>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The DevOps lifecycle includes seven phases as given below:</a:t>
            </a:r>
          </a:p>
          <a:p>
            <a:pPr algn="just"/>
            <a:r>
              <a:rPr lang="en-US" b="0" i="0" dirty="0">
                <a:solidFill>
                  <a:srgbClr val="610B4B"/>
                </a:solidFill>
                <a:effectLst/>
                <a:latin typeface="erdana"/>
              </a:rPr>
              <a:t>1) Continuous Development</a:t>
            </a:r>
          </a:p>
          <a:p>
            <a:pPr algn="just"/>
            <a:r>
              <a:rPr lang="en-US" b="0" i="0" dirty="0">
                <a:solidFill>
                  <a:srgbClr val="333333"/>
                </a:solidFill>
                <a:effectLst/>
                <a:latin typeface="inter-regular"/>
              </a:rPr>
              <a:t>This phase involves the planning and coding of the software. The vision of the project is decided during the planning phase. And the developers begin developing the code for the application. There are no DevOps tools that are required for planning, but there are several tools for maintaining the code.</a:t>
            </a:r>
          </a:p>
          <a:p>
            <a:pPr algn="just"/>
            <a:r>
              <a:rPr lang="en-US" b="0" i="0" dirty="0">
                <a:solidFill>
                  <a:srgbClr val="610B4B"/>
                </a:solidFill>
                <a:effectLst/>
                <a:latin typeface="erdana"/>
              </a:rPr>
              <a:t>2) Continuous Integration</a:t>
            </a:r>
          </a:p>
          <a:p>
            <a:pPr algn="just"/>
            <a:r>
              <a:rPr lang="en-US" b="0" i="0" dirty="0">
                <a:solidFill>
                  <a:srgbClr val="333333"/>
                </a:solidFill>
                <a:effectLst/>
                <a:latin typeface="inter-regular"/>
              </a:rPr>
              <a:t>This stage is the heart of the entire DevOps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b="1" i="0" dirty="0">
                <a:solidFill>
                  <a:srgbClr val="333333"/>
                </a:solidFill>
                <a:effectLst/>
                <a:latin typeface="inter-bold"/>
              </a:rPr>
              <a:t>unit testing, integration testing, code review</a:t>
            </a:r>
            <a:r>
              <a:rPr lang="en-US" b="0" i="0" dirty="0">
                <a:solidFill>
                  <a:srgbClr val="333333"/>
                </a:solidFill>
                <a:effectLst/>
                <a:latin typeface="inter-regular"/>
              </a:rPr>
              <a:t>, and </a:t>
            </a:r>
            <a:r>
              <a:rPr lang="en-US" b="1" i="0" dirty="0">
                <a:solidFill>
                  <a:srgbClr val="333333"/>
                </a:solidFill>
                <a:effectLst/>
                <a:latin typeface="inter-bold"/>
              </a:rPr>
              <a:t>packaging</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20855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DevOps?</a:t>
            </a:r>
          </a:p>
        </p:txBody>
      </p:sp>
      <p:grpSp>
        <p:nvGrpSpPr>
          <p:cNvPr id="91" name="Group 90"/>
          <p:cNvGrpSpPr/>
          <p:nvPr/>
        </p:nvGrpSpPr>
        <p:grpSpPr>
          <a:xfrm>
            <a:off x="2122741" y="2825807"/>
            <a:ext cx="1630601" cy="1855091"/>
            <a:chOff x="587428" y="1686022"/>
            <a:chExt cx="1630601" cy="1855091"/>
          </a:xfrm>
        </p:grpSpPr>
        <p:grpSp>
          <p:nvGrpSpPr>
            <p:cNvPr id="6" name="Group 5"/>
            <p:cNvGrpSpPr/>
            <p:nvPr/>
          </p:nvGrpSpPr>
          <p:grpSpPr>
            <a:xfrm>
              <a:off x="609600" y="1686022"/>
              <a:ext cx="1608429" cy="1492875"/>
              <a:chOff x="8701088" y="2387600"/>
              <a:chExt cx="2187575" cy="2030413"/>
            </a:xfrm>
          </p:grpSpPr>
          <p:sp>
            <p:nvSpPr>
              <p:cNvPr id="7"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8"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9"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0"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1"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2"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3"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4"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5"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6"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7"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8"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19"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0"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1"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2"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3"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4"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5"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6"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7"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8"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29"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0"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1"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2"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3"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4"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5"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6"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7"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8"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39"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0"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1"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2"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3"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4"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5"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6"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7"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8"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49"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0"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1"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2"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3"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4"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5"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6"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7"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8"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59"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0"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1"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2"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3"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4"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5"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6"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7"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8"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69"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0"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1"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2"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3"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4"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5"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6"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7"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8"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79"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80"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81"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sp>
            <p:nvSpPr>
              <p:cNvPr id="82"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457200"/>
                <a:endParaRPr lang="en-US" sz="1324" dirty="0">
                  <a:solidFill>
                    <a:prstClr val="black"/>
                  </a:solidFill>
                  <a:latin typeface="Segoe UI Light" panose="020B0502040204020203" pitchFamily="34" charset="0"/>
                  <a:cs typeface="Segoe UI Light" panose="020B0502040204020203" pitchFamily="34" charset="0"/>
                </a:endParaRPr>
              </a:p>
            </p:txBody>
          </p:sp>
        </p:grpSp>
        <p:sp>
          <p:nvSpPr>
            <p:cNvPr id="83" name="Freeform 3431"/>
            <p:cNvSpPr>
              <a:spLocks/>
            </p:cNvSpPr>
            <p:nvPr/>
          </p:nvSpPr>
          <p:spPr bwMode="auto">
            <a:xfrm>
              <a:off x="587428" y="2634184"/>
              <a:ext cx="1609596" cy="906929"/>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p:spPr>
          <p:txBody>
            <a:bodyPr vert="horz" wrap="square" lIns="67232" tIns="79408" rIns="67232" bIns="92642" numCol="1" anchor="b" anchorCtr="0" compatLnSpc="1">
              <a:prstTxWarp prst="textNoShape">
                <a:avLst/>
              </a:prstTxWarp>
            </a:bodyPr>
            <a:lstStyle/>
            <a:p>
              <a:pPr algn="ctr" defTabSz="800084">
                <a:defRPr/>
              </a:pPr>
              <a:r>
                <a:rPr lang="en-US" sz="1471" kern="0" dirty="0">
                  <a:solidFill>
                    <a:prstClr val="white"/>
                  </a:solidFill>
                  <a:latin typeface="Segoe UI Light" panose="020B0502040204020203" pitchFamily="34" charset="0"/>
                  <a:cs typeface="Segoe UI Light" panose="020B0502040204020203" pitchFamily="34" charset="0"/>
                </a:rPr>
                <a:t>Business</a:t>
              </a:r>
            </a:p>
            <a:p>
              <a:pPr algn="ctr" defTabSz="800084">
                <a:defRPr/>
              </a:pPr>
              <a:endParaRPr lang="en-US" sz="1176" kern="0" dirty="0">
                <a:solidFill>
                  <a:prstClr val="white"/>
                </a:solidFill>
                <a:latin typeface="Segoe UI Light" panose="020B0502040204020203" pitchFamily="34" charset="0"/>
                <a:cs typeface="Segoe UI Light" panose="020B0502040204020203" pitchFamily="34" charset="0"/>
              </a:endParaRPr>
            </a:p>
          </p:txBody>
        </p:sp>
      </p:grpSp>
      <p:grpSp>
        <p:nvGrpSpPr>
          <p:cNvPr id="86" name="Group 85"/>
          <p:cNvGrpSpPr/>
          <p:nvPr/>
        </p:nvGrpSpPr>
        <p:grpSpPr>
          <a:xfrm>
            <a:off x="5427224" y="2570139"/>
            <a:ext cx="1637610" cy="2248442"/>
            <a:chOff x="1037659" y="2235521"/>
            <a:chExt cx="1637610" cy="2248442"/>
          </a:xfrm>
        </p:grpSpPr>
        <p:pic>
          <p:nvPicPr>
            <p:cNvPr id="84" name="Picture 8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98354" y="2235521"/>
              <a:ext cx="1468595" cy="1585665"/>
            </a:xfrm>
            <a:prstGeom prst="rect">
              <a:avLst/>
            </a:prstGeom>
          </p:spPr>
        </p:pic>
        <p:sp>
          <p:nvSpPr>
            <p:cNvPr id="85" name="Freeform 3429"/>
            <p:cNvSpPr>
              <a:spLocks/>
            </p:cNvSpPr>
            <p:nvPr/>
          </p:nvSpPr>
          <p:spPr bwMode="auto">
            <a:xfrm>
              <a:off x="1037659" y="3605047"/>
              <a:ext cx="1637610" cy="878916"/>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p:spPr>
          <p:txBody>
            <a:bodyPr vert="horz" wrap="square" lIns="67232" tIns="33616" rIns="67232" bIns="0" numCol="1" anchor="ctr" anchorCtr="0" compatLnSpc="1">
              <a:prstTxWarp prst="textNoShape">
                <a:avLst/>
              </a:prstTxWarp>
            </a:bodyPr>
            <a:lstStyle/>
            <a:p>
              <a:pPr algn="ctr" defTabSz="800084">
                <a:defRPr/>
              </a:pPr>
              <a:r>
                <a:rPr lang="en-US" sz="1471" kern="0" dirty="0">
                  <a:solidFill>
                    <a:prstClr val="white"/>
                  </a:solidFill>
                  <a:latin typeface="Segoe UI Light" panose="020B0502040204020203" pitchFamily="34" charset="0"/>
                  <a:cs typeface="Segoe UI Light" panose="020B0502040204020203" pitchFamily="34" charset="0"/>
                </a:rPr>
                <a:t>Developers</a:t>
              </a:r>
            </a:p>
          </p:txBody>
        </p:sp>
      </p:grpSp>
      <p:grpSp>
        <p:nvGrpSpPr>
          <p:cNvPr id="90" name="Group 89"/>
          <p:cNvGrpSpPr/>
          <p:nvPr/>
        </p:nvGrpSpPr>
        <p:grpSpPr>
          <a:xfrm>
            <a:off x="8843998" y="2837979"/>
            <a:ext cx="1660954" cy="1903669"/>
            <a:chOff x="5908915" y="1749231"/>
            <a:chExt cx="1660954" cy="1903669"/>
          </a:xfrm>
        </p:grpSpPr>
        <p:sp>
          <p:nvSpPr>
            <p:cNvPr id="87" name="Oval 3316"/>
            <p:cNvSpPr>
              <a:spLocks noChangeArrowheads="1"/>
            </p:cNvSpPr>
            <p:nvPr/>
          </p:nvSpPr>
          <p:spPr bwMode="auto">
            <a:xfrm>
              <a:off x="5908915" y="1990779"/>
              <a:ext cx="1660954" cy="1662121"/>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800084">
                <a:defRPr/>
              </a:pPr>
              <a:endParaRPr lang="en-US" sz="1618" kern="0" dirty="0">
                <a:solidFill>
                  <a:srgbClr val="505050"/>
                </a:solidFill>
                <a:latin typeface="Segoe UI Light" panose="020B0502040204020203" pitchFamily="34" charset="0"/>
                <a:cs typeface="Segoe UI Light" panose="020B0502040204020203" pitchFamily="34" charset="0"/>
              </a:endParaRPr>
            </a:p>
          </p:txBody>
        </p:sp>
        <p:pic>
          <p:nvPicPr>
            <p:cNvPr id="88" name="Picture 8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6166534" y="1749231"/>
              <a:ext cx="1070676" cy="1544166"/>
            </a:xfrm>
            <a:prstGeom prst="rect">
              <a:avLst/>
            </a:prstGeom>
          </p:spPr>
        </p:pic>
        <p:sp>
          <p:nvSpPr>
            <p:cNvPr id="89" name="Freeform 3430"/>
            <p:cNvSpPr>
              <a:spLocks/>
            </p:cNvSpPr>
            <p:nvPr/>
          </p:nvSpPr>
          <p:spPr bwMode="auto">
            <a:xfrm>
              <a:off x="6019800" y="2690358"/>
              <a:ext cx="1550068" cy="962542"/>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p:spPr>
          <p:txBody>
            <a:bodyPr vert="horz" wrap="square" lIns="67232" tIns="33616" rIns="67232" bIns="92642" numCol="1" anchor="b" anchorCtr="0" compatLnSpc="1">
              <a:prstTxWarp prst="textNoShape">
                <a:avLst/>
              </a:prstTxWarp>
            </a:bodyPr>
            <a:lstStyle/>
            <a:p>
              <a:pPr algn="ctr" defTabSz="800084">
                <a:defRPr/>
              </a:pPr>
              <a:r>
                <a:rPr lang="en-US" sz="1471" kern="0" dirty="0">
                  <a:solidFill>
                    <a:prstClr val="white"/>
                  </a:solidFill>
                  <a:latin typeface="Segoe UI Light" panose="020B0502040204020203" pitchFamily="34" charset="0"/>
                  <a:cs typeface="Segoe UI Light" panose="020B0502040204020203" pitchFamily="34" charset="0"/>
                </a:rPr>
                <a:t>IT Ops</a:t>
              </a:r>
            </a:p>
            <a:p>
              <a:pPr algn="ctr" defTabSz="800084">
                <a:defRPr/>
              </a:pPr>
              <a:endParaRPr lang="en-US" sz="1176" kern="0" dirty="0">
                <a:solidFill>
                  <a:prstClr val="white"/>
                </a:solidFill>
                <a:latin typeface="Segoe UI Light" panose="020B0502040204020203" pitchFamily="34" charset="0"/>
                <a:cs typeface="Segoe UI Light" panose="020B0502040204020203" pitchFamily="34" charset="0"/>
              </a:endParaRPr>
            </a:p>
          </p:txBody>
        </p:sp>
      </p:grpSp>
      <p:sp>
        <p:nvSpPr>
          <p:cNvPr id="93" name="TextBox 92"/>
          <p:cNvSpPr txBox="1"/>
          <p:nvPr/>
        </p:nvSpPr>
        <p:spPr>
          <a:xfrm>
            <a:off x="3472324" y="2205846"/>
            <a:ext cx="2183503" cy="1323439"/>
          </a:xfrm>
          <a:prstGeom prst="rect">
            <a:avLst/>
          </a:prstGeom>
          <a:noFill/>
        </p:spPr>
        <p:txBody>
          <a:bodyPr wrap="square" rtlCol="0">
            <a:spAutoFit/>
          </a:bodyPr>
          <a:lstStyle/>
          <a:p>
            <a:pPr algn="ctr" defTabSz="457200"/>
            <a:r>
              <a:rPr lang="en-US" sz="2000" b="1" dirty="0">
                <a:solidFill>
                  <a:srgbClr val="A7CB8D"/>
                </a:solidFill>
                <a:latin typeface="Segoe UI Light" panose="020B0502040204020203" pitchFamily="34" charset="0"/>
                <a:cs typeface="Segoe UI Light" panose="020B0502040204020203" pitchFamily="34" charset="0"/>
              </a:rPr>
              <a:t>Agile</a:t>
            </a:r>
            <a:r>
              <a:rPr lang="en-US" sz="2000" dirty="0">
                <a:solidFill>
                  <a:srgbClr val="A7CB8D"/>
                </a:solidFill>
                <a:latin typeface="Segoe UI Light" panose="020B0502040204020203" pitchFamily="34" charset="0"/>
                <a:cs typeface="Segoe UI Light" panose="020B0502040204020203" pitchFamily="34" charset="0"/>
              </a:rPr>
              <a:t>: </a:t>
            </a:r>
          </a:p>
          <a:p>
            <a:pPr algn="ctr" defTabSz="457200"/>
            <a:r>
              <a:rPr lang="en-US" sz="2000" dirty="0">
                <a:solidFill>
                  <a:srgbClr val="A7CB8D"/>
                </a:solidFill>
                <a:latin typeface="Segoe UI Light" panose="020B0502040204020203" pitchFamily="34" charset="0"/>
                <a:cs typeface="Segoe UI Light" panose="020B0502040204020203" pitchFamily="34" charset="0"/>
              </a:rPr>
              <a:t>How do I </a:t>
            </a:r>
            <a:r>
              <a:rPr lang="en-US" sz="2000" b="1" dirty="0">
                <a:solidFill>
                  <a:srgbClr val="A7CB8D"/>
                </a:solidFill>
                <a:latin typeface="Segoe UI Light" panose="020B0502040204020203" pitchFamily="34" charset="0"/>
                <a:cs typeface="Segoe UI Light" panose="020B0502040204020203" pitchFamily="34" charset="0"/>
              </a:rPr>
              <a:t>develop</a:t>
            </a:r>
            <a:r>
              <a:rPr lang="en-US" sz="2000" dirty="0">
                <a:solidFill>
                  <a:srgbClr val="A7CB8D"/>
                </a:solidFill>
                <a:latin typeface="Segoe UI Light" panose="020B0502040204020203" pitchFamily="34" charset="0"/>
                <a:cs typeface="Segoe UI Light" panose="020B0502040204020203" pitchFamily="34" charset="0"/>
              </a:rPr>
              <a:t> the “</a:t>
            </a:r>
            <a:r>
              <a:rPr lang="en-US" sz="2000" b="1" dirty="0">
                <a:solidFill>
                  <a:srgbClr val="A7CB8D"/>
                </a:solidFill>
                <a:latin typeface="Segoe UI Light" panose="020B0502040204020203" pitchFamily="34" charset="0"/>
                <a:cs typeface="Segoe UI Light" panose="020B0502040204020203" pitchFamily="34" charset="0"/>
              </a:rPr>
              <a:t>right</a:t>
            </a:r>
            <a:r>
              <a:rPr lang="en-US" sz="2000" dirty="0">
                <a:solidFill>
                  <a:srgbClr val="A7CB8D"/>
                </a:solidFill>
                <a:latin typeface="Segoe UI Light" panose="020B0502040204020203" pitchFamily="34" charset="0"/>
                <a:cs typeface="Segoe UI Light" panose="020B0502040204020203" pitchFamily="34" charset="0"/>
              </a:rPr>
              <a:t>” software?</a:t>
            </a:r>
          </a:p>
        </p:txBody>
      </p:sp>
      <p:sp>
        <p:nvSpPr>
          <p:cNvPr id="94" name="TextBox 93"/>
          <p:cNvSpPr txBox="1"/>
          <p:nvPr/>
        </p:nvSpPr>
        <p:spPr>
          <a:xfrm>
            <a:off x="4926816" y="5029201"/>
            <a:ext cx="2590800" cy="1015663"/>
          </a:xfrm>
          <a:prstGeom prst="rect">
            <a:avLst/>
          </a:prstGeom>
          <a:noFill/>
        </p:spPr>
        <p:txBody>
          <a:bodyPr wrap="square" rtlCol="0">
            <a:spAutoFit/>
          </a:bodyPr>
          <a:lstStyle/>
          <a:p>
            <a:pPr algn="ctr" defTabSz="457200"/>
            <a:r>
              <a:rPr lang="en-US" sz="2000" b="1" dirty="0">
                <a:solidFill>
                  <a:srgbClr val="1F497D">
                    <a:lumMod val="60000"/>
                    <a:lumOff val="40000"/>
                  </a:srgbClr>
                </a:solidFill>
                <a:latin typeface="Segoe UI Light" panose="020B0502040204020203" pitchFamily="34" charset="0"/>
                <a:cs typeface="Segoe UI Light" panose="020B0502040204020203" pitchFamily="34" charset="0"/>
              </a:rPr>
              <a:t>ALM</a:t>
            </a:r>
            <a:r>
              <a:rPr lang="en-US" sz="2000" dirty="0">
                <a:solidFill>
                  <a:srgbClr val="1F497D">
                    <a:lumMod val="60000"/>
                    <a:lumOff val="40000"/>
                  </a:srgbClr>
                </a:solidFill>
                <a:latin typeface="Segoe UI Light" panose="020B0502040204020203" pitchFamily="34" charset="0"/>
                <a:cs typeface="Segoe UI Light" panose="020B0502040204020203" pitchFamily="34" charset="0"/>
              </a:rPr>
              <a:t>: </a:t>
            </a:r>
          </a:p>
          <a:p>
            <a:pPr algn="ctr" defTabSz="457200"/>
            <a:r>
              <a:rPr lang="en-US" sz="2000" dirty="0">
                <a:solidFill>
                  <a:srgbClr val="1F497D">
                    <a:lumMod val="60000"/>
                    <a:lumOff val="40000"/>
                  </a:srgbClr>
                </a:solidFill>
                <a:latin typeface="Segoe UI Light" panose="020B0502040204020203" pitchFamily="34" charset="0"/>
                <a:cs typeface="Segoe UI Light" panose="020B0502040204020203" pitchFamily="34" charset="0"/>
              </a:rPr>
              <a:t>How do I </a:t>
            </a:r>
            <a:r>
              <a:rPr lang="en-US" sz="2000" b="1" dirty="0">
                <a:solidFill>
                  <a:srgbClr val="1F497D">
                    <a:lumMod val="60000"/>
                    <a:lumOff val="40000"/>
                  </a:srgbClr>
                </a:solidFill>
                <a:latin typeface="Segoe UI Light" panose="020B0502040204020203" pitchFamily="34" charset="0"/>
                <a:cs typeface="Segoe UI Light" panose="020B0502040204020203" pitchFamily="34" charset="0"/>
              </a:rPr>
              <a:t>develop</a:t>
            </a:r>
            <a:r>
              <a:rPr lang="en-US" sz="2000" dirty="0">
                <a:solidFill>
                  <a:srgbClr val="1F497D">
                    <a:lumMod val="60000"/>
                    <a:lumOff val="40000"/>
                  </a:srgbClr>
                </a:solidFill>
                <a:latin typeface="Segoe UI Light" panose="020B0502040204020203" pitchFamily="34" charset="0"/>
                <a:cs typeface="Segoe UI Light" panose="020B0502040204020203" pitchFamily="34" charset="0"/>
              </a:rPr>
              <a:t> software with </a:t>
            </a:r>
            <a:r>
              <a:rPr lang="en-US" sz="2000" b="1" dirty="0">
                <a:solidFill>
                  <a:srgbClr val="1F497D">
                    <a:lumMod val="60000"/>
                    <a:lumOff val="40000"/>
                  </a:srgbClr>
                </a:solidFill>
                <a:latin typeface="Segoe UI Light" panose="020B0502040204020203" pitchFamily="34" charset="0"/>
                <a:cs typeface="Segoe UI Light" panose="020B0502040204020203" pitchFamily="34" charset="0"/>
              </a:rPr>
              <a:t>quality</a:t>
            </a:r>
            <a:r>
              <a:rPr lang="en-US" sz="2000" dirty="0">
                <a:solidFill>
                  <a:srgbClr val="1F497D">
                    <a:lumMod val="60000"/>
                    <a:lumOff val="40000"/>
                  </a:srgbClr>
                </a:solidFill>
                <a:latin typeface="Segoe UI Light" panose="020B0502040204020203" pitchFamily="34" charset="0"/>
                <a:cs typeface="Segoe UI Light" panose="020B0502040204020203" pitchFamily="34" charset="0"/>
              </a:rPr>
              <a:t>?</a:t>
            </a:r>
          </a:p>
        </p:txBody>
      </p:sp>
      <p:sp>
        <p:nvSpPr>
          <p:cNvPr id="95" name="TextBox 94"/>
          <p:cNvSpPr txBox="1"/>
          <p:nvPr/>
        </p:nvSpPr>
        <p:spPr>
          <a:xfrm>
            <a:off x="7105441" y="2275865"/>
            <a:ext cx="2048797" cy="1015663"/>
          </a:xfrm>
          <a:prstGeom prst="rect">
            <a:avLst/>
          </a:prstGeom>
          <a:noFill/>
        </p:spPr>
        <p:txBody>
          <a:bodyPr wrap="square" rtlCol="0">
            <a:spAutoFit/>
          </a:bodyPr>
          <a:lstStyle/>
          <a:p>
            <a:pPr algn="ctr" defTabSz="457200"/>
            <a:r>
              <a:rPr lang="en-US" sz="2000" b="1" dirty="0">
                <a:solidFill>
                  <a:srgbClr val="9BBB59">
                    <a:lumMod val="75000"/>
                  </a:srgbClr>
                </a:solidFill>
                <a:latin typeface="Segoe UI Light" panose="020B0502040204020203" pitchFamily="34" charset="0"/>
                <a:cs typeface="Segoe UI Light" panose="020B0502040204020203" pitchFamily="34" charset="0"/>
              </a:rPr>
              <a:t>DevOps</a:t>
            </a:r>
            <a:r>
              <a:rPr lang="en-US" sz="2000" dirty="0">
                <a:solidFill>
                  <a:srgbClr val="9BBB59">
                    <a:lumMod val="75000"/>
                  </a:srgbClr>
                </a:solidFill>
                <a:latin typeface="Segoe UI Light" panose="020B0502040204020203" pitchFamily="34" charset="0"/>
                <a:cs typeface="Segoe UI Light" panose="020B0502040204020203" pitchFamily="34" charset="0"/>
              </a:rPr>
              <a:t>: </a:t>
            </a:r>
          </a:p>
          <a:p>
            <a:pPr algn="ctr" defTabSz="457200"/>
            <a:r>
              <a:rPr lang="en-US" sz="2000" dirty="0">
                <a:solidFill>
                  <a:srgbClr val="9BBB59">
                    <a:lumMod val="75000"/>
                  </a:srgbClr>
                </a:solidFill>
                <a:latin typeface="Segoe UI Light" panose="020B0502040204020203" pitchFamily="34" charset="0"/>
                <a:cs typeface="Segoe UI Light" panose="020B0502040204020203" pitchFamily="34" charset="0"/>
              </a:rPr>
              <a:t>How do I </a:t>
            </a:r>
            <a:r>
              <a:rPr lang="en-US" sz="2000" b="1" dirty="0">
                <a:solidFill>
                  <a:srgbClr val="9BBB59">
                    <a:lumMod val="75000"/>
                  </a:srgbClr>
                </a:solidFill>
                <a:latin typeface="Segoe UI Light" panose="020B0502040204020203" pitchFamily="34" charset="0"/>
                <a:cs typeface="Segoe UI Light" panose="020B0502040204020203" pitchFamily="34" charset="0"/>
              </a:rPr>
              <a:t>deliver</a:t>
            </a:r>
            <a:r>
              <a:rPr lang="en-US" sz="2000" dirty="0">
                <a:solidFill>
                  <a:srgbClr val="9BBB59">
                    <a:lumMod val="75000"/>
                  </a:srgbClr>
                </a:solidFill>
                <a:latin typeface="Segoe UI Light" panose="020B0502040204020203" pitchFamily="34" charset="0"/>
                <a:cs typeface="Segoe UI Light" panose="020B0502040204020203" pitchFamily="34" charset="0"/>
              </a:rPr>
              <a:t> software </a:t>
            </a:r>
            <a:r>
              <a:rPr lang="en-US" sz="2000" b="1" dirty="0">
                <a:solidFill>
                  <a:srgbClr val="9BBB59">
                    <a:lumMod val="75000"/>
                  </a:srgbClr>
                </a:solidFill>
                <a:latin typeface="Segoe UI Light" panose="020B0502040204020203" pitchFamily="34" charset="0"/>
                <a:cs typeface="Segoe UI Light" panose="020B0502040204020203" pitchFamily="34" charset="0"/>
              </a:rPr>
              <a:t>faster</a:t>
            </a:r>
            <a:r>
              <a:rPr lang="en-US" sz="2000" dirty="0">
                <a:solidFill>
                  <a:srgbClr val="9BBB59">
                    <a:lumMod val="75000"/>
                  </a:srgbClr>
                </a:solidFill>
                <a:latin typeface="Segoe UI Light" panose="020B0502040204020203" pitchFamily="34" charset="0"/>
                <a:cs typeface="Segoe UI Light" panose="020B0502040204020203" pitchFamily="34" charset="0"/>
              </a:rPr>
              <a:t>?</a:t>
            </a:r>
          </a:p>
        </p:txBody>
      </p:sp>
      <p:sp>
        <p:nvSpPr>
          <p:cNvPr id="3" name="TextBox 2"/>
          <p:cNvSpPr txBox="1"/>
          <p:nvPr/>
        </p:nvSpPr>
        <p:spPr>
          <a:xfrm>
            <a:off x="1524000" y="1349988"/>
            <a:ext cx="9144000" cy="523220"/>
          </a:xfrm>
          <a:prstGeom prst="rect">
            <a:avLst/>
          </a:prstGeom>
          <a:noFill/>
        </p:spPr>
        <p:txBody>
          <a:bodyPr wrap="square" rtlCol="0">
            <a:spAutoFit/>
          </a:bodyPr>
          <a:lstStyle/>
          <a:p>
            <a:pPr defTabSz="457200"/>
            <a:r>
              <a:rPr lang="en-US" sz="2800" dirty="0">
                <a:solidFill>
                  <a:prstClr val="black">
                    <a:lumMod val="65000"/>
                    <a:lumOff val="35000"/>
                  </a:prstClr>
                </a:solidFill>
                <a:latin typeface="Segoe UI Light" panose="020B0502040204020203" pitchFamily="34" charset="0"/>
                <a:cs typeface="Segoe UI Light" panose="020B0502040204020203" pitchFamily="34" charset="0"/>
              </a:rPr>
              <a:t>“DevOps is the next step in the evolution of Agile and ALM”</a:t>
            </a:r>
          </a:p>
        </p:txBody>
      </p:sp>
    </p:spTree>
    <p:extLst>
      <p:ext uri="{BB962C8B-B14F-4D97-AF65-F5344CB8AC3E}">
        <p14:creationId xmlns:p14="http://schemas.microsoft.com/office/powerpoint/2010/main" val="37135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0-#ppt_w/2"/>
                                          </p:val>
                                        </p:tav>
                                        <p:tav tm="100000">
                                          <p:val>
                                            <p:strVal val="#ppt_x"/>
                                          </p:val>
                                        </p:tav>
                                      </p:tavLst>
                                    </p:anim>
                                    <p:anim calcmode="lin" valueType="num">
                                      <p:cBhvr additive="base">
                                        <p:cTn id="8" dur="500" fill="hold"/>
                                        <p:tgtEl>
                                          <p:spTgt spid="9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0-#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0-#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5BAA-008E-4DE8-8892-6699C2EAE3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C05410-0C81-41B9-8B3B-276768B35907}"/>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code supporting new functionality is continuously integrated with the existing code. Therefore, there is continuous development of software. The updated code needs to be integrated continuously and smoothly with the systems to reflect changes to the end-users.</a:t>
            </a:r>
          </a:p>
          <a:p>
            <a:r>
              <a:rPr lang="en-US" b="0" i="0" dirty="0">
                <a:solidFill>
                  <a:srgbClr val="333333"/>
                </a:solidFill>
                <a:effectLst/>
                <a:latin typeface="inter-regular"/>
              </a:rPr>
              <a:t>Jenkins is a popular tool used in this phase. Whenever there is a change in the Git repository, then Jenkins fetches the updated code and prepares a build of that code, which is an executable file in the form of war or jar. Then this build is forwarded to the test server or the production server.</a:t>
            </a:r>
            <a:br>
              <a:rPr lang="en-US" dirty="0"/>
            </a:br>
            <a:endParaRPr lang="en-IN" dirty="0"/>
          </a:p>
        </p:txBody>
      </p:sp>
    </p:spTree>
    <p:extLst>
      <p:ext uri="{BB962C8B-B14F-4D97-AF65-F5344CB8AC3E}">
        <p14:creationId xmlns:p14="http://schemas.microsoft.com/office/powerpoint/2010/main" val="188498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5F82-5147-4DC1-AB92-17542B108F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4BC1208-8CB3-473C-BEEB-CC533CC87C4F}"/>
              </a:ext>
            </a:extLst>
          </p:cNvPr>
          <p:cNvPicPr>
            <a:picLocks noGrp="1" noChangeAspect="1"/>
          </p:cNvPicPr>
          <p:nvPr>
            <p:ph idx="1"/>
          </p:nvPr>
        </p:nvPicPr>
        <p:blipFill>
          <a:blip r:embed="rId2"/>
          <a:stretch>
            <a:fillRect/>
          </a:stretch>
        </p:blipFill>
        <p:spPr>
          <a:xfrm>
            <a:off x="2752725" y="2362994"/>
            <a:ext cx="6686550" cy="3276600"/>
          </a:xfrm>
        </p:spPr>
      </p:pic>
    </p:spTree>
    <p:extLst>
      <p:ext uri="{BB962C8B-B14F-4D97-AF65-F5344CB8AC3E}">
        <p14:creationId xmlns:p14="http://schemas.microsoft.com/office/powerpoint/2010/main" val="377300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97E7-57C8-4367-815A-8F75CEE7E8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DF7FC-A696-4D48-8DDD-CA13B6BB2AC0}"/>
              </a:ext>
            </a:extLst>
          </p:cNvPr>
          <p:cNvSpPr>
            <a:spLocks noGrp="1"/>
          </p:cNvSpPr>
          <p:nvPr>
            <p:ph idx="1"/>
          </p:nvPr>
        </p:nvSpPr>
        <p:spPr/>
        <p:txBody>
          <a:bodyPr/>
          <a:lstStyle/>
          <a:p>
            <a:r>
              <a:rPr lang="en-IN" b="0" i="0" dirty="0">
                <a:solidFill>
                  <a:srgbClr val="610B4B"/>
                </a:solidFill>
                <a:effectLst/>
                <a:latin typeface="erdana"/>
              </a:rPr>
              <a:t>3) Continuous Testing</a:t>
            </a:r>
          </a:p>
          <a:p>
            <a:r>
              <a:rPr lang="en-US" b="0" i="0" dirty="0">
                <a:solidFill>
                  <a:srgbClr val="333333"/>
                </a:solidFill>
                <a:effectLst/>
                <a:latin typeface="inter-regular"/>
              </a:rPr>
              <a:t>This phase, where the developed software is continuously testing for bugs. For constant testing, automation testing tools such as </a:t>
            </a:r>
            <a:r>
              <a:rPr lang="en-US" b="1" i="0" dirty="0">
                <a:solidFill>
                  <a:srgbClr val="333333"/>
                </a:solidFill>
                <a:effectLst/>
                <a:latin typeface="inter-bold"/>
              </a:rPr>
              <a:t>TestNG, JUnit, Selenium</a:t>
            </a:r>
            <a:r>
              <a:rPr lang="en-US" b="0" i="0" dirty="0">
                <a:solidFill>
                  <a:srgbClr val="333333"/>
                </a:solidFill>
                <a:effectLst/>
                <a:latin typeface="inter-regular"/>
              </a:rPr>
              <a:t>, </a:t>
            </a:r>
            <a:r>
              <a:rPr lang="en-US" b="0" i="0" dirty="0" err="1">
                <a:solidFill>
                  <a:srgbClr val="333333"/>
                </a:solidFill>
                <a:effectLst/>
                <a:latin typeface="inter-regular"/>
              </a:rPr>
              <a:t>etc</a:t>
            </a:r>
            <a:r>
              <a:rPr lang="en-US" b="0" i="0" dirty="0">
                <a:solidFill>
                  <a:srgbClr val="333333"/>
                </a:solidFill>
                <a:effectLst/>
                <a:latin typeface="inter-regular"/>
              </a:rPr>
              <a:t> are used. These tools allow QAs to test multiple code-bases thoroughly in parallel to ensure that there is no flaw in the functionality. In this phase, </a:t>
            </a:r>
            <a:r>
              <a:rPr lang="en-US" b="1" i="0" dirty="0">
                <a:solidFill>
                  <a:srgbClr val="333333"/>
                </a:solidFill>
                <a:effectLst/>
                <a:latin typeface="inter-bold"/>
              </a:rPr>
              <a:t>Docker</a:t>
            </a:r>
            <a:r>
              <a:rPr lang="en-US" b="0" i="0" dirty="0">
                <a:solidFill>
                  <a:srgbClr val="333333"/>
                </a:solidFill>
                <a:effectLst/>
                <a:latin typeface="inter-regular"/>
              </a:rPr>
              <a:t> Containers can be used for simulating the test environment.</a:t>
            </a:r>
            <a:endParaRPr lang="en-IN" dirty="0"/>
          </a:p>
        </p:txBody>
      </p:sp>
    </p:spTree>
    <p:extLst>
      <p:ext uri="{BB962C8B-B14F-4D97-AF65-F5344CB8AC3E}">
        <p14:creationId xmlns:p14="http://schemas.microsoft.com/office/powerpoint/2010/main" val="339242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A132-71F1-44AA-9F38-A839A56F21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CD7286-8FFA-4D8F-A1D0-1D30E708E5B0}"/>
              </a:ext>
            </a:extLst>
          </p:cNvPr>
          <p:cNvSpPr>
            <a:spLocks noGrp="1"/>
          </p:cNvSpPr>
          <p:nvPr>
            <p:ph idx="1"/>
          </p:nvPr>
        </p:nvSpPr>
        <p:spPr/>
        <p:txBody>
          <a:bodyPr/>
          <a:lstStyle/>
          <a:p>
            <a:pPr algn="just"/>
            <a:r>
              <a:rPr lang="en-US" b="1" i="0" dirty="0">
                <a:solidFill>
                  <a:srgbClr val="333333"/>
                </a:solidFill>
                <a:effectLst/>
                <a:latin typeface="inter-bold"/>
              </a:rPr>
              <a:t>Selenium</a:t>
            </a:r>
            <a:r>
              <a:rPr lang="en-US" b="0" i="0" dirty="0">
                <a:solidFill>
                  <a:srgbClr val="333333"/>
                </a:solidFill>
                <a:effectLst/>
                <a:latin typeface="inter-regular"/>
              </a:rPr>
              <a:t> does the automation testing, and TestNG generates the reports. This entire testing phase can automate with the help of a Continuous Integration tool called </a:t>
            </a:r>
            <a:r>
              <a:rPr lang="en-US" b="1" i="0" dirty="0">
                <a:solidFill>
                  <a:srgbClr val="333333"/>
                </a:solidFill>
                <a:effectLst/>
                <a:latin typeface="inter-bold"/>
              </a:rPr>
              <a:t>Jenkins</a:t>
            </a:r>
            <a:r>
              <a:rPr lang="en-US" b="0" i="0" dirty="0">
                <a:solidFill>
                  <a:srgbClr val="333333"/>
                </a:solidFill>
                <a:effectLst/>
                <a:latin typeface="inter-regular"/>
              </a:rPr>
              <a:t>.</a:t>
            </a:r>
          </a:p>
          <a:p>
            <a:pPr algn="just"/>
            <a:r>
              <a:rPr lang="en-US" b="0" i="0" dirty="0">
                <a:solidFill>
                  <a:srgbClr val="333333"/>
                </a:solidFill>
                <a:effectLst/>
                <a:latin typeface="inter-regular"/>
              </a:rPr>
              <a:t>Automation testing saves a lot of time and effort for executing the tests instead of doing this manually. Apart from that, report generation is a big plus. The task of evaluating the test cases that failed in a test suite gets simpler. Also, we can schedule the execution of the test cases at predefined times. After testing, the code is continuously integrated with the existing code.</a:t>
            </a:r>
          </a:p>
          <a:p>
            <a:endParaRPr lang="en-IN" dirty="0"/>
          </a:p>
        </p:txBody>
      </p:sp>
    </p:spTree>
    <p:extLst>
      <p:ext uri="{BB962C8B-B14F-4D97-AF65-F5344CB8AC3E}">
        <p14:creationId xmlns:p14="http://schemas.microsoft.com/office/powerpoint/2010/main" val="170021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68C6-36D4-4E7D-8655-C369C5A5A7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EC59F-63CB-4E32-8DC4-CF9BDD94B89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89CA775-00F9-43C1-AECA-3C497DF6EE14}"/>
              </a:ext>
            </a:extLst>
          </p:cNvPr>
          <p:cNvPicPr>
            <a:picLocks noChangeAspect="1"/>
          </p:cNvPicPr>
          <p:nvPr/>
        </p:nvPicPr>
        <p:blipFill>
          <a:blip r:embed="rId2"/>
          <a:stretch>
            <a:fillRect/>
          </a:stretch>
        </p:blipFill>
        <p:spPr>
          <a:xfrm>
            <a:off x="1862137" y="2266950"/>
            <a:ext cx="8467725" cy="2324100"/>
          </a:xfrm>
          <a:prstGeom prst="rect">
            <a:avLst/>
          </a:prstGeom>
        </p:spPr>
      </p:pic>
    </p:spTree>
    <p:extLst>
      <p:ext uri="{BB962C8B-B14F-4D97-AF65-F5344CB8AC3E}">
        <p14:creationId xmlns:p14="http://schemas.microsoft.com/office/powerpoint/2010/main" val="478172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4F68-410C-4099-A9C6-7316FCA8CD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F4B566-2C25-4E15-9FF9-580EB94C0CA3}"/>
              </a:ext>
            </a:extLst>
          </p:cNvPr>
          <p:cNvSpPr>
            <a:spLocks noGrp="1"/>
          </p:cNvSpPr>
          <p:nvPr>
            <p:ph idx="1"/>
          </p:nvPr>
        </p:nvSpPr>
        <p:spPr/>
        <p:txBody>
          <a:bodyPr>
            <a:normAutofit fontScale="92500" lnSpcReduction="10000"/>
          </a:bodyPr>
          <a:lstStyle/>
          <a:p>
            <a:r>
              <a:rPr lang="en-US" dirty="0"/>
              <a:t>Some developers carry out the continuous testing phase prior to the continuous integration phase. Based on the </a:t>
            </a:r>
            <a:r>
              <a:rPr lang="en-US" dirty="0" err="1"/>
              <a:t>updations</a:t>
            </a:r>
            <a:r>
              <a:rPr lang="en-US" dirty="0"/>
              <a:t> in the application code, this phase can be repositioned around the continuous integration phase in the DevOps lifecycle. Here, the developed software is continuously tested for bugs. A test environment is simulated with the use of Docker containers. </a:t>
            </a:r>
          </a:p>
          <a:p>
            <a:r>
              <a:rPr lang="en-US" dirty="0"/>
              <a:t>Through automated testing, developers save effort and time, usually lost in manual testing. Reports generated by automated testing improve the test evaluation process. Analyzing the failed test-cases becomes easy. After going through a UAT (User Acceptance Testing) process, the resultant </a:t>
            </a:r>
            <a:r>
              <a:rPr lang="en-US" dirty="0" err="1"/>
              <a:t>testsuite</a:t>
            </a:r>
            <a:r>
              <a:rPr lang="en-US" dirty="0"/>
              <a:t> is simpler and bug-free. TestNG, Selenium and JUnit are some of the DevOps tools used for automated testing. These tools can also arrange test-case execution in a preset timeline</a:t>
            </a:r>
            <a:endParaRPr lang="en-IN" dirty="0"/>
          </a:p>
        </p:txBody>
      </p:sp>
    </p:spTree>
    <p:extLst>
      <p:ext uri="{BB962C8B-B14F-4D97-AF65-F5344CB8AC3E}">
        <p14:creationId xmlns:p14="http://schemas.microsoft.com/office/powerpoint/2010/main" val="401254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250F-1DAC-407C-8BEF-BD587AD62D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7762FE-0561-404D-8352-C5207B05258E}"/>
              </a:ext>
            </a:extLst>
          </p:cNvPr>
          <p:cNvSpPr>
            <a:spLocks noGrp="1"/>
          </p:cNvSpPr>
          <p:nvPr>
            <p:ph idx="1"/>
          </p:nvPr>
        </p:nvSpPr>
        <p:spPr/>
        <p:txBody>
          <a:bodyPr>
            <a:normAutofit fontScale="92500"/>
          </a:bodyPr>
          <a:lstStyle/>
          <a:p>
            <a:pPr algn="just"/>
            <a:r>
              <a:rPr lang="en-US" b="0" i="0" dirty="0">
                <a:solidFill>
                  <a:srgbClr val="610B4B"/>
                </a:solidFill>
                <a:effectLst/>
                <a:latin typeface="erdana"/>
              </a:rPr>
              <a:t>4) Continuous Monitoring</a:t>
            </a:r>
          </a:p>
          <a:p>
            <a:pPr algn="just"/>
            <a:r>
              <a:rPr lang="en-US" b="0" i="0" dirty="0">
                <a:solidFill>
                  <a:srgbClr val="333333"/>
                </a:solidFill>
                <a:effectLst/>
                <a:latin typeface="inter-regular"/>
              </a:rPr>
              <a:t>Monitoring is a phase that involves all the operational factors of the entire DevOps process, where important information about the use of the software is recorded and carefully processed to find out trends and identify problem areas. Usually, the monitoring is integrated within the operational capabilities of the software application.</a:t>
            </a:r>
          </a:p>
          <a:p>
            <a:pPr algn="just"/>
            <a:r>
              <a:rPr lang="en-US" b="0" i="0" dirty="0">
                <a:solidFill>
                  <a:srgbClr val="333333"/>
                </a:solidFill>
                <a:effectLst/>
                <a:latin typeface="inter-regular"/>
              </a:rPr>
              <a:t>It may occur in the form of documentation files or maybe produce large-scale data about the application parameters when it is in a continuous use position. The system errors such as server not reachable, low memory, </a:t>
            </a:r>
            <a:r>
              <a:rPr lang="en-US" b="0" i="0" dirty="0" err="1">
                <a:solidFill>
                  <a:srgbClr val="333333"/>
                </a:solidFill>
                <a:effectLst/>
                <a:latin typeface="inter-regular"/>
              </a:rPr>
              <a:t>etc</a:t>
            </a:r>
            <a:r>
              <a:rPr lang="en-US" b="0" i="0" dirty="0">
                <a:solidFill>
                  <a:srgbClr val="333333"/>
                </a:solidFill>
                <a:effectLst/>
                <a:latin typeface="inter-regular"/>
              </a:rPr>
              <a:t> are resolved in this phase. It maintains the security and availability of the service.</a:t>
            </a:r>
          </a:p>
          <a:p>
            <a:endParaRPr lang="en-IN" dirty="0"/>
          </a:p>
        </p:txBody>
      </p:sp>
    </p:spTree>
    <p:extLst>
      <p:ext uri="{BB962C8B-B14F-4D97-AF65-F5344CB8AC3E}">
        <p14:creationId xmlns:p14="http://schemas.microsoft.com/office/powerpoint/2010/main" val="33914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EED4-8DF2-42CE-9D54-EE0253753D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E1217-58BB-4920-9FBE-F97C80B7B7A1}"/>
              </a:ext>
            </a:extLst>
          </p:cNvPr>
          <p:cNvSpPr>
            <a:spLocks noGrp="1"/>
          </p:cNvSpPr>
          <p:nvPr>
            <p:ph idx="1"/>
          </p:nvPr>
        </p:nvSpPr>
        <p:spPr/>
        <p:txBody>
          <a:bodyPr/>
          <a:lstStyle/>
          <a:p>
            <a:r>
              <a:rPr lang="en-US" dirty="0"/>
              <a:t>Monitoring the performance of an application is of key importance for application developers. In this phase, developers record data on the use of application and continuously monitor each functionality.</a:t>
            </a:r>
          </a:p>
          <a:p>
            <a:r>
              <a:rPr lang="en-US" dirty="0"/>
              <a:t>“Server not reachable” or “low memory” are some of the common system errors resolved in this phase. Continuous monitoring helps in sustaining the availability of services in the application. It also determines the threats and root causes of recurring system errors. Security issues get resolved and problems are automatically detected and fixed. </a:t>
            </a:r>
            <a:endParaRPr lang="en-IN" dirty="0"/>
          </a:p>
        </p:txBody>
      </p:sp>
    </p:spTree>
    <p:extLst>
      <p:ext uri="{BB962C8B-B14F-4D97-AF65-F5344CB8AC3E}">
        <p14:creationId xmlns:p14="http://schemas.microsoft.com/office/powerpoint/2010/main" val="213427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0AFB-AE07-489D-866E-A2C70B710D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CF4F94-ACF1-4109-BE44-BF628C7B2BEC}"/>
              </a:ext>
            </a:extLst>
          </p:cNvPr>
          <p:cNvSpPr>
            <a:spLocks noGrp="1"/>
          </p:cNvSpPr>
          <p:nvPr>
            <p:ph idx="1"/>
          </p:nvPr>
        </p:nvSpPr>
        <p:spPr/>
        <p:txBody>
          <a:bodyPr/>
          <a:lstStyle/>
          <a:p>
            <a:r>
              <a:rPr lang="en-US" dirty="0"/>
              <a:t>Compared to the software development teams, the IT operations teams are more involved in this phase. Their role is pivotal in supervising user activity, checking the system for unusual behavior, and tracing the presence of bugs. </a:t>
            </a:r>
          </a:p>
          <a:p>
            <a:r>
              <a:rPr lang="en-US" dirty="0" err="1"/>
              <a:t>Sensu</a:t>
            </a:r>
            <a:r>
              <a:rPr lang="en-US" dirty="0"/>
              <a:t>, ELK Stack, </a:t>
            </a:r>
            <a:r>
              <a:rPr lang="en-US" dirty="0" err="1"/>
              <a:t>NewRelic</a:t>
            </a:r>
            <a:r>
              <a:rPr lang="en-US" dirty="0"/>
              <a:t>, Splunk and Nagios are the key DevOps tools used in continuous monitoring. These tools enable complete control in overseeing the performance of the system, the production server, and the application. The operations team can actively engage in increasing the reliability and productivity of the applications with the help of these tools.</a:t>
            </a:r>
            <a:endParaRPr lang="en-IN" dirty="0"/>
          </a:p>
        </p:txBody>
      </p:sp>
    </p:spTree>
    <p:extLst>
      <p:ext uri="{BB962C8B-B14F-4D97-AF65-F5344CB8AC3E}">
        <p14:creationId xmlns:p14="http://schemas.microsoft.com/office/powerpoint/2010/main" val="389113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AB9A-87A4-4F03-AB8A-A2510E51A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85E309-A7C1-4C67-A8CF-525ABD8359AE}"/>
              </a:ext>
            </a:extLst>
          </p:cNvPr>
          <p:cNvSpPr>
            <a:spLocks noGrp="1"/>
          </p:cNvSpPr>
          <p:nvPr>
            <p:ph idx="1"/>
          </p:nvPr>
        </p:nvSpPr>
        <p:spPr/>
        <p:txBody>
          <a:bodyPr/>
          <a:lstStyle/>
          <a:p>
            <a:r>
              <a:rPr lang="en-US" dirty="0"/>
              <a:t>When major issues are detected in this phase, the application is swiftly rerun through all the earlier phases of the DevOps lifecycle. That is how finding a resolution to all sorts of issues becomes faster in this phase</a:t>
            </a:r>
          </a:p>
          <a:p>
            <a:r>
              <a:rPr lang="en-US" dirty="0"/>
              <a:t>The last phase of the DevOps life cycle is the shortest phase and the least complicated one. The purpose of continuous operation is to automate the process of releasing the application and the subsequent updates. Development cycles in continuous operations are shorter, allowing developers to ongoing accelerate the time-to-market for the application. </a:t>
            </a:r>
            <a:endParaRPr lang="en-IN" dirty="0"/>
          </a:p>
        </p:txBody>
      </p:sp>
    </p:spTree>
    <p:extLst>
      <p:ext uri="{BB962C8B-B14F-4D97-AF65-F5344CB8AC3E}">
        <p14:creationId xmlns:p14="http://schemas.microsoft.com/office/powerpoint/2010/main" val="24404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6400800"/>
          </a:xfrm>
          <a:prstGeom prst="rect">
            <a:avLst/>
          </a:prstGeom>
          <a:solidFill>
            <a:srgbClr val="7494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8" name="Title 2"/>
          <p:cNvSpPr txBox="1">
            <a:spLocks/>
          </p:cNvSpPr>
          <p:nvPr/>
        </p:nvSpPr>
        <p:spPr>
          <a:xfrm>
            <a:off x="1803668" y="1888852"/>
            <a:ext cx="8635733" cy="2900684"/>
          </a:xfrm>
          <a:prstGeom prst="rect">
            <a:avLst/>
          </a:prstGeom>
        </p:spPr>
        <p:txBody>
          <a:bodyPr anchor="ctr"/>
          <a:lstStyle>
            <a:lvl1pPr algn="l" defTabSz="457200" rtl="0" eaLnBrk="1" fontAlgn="base" hangingPunct="1">
              <a:lnSpc>
                <a:spcPct val="80000"/>
              </a:lnSpc>
              <a:spcBef>
                <a:spcPct val="0"/>
              </a:spcBef>
              <a:spcAft>
                <a:spcPct val="0"/>
              </a:spcAft>
              <a:defRPr sz="5400" kern="1200">
                <a:solidFill>
                  <a:srgbClr val="7494A4"/>
                </a:solidFill>
                <a:latin typeface="Segoe UI Light"/>
                <a:ea typeface="ＭＳ Ｐゴシック" charset="0"/>
                <a:cs typeface="Segoe UI Light"/>
              </a:defRPr>
            </a:lvl1pPr>
            <a:lvl2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2pPr>
            <a:lvl3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3pPr>
            <a:lvl4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4pPr>
            <a:lvl5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5pPr>
            <a:lvl6pPr marL="457200" algn="l" defTabSz="457200" rtl="0" eaLnBrk="1" fontAlgn="base" hangingPunct="1">
              <a:spcBef>
                <a:spcPct val="0"/>
              </a:spcBef>
              <a:spcAft>
                <a:spcPct val="0"/>
              </a:spcAft>
              <a:defRPr sz="4400">
                <a:solidFill>
                  <a:schemeClr val="accent1"/>
                </a:solidFill>
                <a:latin typeface="Segoe UI Light" charset="0"/>
                <a:ea typeface="ＭＳ Ｐゴシック" charset="0"/>
              </a:defRPr>
            </a:lvl6pPr>
            <a:lvl7pPr marL="914400" algn="l" defTabSz="457200" rtl="0" eaLnBrk="1" fontAlgn="base" hangingPunct="1">
              <a:spcBef>
                <a:spcPct val="0"/>
              </a:spcBef>
              <a:spcAft>
                <a:spcPct val="0"/>
              </a:spcAft>
              <a:defRPr sz="4400">
                <a:solidFill>
                  <a:schemeClr val="accent1"/>
                </a:solidFill>
                <a:latin typeface="Segoe UI Light" charset="0"/>
                <a:ea typeface="ＭＳ Ｐゴシック" charset="0"/>
              </a:defRPr>
            </a:lvl7pPr>
            <a:lvl8pPr marL="1371600" algn="l" defTabSz="457200" rtl="0" eaLnBrk="1" fontAlgn="base" hangingPunct="1">
              <a:spcBef>
                <a:spcPct val="0"/>
              </a:spcBef>
              <a:spcAft>
                <a:spcPct val="0"/>
              </a:spcAft>
              <a:defRPr sz="4400">
                <a:solidFill>
                  <a:schemeClr val="accent1"/>
                </a:solidFill>
                <a:latin typeface="Segoe UI Light" charset="0"/>
                <a:ea typeface="ＭＳ Ｐゴシック" charset="0"/>
              </a:defRPr>
            </a:lvl8pPr>
            <a:lvl9pPr marL="1828800" algn="l" defTabSz="457200" rtl="0" eaLnBrk="1" fontAlgn="base" hangingPunct="1">
              <a:spcBef>
                <a:spcPct val="0"/>
              </a:spcBef>
              <a:spcAft>
                <a:spcPct val="0"/>
              </a:spcAft>
              <a:defRPr sz="4400">
                <a:solidFill>
                  <a:schemeClr val="accent1"/>
                </a:solidFill>
                <a:latin typeface="Segoe UI Light" charset="0"/>
                <a:ea typeface="ＭＳ Ｐゴシック" charset="0"/>
              </a:defRPr>
            </a:lvl9pPr>
          </a:lstStyle>
          <a:p>
            <a:pPr>
              <a:defRPr/>
            </a:pPr>
            <a:r>
              <a:rPr lang="en-US" dirty="0">
                <a:solidFill>
                  <a:srgbClr val="FFFFFF"/>
                </a:solidFill>
              </a:rPr>
              <a:t>What does DevOps look like?</a:t>
            </a:r>
          </a:p>
        </p:txBody>
      </p:sp>
    </p:spTree>
    <p:extLst>
      <p:ext uri="{BB962C8B-B14F-4D97-AF65-F5344CB8AC3E}">
        <p14:creationId xmlns:p14="http://schemas.microsoft.com/office/powerpoint/2010/main" val="135835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680C-BB7F-4E3B-ADD8-5F3FA7F478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AE370E-84F4-41E1-9996-D296670F9F80}"/>
              </a:ext>
            </a:extLst>
          </p:cNvPr>
          <p:cNvSpPr>
            <a:spLocks noGrp="1"/>
          </p:cNvSpPr>
          <p:nvPr>
            <p:ph idx="1"/>
          </p:nvPr>
        </p:nvSpPr>
        <p:spPr/>
        <p:txBody>
          <a:bodyPr>
            <a:normAutofit fontScale="92500"/>
          </a:bodyPr>
          <a:lstStyle/>
          <a:p>
            <a:pPr algn="just"/>
            <a:r>
              <a:rPr lang="en-US" b="0" i="0" dirty="0">
                <a:solidFill>
                  <a:srgbClr val="610B4B"/>
                </a:solidFill>
                <a:effectLst/>
                <a:latin typeface="erdana"/>
              </a:rPr>
              <a:t>5) Continuous Feedback</a:t>
            </a:r>
          </a:p>
          <a:p>
            <a:pPr algn="just"/>
            <a:r>
              <a:rPr lang="en-US" b="0" i="0" dirty="0">
                <a:solidFill>
                  <a:srgbClr val="333333"/>
                </a:solidFill>
                <a:effectLst/>
                <a:latin typeface="inter-regular"/>
              </a:rPr>
              <a:t>The application development is consistently improved by analyzing the results from the operations of the </a:t>
            </a:r>
            <a:r>
              <a:rPr lang="en-US" b="1" i="0" dirty="0">
                <a:solidFill>
                  <a:srgbClr val="333333"/>
                </a:solidFill>
                <a:effectLst/>
                <a:latin typeface="inter-regular"/>
              </a:rPr>
              <a:t>software. This is carried out by placing the critical phase of constant feedback between the operations and the development </a:t>
            </a:r>
            <a:r>
              <a:rPr lang="en-US" b="0" i="0" dirty="0">
                <a:solidFill>
                  <a:srgbClr val="333333"/>
                </a:solidFill>
                <a:effectLst/>
                <a:latin typeface="inter-regular"/>
              </a:rPr>
              <a:t>of the next version of the current software application.</a:t>
            </a:r>
          </a:p>
          <a:p>
            <a:pPr algn="just"/>
            <a:r>
              <a:rPr lang="en-US" b="0" i="0" dirty="0">
                <a:solidFill>
                  <a:srgbClr val="333333"/>
                </a:solidFill>
                <a:effectLst/>
                <a:latin typeface="inter-regular"/>
              </a:rPr>
              <a:t>The continuity is the essential factor in the DevOps as it removes the unnecessary steps which are required to take a software application from development, using it to find out its issues and then producing a better version. It kills the efficiency that may be possible with the app and reduce the number of interested customers.</a:t>
            </a:r>
          </a:p>
          <a:p>
            <a:endParaRPr lang="en-IN" dirty="0"/>
          </a:p>
        </p:txBody>
      </p:sp>
    </p:spTree>
    <p:extLst>
      <p:ext uri="{BB962C8B-B14F-4D97-AF65-F5344CB8AC3E}">
        <p14:creationId xmlns:p14="http://schemas.microsoft.com/office/powerpoint/2010/main" val="381004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5B66-A708-41D9-829D-98FC0701BF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5B2B7A-457A-451A-B37B-D150F4D48D12}"/>
              </a:ext>
            </a:extLst>
          </p:cNvPr>
          <p:cNvSpPr>
            <a:spLocks noGrp="1"/>
          </p:cNvSpPr>
          <p:nvPr>
            <p:ph idx="1"/>
          </p:nvPr>
        </p:nvSpPr>
        <p:spPr/>
        <p:txBody>
          <a:bodyPr/>
          <a:lstStyle/>
          <a:p>
            <a:r>
              <a:rPr lang="en-US" dirty="0"/>
              <a:t>Continuous testing and continuous integration are the two crucial phases that ensure consistent improvements in the application code. Continuous feedback is a peculiar phase where these improvements are analyzed.</a:t>
            </a:r>
          </a:p>
          <a:p>
            <a:r>
              <a:rPr lang="en-US" dirty="0"/>
              <a:t>Developers can scale the outcome of these modifications on the final product. Most importantly, customers who tested these applications can share their experiences in this phase. In a majority of cases, this phase of the DevOps lifecycle provides a turning point to the application development process.</a:t>
            </a:r>
            <a:endParaRPr lang="en-IN" dirty="0"/>
          </a:p>
        </p:txBody>
      </p:sp>
    </p:spTree>
    <p:extLst>
      <p:ext uri="{BB962C8B-B14F-4D97-AF65-F5344CB8AC3E}">
        <p14:creationId xmlns:p14="http://schemas.microsoft.com/office/powerpoint/2010/main" val="548172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B747-F83E-483F-B1A4-64ED59F62A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8BAAA1-4E05-4422-A416-6C730B87FAC9}"/>
              </a:ext>
            </a:extLst>
          </p:cNvPr>
          <p:cNvSpPr>
            <a:spLocks noGrp="1"/>
          </p:cNvSpPr>
          <p:nvPr>
            <p:ph idx="1"/>
          </p:nvPr>
        </p:nvSpPr>
        <p:spPr/>
        <p:txBody>
          <a:bodyPr/>
          <a:lstStyle/>
          <a:p>
            <a:r>
              <a:rPr lang="en-US" dirty="0"/>
              <a:t>The feedback is assessed promptly and developers begin working on the new changes. Sooner, there is a positive response in customer feedback, which covers the way for releasing new versions of the software application. </a:t>
            </a:r>
            <a:endParaRPr lang="en-IN" dirty="0"/>
          </a:p>
        </p:txBody>
      </p:sp>
    </p:spTree>
    <p:extLst>
      <p:ext uri="{BB962C8B-B14F-4D97-AF65-F5344CB8AC3E}">
        <p14:creationId xmlns:p14="http://schemas.microsoft.com/office/powerpoint/2010/main" val="831787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A785-39F0-4C8F-AE53-AF634EC94D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19EEF7-52F2-4C37-A280-A680D13B4F56}"/>
              </a:ext>
            </a:extLst>
          </p:cNvPr>
          <p:cNvSpPr>
            <a:spLocks noGrp="1"/>
          </p:cNvSpPr>
          <p:nvPr>
            <p:ph idx="1"/>
          </p:nvPr>
        </p:nvSpPr>
        <p:spPr/>
        <p:txBody>
          <a:bodyPr/>
          <a:lstStyle/>
          <a:p>
            <a:pPr algn="just"/>
            <a:r>
              <a:rPr lang="en-US" b="0" i="0" dirty="0">
                <a:solidFill>
                  <a:srgbClr val="610B4B"/>
                </a:solidFill>
                <a:effectLst/>
                <a:latin typeface="erdana"/>
              </a:rPr>
              <a:t>6) Continuous Deployment</a:t>
            </a:r>
          </a:p>
          <a:p>
            <a:pPr algn="just"/>
            <a:r>
              <a:rPr lang="en-US" b="0" i="0" dirty="0">
                <a:solidFill>
                  <a:srgbClr val="333333"/>
                </a:solidFill>
                <a:effectLst/>
                <a:latin typeface="inter-regular"/>
              </a:rPr>
              <a:t>In this phase, the code is deployed to the production servers. Also, it is essential to ensure that the code is correctly used on all the servers.</a:t>
            </a:r>
          </a:p>
          <a:p>
            <a:endParaRPr lang="en-IN" dirty="0"/>
          </a:p>
        </p:txBody>
      </p:sp>
    </p:spTree>
    <p:extLst>
      <p:ext uri="{BB962C8B-B14F-4D97-AF65-F5344CB8AC3E}">
        <p14:creationId xmlns:p14="http://schemas.microsoft.com/office/powerpoint/2010/main" val="428377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1EB0-4322-4D35-B97A-0A522C9378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7BAFF7-DB39-42CC-ACF7-E3EA9C27424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3129A0-5C5D-4C10-B793-58C5E38C892B}"/>
              </a:ext>
            </a:extLst>
          </p:cNvPr>
          <p:cNvPicPr>
            <a:picLocks noChangeAspect="1"/>
          </p:cNvPicPr>
          <p:nvPr/>
        </p:nvPicPr>
        <p:blipFill>
          <a:blip r:embed="rId2"/>
          <a:stretch>
            <a:fillRect/>
          </a:stretch>
        </p:blipFill>
        <p:spPr>
          <a:xfrm>
            <a:off x="1866900" y="1785937"/>
            <a:ext cx="8458200" cy="3286125"/>
          </a:xfrm>
          <a:prstGeom prst="rect">
            <a:avLst/>
          </a:prstGeom>
        </p:spPr>
      </p:pic>
    </p:spTree>
    <p:extLst>
      <p:ext uri="{BB962C8B-B14F-4D97-AF65-F5344CB8AC3E}">
        <p14:creationId xmlns:p14="http://schemas.microsoft.com/office/powerpoint/2010/main" val="224692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F838-619E-4DB9-9F0D-A52F280A5A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20BFD3-1256-4754-96E5-5ABEFCB06371}"/>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new code is deployed continuously, and configuration management tools play an essential role in executing tasks frequently and quickly. Here are some popular tools which are used in this phase, such as </a:t>
            </a:r>
            <a:r>
              <a:rPr lang="en-US" b="1" i="0" dirty="0">
                <a:solidFill>
                  <a:srgbClr val="333333"/>
                </a:solidFill>
                <a:effectLst/>
                <a:latin typeface="inter-bold"/>
              </a:rPr>
              <a:t>Chef, Puppet, Ansible</a:t>
            </a:r>
            <a:r>
              <a:rPr lang="en-US" b="0" i="0" dirty="0">
                <a:solidFill>
                  <a:srgbClr val="333333"/>
                </a:solidFill>
                <a:effectLst/>
                <a:latin typeface="inter-regular"/>
              </a:rPr>
              <a:t>, and </a:t>
            </a:r>
            <a:r>
              <a:rPr lang="en-US" b="1" i="0" dirty="0" err="1">
                <a:solidFill>
                  <a:srgbClr val="333333"/>
                </a:solidFill>
                <a:effectLst/>
                <a:latin typeface="inter-bold"/>
              </a:rPr>
              <a:t>SaltStack</a:t>
            </a:r>
            <a:r>
              <a:rPr lang="en-US" b="0" i="0" dirty="0">
                <a:solidFill>
                  <a:srgbClr val="333333"/>
                </a:solidFill>
                <a:effectLst/>
                <a:latin typeface="inter-regular"/>
              </a:rPr>
              <a:t>.</a:t>
            </a:r>
          </a:p>
          <a:p>
            <a:pPr algn="just"/>
            <a:r>
              <a:rPr lang="en-US" b="0" i="0" dirty="0">
                <a:solidFill>
                  <a:srgbClr val="333333"/>
                </a:solidFill>
                <a:effectLst/>
                <a:latin typeface="inter-regular"/>
              </a:rPr>
              <a:t>Containerization tools are also playing an essential role in the deployment phase. </a:t>
            </a:r>
            <a:r>
              <a:rPr lang="en-US" b="1" i="0" dirty="0">
                <a:solidFill>
                  <a:srgbClr val="333333"/>
                </a:solidFill>
                <a:effectLst/>
                <a:latin typeface="inter-bold"/>
              </a:rPr>
              <a:t>Vagrant</a:t>
            </a:r>
            <a:r>
              <a:rPr lang="en-US" b="0" i="0" dirty="0">
                <a:solidFill>
                  <a:srgbClr val="333333"/>
                </a:solidFill>
                <a:effectLst/>
                <a:latin typeface="inter-regular"/>
              </a:rPr>
              <a:t> and </a:t>
            </a:r>
            <a:r>
              <a:rPr lang="en-US" b="1" i="0" dirty="0">
                <a:solidFill>
                  <a:srgbClr val="333333"/>
                </a:solidFill>
                <a:effectLst/>
                <a:latin typeface="inter-bold"/>
              </a:rPr>
              <a:t>Docker</a:t>
            </a:r>
            <a:r>
              <a:rPr lang="en-US" b="0" i="0" dirty="0">
                <a:solidFill>
                  <a:srgbClr val="333333"/>
                </a:solidFill>
                <a:effectLst/>
                <a:latin typeface="inter-regular"/>
              </a:rPr>
              <a:t> are popular tools that are used for this purpose. These tools help to produce consistency across development, staging, testing, and production environment. They also help in scaling up and scaling down instances softly.</a:t>
            </a:r>
          </a:p>
          <a:p>
            <a:pPr algn="just"/>
            <a:r>
              <a:rPr lang="en-US" b="0" i="0" dirty="0">
                <a:solidFill>
                  <a:srgbClr val="333333"/>
                </a:solidFill>
                <a:effectLst/>
                <a:latin typeface="inter-regular"/>
              </a:rPr>
              <a:t>Containerization tools help to maintain consistency across the environments where the application is tested, developed, and deployed. There is no chance of errors or failure in the production environment as they package and replicate the same dependencies and packages used in the testing, development, and staging environment. It makes the application easy to run on different computers.</a:t>
            </a:r>
          </a:p>
          <a:p>
            <a:endParaRPr lang="en-IN" dirty="0"/>
          </a:p>
        </p:txBody>
      </p:sp>
    </p:spTree>
    <p:extLst>
      <p:ext uri="{BB962C8B-B14F-4D97-AF65-F5344CB8AC3E}">
        <p14:creationId xmlns:p14="http://schemas.microsoft.com/office/powerpoint/2010/main" val="1694876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A8DD-68EF-45F7-92E0-61F85201CF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C5B04-681C-426D-BCE9-49BC6EBBCE17}"/>
              </a:ext>
            </a:extLst>
          </p:cNvPr>
          <p:cNvSpPr>
            <a:spLocks noGrp="1"/>
          </p:cNvSpPr>
          <p:nvPr>
            <p:ph idx="1"/>
          </p:nvPr>
        </p:nvSpPr>
        <p:spPr/>
        <p:txBody>
          <a:bodyPr>
            <a:normAutofit fontScale="92500"/>
          </a:bodyPr>
          <a:lstStyle/>
          <a:p>
            <a:pPr algn="just"/>
            <a:r>
              <a:rPr lang="en-US" b="0" i="0" dirty="0">
                <a:solidFill>
                  <a:srgbClr val="610B4B"/>
                </a:solidFill>
                <a:effectLst/>
                <a:latin typeface="erdana"/>
              </a:rPr>
              <a:t>7) Continuous Operations</a:t>
            </a:r>
          </a:p>
          <a:p>
            <a:pPr algn="just"/>
            <a:r>
              <a:rPr lang="en-US" b="0" i="0" dirty="0">
                <a:solidFill>
                  <a:srgbClr val="333333"/>
                </a:solidFill>
                <a:effectLst/>
                <a:latin typeface="inter-regular"/>
              </a:rPr>
              <a:t>All DevOps operations are based on the continuity with complete automation of the release process and allow the organization to accelerate the overall time to market continuingly.</a:t>
            </a:r>
          </a:p>
          <a:p>
            <a:pPr algn="just"/>
            <a:r>
              <a:rPr lang="en-US" b="0" i="0" dirty="0">
                <a:solidFill>
                  <a:srgbClr val="333333"/>
                </a:solidFill>
                <a:effectLst/>
                <a:latin typeface="inter-regular"/>
              </a:rPr>
              <a:t>It is clear from the discussion that continuity is the critical factor in the DevOps in removing steps that often distract the development, take it longer to detect issues and produce a better version of the product after several months. With DevOps, we can make any software product more efficient and increase the overall count of interested customers in your product.</a:t>
            </a:r>
          </a:p>
          <a:p>
            <a:endParaRPr lang="en-IN" dirty="0"/>
          </a:p>
        </p:txBody>
      </p:sp>
    </p:spTree>
    <p:extLst>
      <p:ext uri="{BB962C8B-B14F-4D97-AF65-F5344CB8AC3E}">
        <p14:creationId xmlns:p14="http://schemas.microsoft.com/office/powerpoint/2010/main" val="163296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does DevOps Look like?</a:t>
            </a:r>
          </a:p>
        </p:txBody>
      </p:sp>
      <p:sp>
        <p:nvSpPr>
          <p:cNvPr id="5" name="Text Placeholder 3"/>
          <p:cNvSpPr txBox="1">
            <a:spLocks/>
          </p:cNvSpPr>
          <p:nvPr/>
        </p:nvSpPr>
        <p:spPr>
          <a:xfrm>
            <a:off x="1757681" y="2602366"/>
            <a:ext cx="4071817" cy="3722234"/>
          </a:xfrm>
          <a:prstGeom prst="rect">
            <a:avLst/>
          </a:prstGeom>
        </p:spPr>
        <p:txBody>
          <a:bodyPr vert="horz" lIns="67232" tIns="33616" rIns="67232" bIns="33616" rtlCol="0">
            <a:noAutofit/>
          </a:bodyPr>
          <a:lstStyle>
            <a:lvl1pPr marL="0" indent="0" algn="ctr" defTabSz="914400" rtl="0" eaLnBrk="1" latinLnBrk="0" hangingPunct="1">
              <a:lnSpc>
                <a:spcPts val="2000"/>
              </a:lnSpc>
              <a:spcBef>
                <a:spcPct val="20000"/>
              </a:spcBef>
              <a:buFontTx/>
              <a:buNone/>
              <a:defRPr sz="1600" b="1" kern="1200" spc="300">
                <a:solidFill>
                  <a:schemeClr val="tx2"/>
                </a:solidFill>
                <a:latin typeface="+mn-lt"/>
                <a:ea typeface="+mn-ea"/>
                <a:cs typeface="+mn-cs"/>
              </a:defRPr>
            </a:lvl1pPr>
            <a:lvl2pPr marL="457200" indent="0" algn="l" defTabSz="914400" rtl="0" eaLnBrk="1" latinLnBrk="0" hangingPunct="1">
              <a:spcBef>
                <a:spcPct val="20000"/>
              </a:spcBef>
              <a:buFontTx/>
              <a:buNone/>
              <a:defRPr sz="4400" b="1" u="sng" kern="1200" spc="400" baseline="0">
                <a:solidFill>
                  <a:srgbClr val="EC5038"/>
                </a:solidFill>
                <a:latin typeface="+mn-lt"/>
                <a:ea typeface="+mn-ea"/>
                <a:cs typeface="+mn-cs"/>
              </a:defRPr>
            </a:lvl2pPr>
            <a:lvl3pPr marL="914400" indent="0" algn="l" defTabSz="914400" rtl="0" eaLnBrk="1" latinLnBrk="0" hangingPunct="1">
              <a:spcBef>
                <a:spcPct val="20000"/>
              </a:spcBef>
              <a:buFontTx/>
              <a:buNone/>
              <a:defRPr sz="2000" b="1" i="1" kern="1200">
                <a:solidFill>
                  <a:schemeClr val="tx2"/>
                </a:solidFill>
                <a:latin typeface="+mj-lt"/>
                <a:ea typeface="+mn-ea"/>
                <a:cs typeface="+mn-cs"/>
              </a:defRPr>
            </a:lvl3pPr>
            <a:lvl4pPr marL="1371600" indent="0" algn="l" defTabSz="914400" rtl="0" eaLnBrk="1" latinLnBrk="0" hangingPunct="1">
              <a:spcBef>
                <a:spcPct val="20000"/>
              </a:spcBef>
              <a:buFontTx/>
              <a:buNone/>
              <a:defRPr sz="2000" b="1" i="1" kern="1200" spc="300">
                <a:solidFill>
                  <a:schemeClr val="accent3"/>
                </a:solidFill>
                <a:latin typeface="+mn-lt"/>
                <a:ea typeface="+mn-ea"/>
                <a:cs typeface="+mn-cs"/>
              </a:defRPr>
            </a:lvl4pPr>
            <a:lvl5pPr marL="1828800" indent="0" algn="l" defTabSz="914400"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defTabSz="672358">
              <a:lnSpc>
                <a:spcPct val="100000"/>
              </a:lnSpc>
              <a:defRPr/>
            </a:pPr>
            <a:r>
              <a:rPr lang="en-US" sz="2400" spc="147" dirty="0">
                <a:solidFill>
                  <a:srgbClr val="E37735"/>
                </a:solidFill>
                <a:latin typeface="Segoe UI Light" panose="020B0502040204020203" pitchFamily="34" charset="0"/>
                <a:cs typeface="Segoe UI Light" panose="020B0502040204020203" pitchFamily="34" charset="0"/>
              </a:rPr>
              <a:t>OLD WORLD</a:t>
            </a:r>
          </a:p>
          <a:p>
            <a:pPr algn="r"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Focus on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planning</a:t>
            </a:r>
          </a:p>
          <a:p>
            <a:pPr algn="r"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Compete</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not collaborate</a:t>
            </a:r>
          </a:p>
          <a:p>
            <a:pPr algn="r"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Static</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hierarchies</a:t>
            </a:r>
          </a:p>
          <a:p>
            <a:pPr algn="r"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Individual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productivity</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a:t>
            </a:r>
          </a:p>
          <a:p>
            <a:pPr algn="r"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Efficiency</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of process</a:t>
            </a:r>
          </a:p>
          <a:p>
            <a:pPr algn="r"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Assumptions</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not data</a:t>
            </a:r>
          </a:p>
          <a:p>
            <a:pPr algn="r"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Estimating</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performance</a:t>
            </a:r>
          </a:p>
        </p:txBody>
      </p:sp>
      <p:sp>
        <p:nvSpPr>
          <p:cNvPr id="6" name="Text Placeholder 3"/>
          <p:cNvSpPr txBox="1">
            <a:spLocks/>
          </p:cNvSpPr>
          <p:nvPr/>
        </p:nvSpPr>
        <p:spPr>
          <a:xfrm>
            <a:off x="6296464" y="2602366"/>
            <a:ext cx="4071817" cy="3722234"/>
          </a:xfrm>
          <a:prstGeom prst="rect">
            <a:avLst/>
          </a:prstGeom>
        </p:spPr>
        <p:txBody>
          <a:bodyPr vert="horz" lIns="67232" tIns="33616" rIns="67232" bIns="33616" rtlCol="0">
            <a:noAutofit/>
          </a:bodyPr>
          <a:lstStyle>
            <a:lvl1pPr marL="0" indent="0" algn="ctr" defTabSz="914400" rtl="0" eaLnBrk="1" latinLnBrk="0" hangingPunct="1">
              <a:lnSpc>
                <a:spcPts val="2000"/>
              </a:lnSpc>
              <a:spcBef>
                <a:spcPct val="20000"/>
              </a:spcBef>
              <a:buFontTx/>
              <a:buNone/>
              <a:defRPr sz="1600" b="1" kern="1200" spc="300">
                <a:solidFill>
                  <a:schemeClr val="tx2"/>
                </a:solidFill>
                <a:latin typeface="+mn-lt"/>
                <a:ea typeface="+mn-ea"/>
                <a:cs typeface="+mn-cs"/>
              </a:defRPr>
            </a:lvl1pPr>
            <a:lvl2pPr marL="457200" indent="0" algn="l" defTabSz="914400" rtl="0" eaLnBrk="1" latinLnBrk="0" hangingPunct="1">
              <a:spcBef>
                <a:spcPct val="20000"/>
              </a:spcBef>
              <a:buFontTx/>
              <a:buNone/>
              <a:defRPr sz="4400" b="1" u="sng" kern="1200" spc="400" baseline="0">
                <a:solidFill>
                  <a:srgbClr val="EC5038"/>
                </a:solidFill>
                <a:latin typeface="+mn-lt"/>
                <a:ea typeface="+mn-ea"/>
                <a:cs typeface="+mn-cs"/>
              </a:defRPr>
            </a:lvl2pPr>
            <a:lvl3pPr marL="914400" indent="0" algn="l" defTabSz="914400" rtl="0" eaLnBrk="1" latinLnBrk="0" hangingPunct="1">
              <a:spcBef>
                <a:spcPct val="20000"/>
              </a:spcBef>
              <a:buFontTx/>
              <a:buNone/>
              <a:defRPr sz="2000" b="1" i="1" kern="1200">
                <a:solidFill>
                  <a:schemeClr val="tx2"/>
                </a:solidFill>
                <a:latin typeface="+mj-lt"/>
                <a:ea typeface="+mn-ea"/>
                <a:cs typeface="+mn-cs"/>
              </a:defRPr>
            </a:lvl3pPr>
            <a:lvl4pPr marL="1371600" indent="0" algn="l" defTabSz="914400" rtl="0" eaLnBrk="1" latinLnBrk="0" hangingPunct="1">
              <a:spcBef>
                <a:spcPct val="20000"/>
              </a:spcBef>
              <a:buFontTx/>
              <a:buNone/>
              <a:defRPr sz="2000" b="1" i="1" kern="1200" spc="300">
                <a:solidFill>
                  <a:schemeClr val="accent3"/>
                </a:solidFill>
                <a:latin typeface="+mn-lt"/>
                <a:ea typeface="+mn-ea"/>
                <a:cs typeface="+mn-cs"/>
              </a:defRPr>
            </a:lvl4pPr>
            <a:lvl5pPr marL="1828800" indent="0" algn="l" defTabSz="914400"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defTabSz="672358">
              <a:lnSpc>
                <a:spcPct val="100000"/>
              </a:lnSpc>
              <a:defRPr/>
            </a:pPr>
            <a:r>
              <a:rPr lang="en-US" sz="2400" spc="147" dirty="0">
                <a:solidFill>
                  <a:srgbClr val="4F81BD"/>
                </a:solidFill>
                <a:latin typeface="Segoe UI Light" panose="020B0502040204020203" pitchFamily="34" charset="0"/>
                <a:cs typeface="Segoe UI Light" panose="020B0502040204020203" pitchFamily="34" charset="0"/>
              </a:rPr>
              <a:t>NEW WORLD</a:t>
            </a:r>
          </a:p>
          <a:p>
            <a:pPr algn="l"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Focus on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delivering</a:t>
            </a:r>
          </a:p>
          <a:p>
            <a:pPr algn="l"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Collaborate</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to win</a:t>
            </a:r>
          </a:p>
          <a:p>
            <a:pPr algn="l"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Fluent and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flexible</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teams</a:t>
            </a:r>
          </a:p>
          <a:p>
            <a:pPr algn="l"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Collective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value</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creation</a:t>
            </a:r>
          </a:p>
          <a:p>
            <a:pPr algn="l"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Effectiveness</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of outcomes</a:t>
            </a:r>
          </a:p>
          <a:p>
            <a:pPr algn="l" defTabSz="672358">
              <a:lnSpc>
                <a:spcPct val="100000"/>
              </a:lnSpc>
              <a:defRPr/>
            </a:pP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Experiment, </a:t>
            </a: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learn</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and respond</a:t>
            </a:r>
          </a:p>
          <a:p>
            <a:pPr algn="l" defTabSz="672358">
              <a:lnSpc>
                <a:spcPct val="100000"/>
              </a:lnSpc>
              <a:defRPr/>
            </a:pPr>
            <a:r>
              <a:rPr lang="en-US" sz="2400" spc="0" dirty="0">
                <a:solidFill>
                  <a:prstClr val="black">
                    <a:lumMod val="65000"/>
                    <a:lumOff val="35000"/>
                  </a:prstClr>
                </a:solidFill>
                <a:latin typeface="Segoe UI Light" panose="020B0502040204020203" pitchFamily="34" charset="0"/>
                <a:cs typeface="Segoe UI Light" panose="020B0502040204020203" pitchFamily="34" charset="0"/>
              </a:rPr>
              <a:t>Measuring</a:t>
            </a:r>
            <a:r>
              <a:rPr lang="en-US" sz="2400" b="0" spc="0" dirty="0">
                <a:solidFill>
                  <a:prstClr val="black">
                    <a:lumMod val="65000"/>
                    <a:lumOff val="35000"/>
                  </a:prstClr>
                </a:solidFill>
                <a:latin typeface="Segoe UI Light" panose="020B0502040204020203" pitchFamily="34" charset="0"/>
                <a:cs typeface="Segoe UI Light" panose="020B0502040204020203" pitchFamily="34" charset="0"/>
              </a:rPr>
              <a:t> performance</a:t>
            </a:r>
          </a:p>
        </p:txBody>
      </p:sp>
      <p:sp>
        <p:nvSpPr>
          <p:cNvPr id="7" name="Title 12"/>
          <p:cNvSpPr txBox="1">
            <a:spLocks/>
          </p:cNvSpPr>
          <p:nvPr/>
        </p:nvSpPr>
        <p:spPr>
          <a:xfrm>
            <a:off x="2593094" y="1219201"/>
            <a:ext cx="6929612" cy="702055"/>
          </a:xfrm>
          <a:prstGeom prst="rect">
            <a:avLst/>
          </a:prstGeom>
        </p:spPr>
        <p:txBody>
          <a:bodyPr anchor="ctr"/>
          <a:lstStyle>
            <a:lvl1pPr algn="l" defTabSz="914400" rtl="0" eaLnBrk="1" latinLnBrk="0" hangingPunct="1">
              <a:spcBef>
                <a:spcPct val="0"/>
              </a:spcBef>
              <a:buNone/>
              <a:defRPr sz="7200" kern="1200">
                <a:solidFill>
                  <a:srgbClr val="00A9CB"/>
                </a:solidFill>
                <a:latin typeface="+mj-lt"/>
                <a:ea typeface="+mj-ea"/>
                <a:cs typeface="+mj-cs"/>
              </a:defRPr>
            </a:lvl1pPr>
          </a:lstStyle>
          <a:p>
            <a:pPr algn="ctr" defTabSz="672358">
              <a:defRPr/>
            </a:pPr>
            <a:r>
              <a:rPr lang="en-US" sz="4800" spc="74" dirty="0">
                <a:solidFill>
                  <a:prstClr val="black">
                    <a:lumMod val="65000"/>
                    <a:lumOff val="35000"/>
                  </a:prstClr>
                </a:solidFill>
                <a:latin typeface="Segoe UI Light" panose="020B0502040204020203" pitchFamily="34" charset="0"/>
                <a:cs typeface="Segoe UI Light" panose="020B0502040204020203" pitchFamily="34" charset="0"/>
              </a:rPr>
              <a:t>The shift to DevOps</a:t>
            </a:r>
          </a:p>
        </p:txBody>
      </p:sp>
      <p:sp>
        <p:nvSpPr>
          <p:cNvPr id="8" name="Rectangle 7"/>
          <p:cNvSpPr/>
          <p:nvPr/>
        </p:nvSpPr>
        <p:spPr bwMode="auto">
          <a:xfrm>
            <a:off x="2598199" y="2203558"/>
            <a:ext cx="6919402" cy="123642"/>
          </a:xfrm>
          <a:prstGeom prst="rect">
            <a:avLst/>
          </a:prstGeom>
          <a:solidFill>
            <a:schemeClr val="tx2">
              <a:lumMod val="6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28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10619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does DevOps look like?</a:t>
            </a:r>
          </a:p>
        </p:txBody>
      </p:sp>
      <p:grpSp>
        <p:nvGrpSpPr>
          <p:cNvPr id="367" name="Group 366"/>
          <p:cNvGrpSpPr/>
          <p:nvPr/>
        </p:nvGrpSpPr>
        <p:grpSpPr>
          <a:xfrm>
            <a:off x="3227566" y="2212126"/>
            <a:ext cx="5418528" cy="3832778"/>
            <a:chOff x="1676400" y="2097505"/>
            <a:chExt cx="6060802" cy="4028475"/>
          </a:xfrm>
        </p:grpSpPr>
        <p:sp>
          <p:nvSpPr>
            <p:cNvPr id="182" name="TextBox 61"/>
            <p:cNvSpPr txBox="1"/>
            <p:nvPr/>
          </p:nvSpPr>
          <p:spPr>
            <a:xfrm>
              <a:off x="5902459" y="4260779"/>
              <a:ext cx="1647065" cy="22630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399" kern="0" dirty="0">
                  <a:solidFill>
                    <a:srgbClr val="442359"/>
                  </a:solidFill>
                  <a:latin typeface="Segoe UI Light" panose="020B0502040204020203" pitchFamily="34" charset="0"/>
                  <a:cs typeface="Segoe UI Light" panose="020B0502040204020203" pitchFamily="34" charset="0"/>
                </a:rPr>
                <a:t>Production</a:t>
              </a:r>
            </a:p>
          </p:txBody>
        </p:sp>
        <p:sp>
          <p:nvSpPr>
            <p:cNvPr id="183" name="TextBox 61"/>
            <p:cNvSpPr txBox="1"/>
            <p:nvPr/>
          </p:nvSpPr>
          <p:spPr>
            <a:xfrm>
              <a:off x="1840702" y="4260779"/>
              <a:ext cx="1649921" cy="22630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399" kern="0" dirty="0">
                  <a:solidFill>
                    <a:srgbClr val="442359"/>
                  </a:solidFill>
                  <a:latin typeface="Segoe UI Light" panose="020B0502040204020203" pitchFamily="34" charset="0"/>
                  <a:cs typeface="Segoe UI Light" panose="020B0502040204020203" pitchFamily="34" charset="0"/>
                </a:rPr>
                <a:t>Development</a:t>
              </a:r>
            </a:p>
          </p:txBody>
        </p:sp>
        <p:sp>
          <p:nvSpPr>
            <p:cNvPr id="184" name="Donut 6"/>
            <p:cNvSpPr/>
            <p:nvPr/>
          </p:nvSpPr>
          <p:spPr bwMode="auto">
            <a:xfrm>
              <a:off x="1840705" y="2250894"/>
              <a:ext cx="5708819" cy="3679389"/>
            </a:xfrm>
            <a:prstGeom prst="donut">
              <a:avLst>
                <a:gd name="adj" fmla="val 1889"/>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nvGrpSpPr>
            <p:cNvPr id="185" name="Group 9"/>
            <p:cNvGrpSpPr/>
            <p:nvPr/>
          </p:nvGrpSpPr>
          <p:grpSpPr>
            <a:xfrm flipH="1">
              <a:off x="5732585" y="3246333"/>
              <a:ext cx="2004617" cy="1688510"/>
              <a:chOff x="1263909" y="2530296"/>
              <a:chExt cx="1701186" cy="1424104"/>
            </a:xfrm>
          </p:grpSpPr>
          <p:sp>
            <p:nvSpPr>
              <p:cNvPr id="186" name="Donut 326"/>
              <p:cNvSpPr/>
              <p:nvPr/>
            </p:nvSpPr>
            <p:spPr bwMode="auto">
              <a:xfrm>
                <a:off x="1412902" y="2530296"/>
                <a:ext cx="1424104" cy="1424104"/>
              </a:xfrm>
              <a:prstGeom prst="donut">
                <a:avLst>
                  <a:gd name="adj" fmla="val 5974"/>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187" name="Rectangle 327"/>
              <p:cNvSpPr/>
              <p:nvPr/>
            </p:nvSpPr>
            <p:spPr bwMode="auto">
              <a:xfrm>
                <a:off x="1263909" y="3050286"/>
                <a:ext cx="358910" cy="18459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188" name="Isosceles Triangle 328"/>
              <p:cNvSpPr/>
              <p:nvPr/>
            </p:nvSpPr>
            <p:spPr bwMode="auto">
              <a:xfrm>
                <a:off x="1282093" y="3085902"/>
                <a:ext cx="343184" cy="295848"/>
              </a:xfrm>
              <a:prstGeom prst="triangle">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nvGrpSpPr>
              <p:cNvPr id="189" name="Group 329"/>
              <p:cNvGrpSpPr/>
              <p:nvPr/>
            </p:nvGrpSpPr>
            <p:grpSpPr>
              <a:xfrm rot="10800000">
                <a:off x="2605496" y="3067058"/>
                <a:ext cx="359599" cy="314691"/>
                <a:chOff x="809112" y="3312713"/>
                <a:chExt cx="595204" cy="520873"/>
              </a:xfrm>
            </p:grpSpPr>
            <p:sp>
              <p:nvSpPr>
                <p:cNvPr id="190" name="Rectangle 330"/>
                <p:cNvSpPr/>
                <p:nvPr/>
              </p:nvSpPr>
              <p:spPr bwMode="auto">
                <a:xfrm>
                  <a:off x="810252" y="3312713"/>
                  <a:ext cx="594064" cy="159573"/>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191" name="Isosceles Triangle 331"/>
                <p:cNvSpPr/>
                <p:nvPr/>
              </p:nvSpPr>
              <p:spPr bwMode="auto">
                <a:xfrm>
                  <a:off x="809112" y="3343902"/>
                  <a:ext cx="568033" cy="489684"/>
                </a:xfrm>
                <a:prstGeom prst="triangle">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grpSp>
        <p:grpSp>
          <p:nvGrpSpPr>
            <p:cNvPr id="192" name="Group 191"/>
            <p:cNvGrpSpPr/>
            <p:nvPr/>
          </p:nvGrpSpPr>
          <p:grpSpPr>
            <a:xfrm>
              <a:off x="6263937" y="3678101"/>
              <a:ext cx="935228" cy="483232"/>
              <a:chOff x="7697572" y="3497262"/>
              <a:chExt cx="935493" cy="483369"/>
            </a:xfrm>
          </p:grpSpPr>
          <p:grpSp>
            <p:nvGrpSpPr>
              <p:cNvPr id="193" name="Group 192"/>
              <p:cNvGrpSpPr/>
              <p:nvPr/>
            </p:nvGrpSpPr>
            <p:grpSpPr>
              <a:xfrm>
                <a:off x="7865367" y="3497262"/>
                <a:ext cx="690606" cy="403213"/>
                <a:chOff x="9346973" y="3662790"/>
                <a:chExt cx="1006499" cy="587648"/>
              </a:xfrm>
            </p:grpSpPr>
            <p:sp>
              <p:nvSpPr>
                <p:cNvPr id="226" name="Rectangle 30"/>
                <p:cNvSpPr/>
                <p:nvPr/>
              </p:nvSpPr>
              <p:spPr bwMode="auto">
                <a:xfrm>
                  <a:off x="9375011" y="3662790"/>
                  <a:ext cx="654512" cy="475476"/>
                </a:xfrm>
                <a:prstGeom prst="rect">
                  <a:avLst/>
                </a:prstGeom>
                <a:solidFill>
                  <a:srgbClr val="FFFFFF"/>
                </a:solidFill>
                <a:ln w="10795" cap="flat" cmpd="sng" algn="ctr">
                  <a:noFill/>
                  <a:prstDash val="solid"/>
                  <a:headEnd type="none" w="med" len="med"/>
                  <a:tailEnd type="none" w="med" len="med"/>
                </a:ln>
                <a:effectLst/>
              </p:spPr>
              <p:txBody>
                <a:bodyPr vert="horz" wrap="square" lIns="0" tIns="39627" rIns="0" bIns="39627" numCol="1" rtlCol="0" anchor="ctr" anchorCtr="0" compatLnSpc="1">
                  <a:prstTxWarp prst="textNoShape">
                    <a:avLst/>
                  </a:prstTxWarp>
                </a:bodyPr>
                <a:lstStyle/>
                <a:p>
                  <a:pPr algn="ctr" defTabSz="792314" fontAlgn="base">
                    <a:spcBef>
                      <a:spcPct val="0"/>
                    </a:spcBef>
                    <a:spcAft>
                      <a:spcPct val="0"/>
                    </a:spcAft>
                    <a:defRPr/>
                  </a:pPr>
                  <a:endParaRPr lang="en-US" sz="1700" kern="0" dirty="0">
                    <a:solidFill>
                      <a:srgbClr val="442359"/>
                    </a:solidFill>
                    <a:latin typeface="Segoe UI Light" panose="020B0502040204020203" pitchFamily="34" charset="0"/>
                    <a:cs typeface="Segoe UI Light" panose="020B0502040204020203" pitchFamily="34" charset="0"/>
                  </a:endParaRPr>
                </a:p>
              </p:txBody>
            </p:sp>
            <p:grpSp>
              <p:nvGrpSpPr>
                <p:cNvPr id="227" name="Group 31"/>
                <p:cNvGrpSpPr>
                  <a:grpSpLocks noChangeAspect="1"/>
                </p:cNvGrpSpPr>
                <p:nvPr/>
              </p:nvGrpSpPr>
              <p:grpSpPr>
                <a:xfrm>
                  <a:off x="9346973" y="3663987"/>
                  <a:ext cx="1006499" cy="586451"/>
                  <a:chOff x="3742936" y="4845973"/>
                  <a:chExt cx="1611848" cy="970652"/>
                </a:xfrm>
                <a:solidFill>
                  <a:srgbClr val="0072C6">
                    <a:lumMod val="75000"/>
                  </a:srgbClr>
                </a:solidFill>
              </p:grpSpPr>
              <p:sp>
                <p:nvSpPr>
                  <p:cNvPr id="246" name="Freeform 186"/>
                  <p:cNvSpPr>
                    <a:spLocks noEditPoints="1"/>
                  </p:cNvSpPr>
                  <p:nvPr/>
                </p:nvSpPr>
                <p:spPr bwMode="black">
                  <a:xfrm>
                    <a:off x="4953857" y="4976815"/>
                    <a:ext cx="400927" cy="80850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7" name="Freeform 88"/>
                  <p:cNvSpPr>
                    <a:spLocks noEditPoints="1"/>
                  </p:cNvSpPr>
                  <p:nvPr/>
                </p:nvSpPr>
                <p:spPr bwMode="black">
                  <a:xfrm>
                    <a:off x="3742936" y="4845973"/>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nvGrpSpPr>
                <p:cNvPr id="228" name="Group 32"/>
                <p:cNvGrpSpPr/>
                <p:nvPr/>
              </p:nvGrpSpPr>
              <p:grpSpPr>
                <a:xfrm>
                  <a:off x="9443109" y="3726150"/>
                  <a:ext cx="521728" cy="382428"/>
                  <a:chOff x="-1748541" y="1986635"/>
                  <a:chExt cx="1206735" cy="914192"/>
                </a:xfrm>
              </p:grpSpPr>
              <p:sp>
                <p:nvSpPr>
                  <p:cNvPr id="229" name="Rectangle 35"/>
                  <p:cNvSpPr>
                    <a:spLocks noChangeArrowheads="1"/>
                  </p:cNvSpPr>
                  <p:nvPr/>
                </p:nvSpPr>
                <p:spPr bwMode="auto">
                  <a:xfrm>
                    <a:off x="-1318871" y="2263180"/>
                    <a:ext cx="50281" cy="21483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0" name="Rectangle 36"/>
                  <p:cNvSpPr>
                    <a:spLocks noChangeArrowheads="1"/>
                  </p:cNvSpPr>
                  <p:nvPr/>
                </p:nvSpPr>
                <p:spPr bwMode="auto">
                  <a:xfrm>
                    <a:off x="-1538277" y="2564861"/>
                    <a:ext cx="253689"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1" name="Rectangle 37"/>
                  <p:cNvSpPr>
                    <a:spLocks noChangeArrowheads="1"/>
                  </p:cNvSpPr>
                  <p:nvPr/>
                </p:nvSpPr>
                <p:spPr bwMode="auto">
                  <a:xfrm>
                    <a:off x="-1602270" y="2564861"/>
                    <a:ext cx="41139"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2" name="Rectangle 38"/>
                  <p:cNvSpPr>
                    <a:spLocks noChangeArrowheads="1"/>
                  </p:cNvSpPr>
                  <p:nvPr/>
                </p:nvSpPr>
                <p:spPr bwMode="auto">
                  <a:xfrm>
                    <a:off x="-1538277" y="2647139"/>
                    <a:ext cx="274258"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3" name="Rectangle 39"/>
                  <p:cNvSpPr>
                    <a:spLocks noChangeArrowheads="1"/>
                  </p:cNvSpPr>
                  <p:nvPr/>
                </p:nvSpPr>
                <p:spPr bwMode="auto">
                  <a:xfrm>
                    <a:off x="-1602270" y="2647139"/>
                    <a:ext cx="41139"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4" name="Rectangle 40"/>
                  <p:cNvSpPr>
                    <a:spLocks noChangeArrowheads="1"/>
                  </p:cNvSpPr>
                  <p:nvPr/>
                </p:nvSpPr>
                <p:spPr bwMode="auto">
                  <a:xfrm>
                    <a:off x="-1538277" y="2724845"/>
                    <a:ext cx="203408"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5" name="Rectangle 41"/>
                  <p:cNvSpPr>
                    <a:spLocks noChangeArrowheads="1"/>
                  </p:cNvSpPr>
                  <p:nvPr/>
                </p:nvSpPr>
                <p:spPr bwMode="auto">
                  <a:xfrm>
                    <a:off x="-1602270" y="2724845"/>
                    <a:ext cx="41139" cy="3885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6" name="Rectangle 42"/>
                  <p:cNvSpPr>
                    <a:spLocks noChangeArrowheads="1"/>
                  </p:cNvSpPr>
                  <p:nvPr/>
                </p:nvSpPr>
                <p:spPr bwMode="auto">
                  <a:xfrm>
                    <a:off x="-1389720" y="2423162"/>
                    <a:ext cx="50281" cy="54852"/>
                  </a:xfrm>
                  <a:prstGeom prst="rect">
                    <a:avLst/>
                  </a:prstGeom>
                  <a:solidFill>
                    <a:srgbClr val="68217A">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7" name="Rectangle 43"/>
                  <p:cNvSpPr>
                    <a:spLocks noChangeArrowheads="1"/>
                  </p:cNvSpPr>
                  <p:nvPr/>
                </p:nvSpPr>
                <p:spPr bwMode="auto">
                  <a:xfrm>
                    <a:off x="-1460570" y="2329457"/>
                    <a:ext cx="50281" cy="148556"/>
                  </a:xfrm>
                  <a:prstGeom prst="rect">
                    <a:avLst/>
                  </a:prstGeom>
                  <a:solidFill>
                    <a:srgbClr val="442359">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8" name="Rectangle 44"/>
                  <p:cNvSpPr>
                    <a:spLocks noChangeArrowheads="1"/>
                  </p:cNvSpPr>
                  <p:nvPr/>
                </p:nvSpPr>
                <p:spPr bwMode="auto">
                  <a:xfrm>
                    <a:off x="-1533706" y="2290604"/>
                    <a:ext cx="50281" cy="187409"/>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39" name="Rectangle 45"/>
                  <p:cNvSpPr>
                    <a:spLocks noChangeArrowheads="1"/>
                  </p:cNvSpPr>
                  <p:nvPr/>
                </p:nvSpPr>
                <p:spPr bwMode="auto">
                  <a:xfrm>
                    <a:off x="-1604556" y="2361454"/>
                    <a:ext cx="50281" cy="116559"/>
                  </a:xfrm>
                  <a:prstGeom prst="rect">
                    <a:avLst/>
                  </a:prstGeom>
                  <a:solidFill>
                    <a:srgbClr val="68217A">
                      <a:lumMod val="40000"/>
                      <a:lumOff val="6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0" name="Freeform 46"/>
                  <p:cNvSpPr>
                    <a:spLocks/>
                  </p:cNvSpPr>
                  <p:nvPr/>
                </p:nvSpPr>
                <p:spPr bwMode="auto">
                  <a:xfrm>
                    <a:off x="-1149744" y="2347741"/>
                    <a:ext cx="402245" cy="404530"/>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1" name="Freeform 47"/>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2" name="Freeform 48"/>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3" name="Rectangle 49"/>
                  <p:cNvSpPr>
                    <a:spLocks noChangeArrowheads="1"/>
                  </p:cNvSpPr>
                  <p:nvPr/>
                </p:nvSpPr>
                <p:spPr bwMode="auto">
                  <a:xfrm>
                    <a:off x="-715598" y="2036820"/>
                    <a:ext cx="38853" cy="38853"/>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4" name="Freeform 50"/>
                  <p:cNvSpPr>
                    <a:spLocks noEditPoints="1"/>
                  </p:cNvSpPr>
                  <p:nvPr/>
                </p:nvSpPr>
                <p:spPr bwMode="auto">
                  <a:xfrm>
                    <a:off x="-1746256" y="1986635"/>
                    <a:ext cx="1204450" cy="121130"/>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45" name="Freeform 51"/>
                  <p:cNvSpPr>
                    <a:spLocks noEditPoints="1"/>
                  </p:cNvSpPr>
                  <p:nvPr/>
                </p:nvSpPr>
                <p:spPr bwMode="auto">
                  <a:xfrm>
                    <a:off x="-1748541" y="2132906"/>
                    <a:ext cx="1202164" cy="767921"/>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grpSp>
            <p:nvGrpSpPr>
              <p:cNvPr id="194" name="Group 193"/>
              <p:cNvGrpSpPr/>
              <p:nvPr/>
            </p:nvGrpSpPr>
            <p:grpSpPr>
              <a:xfrm>
                <a:off x="8494829" y="3741217"/>
                <a:ext cx="138236" cy="229071"/>
                <a:chOff x="9870473" y="3214764"/>
                <a:chExt cx="318099" cy="527121"/>
              </a:xfrm>
            </p:grpSpPr>
            <p:sp>
              <p:nvSpPr>
                <p:cNvPr id="214" name="Freeform 40"/>
                <p:cNvSpPr>
                  <a:spLocks/>
                </p:cNvSpPr>
                <p:nvPr/>
              </p:nvSpPr>
              <p:spPr bwMode="auto">
                <a:xfrm>
                  <a:off x="9870473" y="3214764"/>
                  <a:ext cx="318099" cy="527121"/>
                </a:xfrm>
                <a:custGeom>
                  <a:avLst/>
                  <a:gdLst>
                    <a:gd name="T0" fmla="*/ 301 w 301"/>
                    <a:gd name="T1" fmla="*/ 496 h 515"/>
                    <a:gd name="T2" fmla="*/ 281 w 301"/>
                    <a:gd name="T3" fmla="*/ 515 h 515"/>
                    <a:gd name="T4" fmla="*/ 20 w 301"/>
                    <a:gd name="T5" fmla="*/ 515 h 515"/>
                    <a:gd name="T6" fmla="*/ 0 w 301"/>
                    <a:gd name="T7" fmla="*/ 496 h 515"/>
                    <a:gd name="T8" fmla="*/ 0 w 301"/>
                    <a:gd name="T9" fmla="*/ 20 h 515"/>
                    <a:gd name="T10" fmla="*/ 20 w 301"/>
                    <a:gd name="T11" fmla="*/ 0 h 515"/>
                    <a:gd name="T12" fmla="*/ 281 w 301"/>
                    <a:gd name="T13" fmla="*/ 0 h 515"/>
                    <a:gd name="T14" fmla="*/ 301 w 301"/>
                    <a:gd name="T15" fmla="*/ 20 h 515"/>
                    <a:gd name="T16" fmla="*/ 301 w 301"/>
                    <a:gd name="T17" fmla="*/ 49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15">
                      <a:moveTo>
                        <a:pt x="301" y="496"/>
                      </a:moveTo>
                      <a:cubicBezTo>
                        <a:pt x="301" y="506"/>
                        <a:pt x="292" y="515"/>
                        <a:pt x="281" y="515"/>
                      </a:cubicBezTo>
                      <a:cubicBezTo>
                        <a:pt x="20" y="515"/>
                        <a:pt x="20" y="515"/>
                        <a:pt x="20" y="515"/>
                      </a:cubicBezTo>
                      <a:cubicBezTo>
                        <a:pt x="9" y="515"/>
                        <a:pt x="0" y="506"/>
                        <a:pt x="0" y="496"/>
                      </a:cubicBezTo>
                      <a:cubicBezTo>
                        <a:pt x="0" y="20"/>
                        <a:pt x="0" y="20"/>
                        <a:pt x="0" y="20"/>
                      </a:cubicBezTo>
                      <a:cubicBezTo>
                        <a:pt x="0" y="9"/>
                        <a:pt x="9" y="0"/>
                        <a:pt x="20" y="0"/>
                      </a:cubicBezTo>
                      <a:cubicBezTo>
                        <a:pt x="281" y="0"/>
                        <a:pt x="281" y="0"/>
                        <a:pt x="281" y="0"/>
                      </a:cubicBezTo>
                      <a:cubicBezTo>
                        <a:pt x="292" y="0"/>
                        <a:pt x="301" y="9"/>
                        <a:pt x="301" y="20"/>
                      </a:cubicBezTo>
                      <a:lnTo>
                        <a:pt x="301" y="496"/>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5" name="Rectangle 41"/>
                <p:cNvSpPr>
                  <a:spLocks noChangeArrowheads="1"/>
                </p:cNvSpPr>
                <p:nvPr/>
              </p:nvSpPr>
              <p:spPr bwMode="auto">
                <a:xfrm>
                  <a:off x="9901291" y="3244582"/>
                  <a:ext cx="256986" cy="415430"/>
                </a:xfrm>
                <a:prstGeom prst="rect">
                  <a:avLst/>
                </a:prstGeom>
                <a:solidFill>
                  <a:srgbClr val="FFFFFF"/>
                </a:solidFill>
                <a:ln>
                  <a:noFill/>
                </a:ln>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6" name="Oval 48"/>
                <p:cNvSpPr>
                  <a:spLocks noChangeArrowheads="1"/>
                </p:cNvSpPr>
                <p:nvPr/>
              </p:nvSpPr>
              <p:spPr bwMode="auto">
                <a:xfrm>
                  <a:off x="10014114" y="3683765"/>
                  <a:ext cx="30817" cy="28302"/>
                </a:xfrm>
                <a:prstGeom prst="ellipse">
                  <a:avLst/>
                </a:prstGeom>
                <a:solidFill>
                  <a:srgbClr val="F5F5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nvGrpSpPr>
                <p:cNvPr id="217" name="Group 36"/>
                <p:cNvGrpSpPr/>
                <p:nvPr/>
              </p:nvGrpSpPr>
              <p:grpSpPr>
                <a:xfrm>
                  <a:off x="9948642" y="3281524"/>
                  <a:ext cx="162959" cy="162242"/>
                  <a:chOff x="10588373" y="2719128"/>
                  <a:chExt cx="363629" cy="374164"/>
                </a:xfrm>
              </p:grpSpPr>
              <p:sp>
                <p:nvSpPr>
                  <p:cNvPr id="224" name="Freeform 46"/>
                  <p:cNvSpPr>
                    <a:spLocks/>
                  </p:cNvSpPr>
                  <p:nvPr/>
                </p:nvSpPr>
                <p:spPr bwMode="auto">
                  <a:xfrm>
                    <a:off x="10588373" y="2753110"/>
                    <a:ext cx="338260" cy="340182"/>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25" name="Freeform 48"/>
                  <p:cNvSpPr>
                    <a:spLocks/>
                  </p:cNvSpPr>
                  <p:nvPr/>
                </p:nvSpPr>
                <p:spPr bwMode="auto">
                  <a:xfrm>
                    <a:off x="10782872" y="2719128"/>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nvGrpSpPr>
                <p:cNvPr id="218" name="Group 37"/>
                <p:cNvGrpSpPr/>
                <p:nvPr/>
              </p:nvGrpSpPr>
              <p:grpSpPr>
                <a:xfrm>
                  <a:off x="9948646" y="3493514"/>
                  <a:ext cx="166565" cy="103057"/>
                  <a:chOff x="10083334" y="5733541"/>
                  <a:chExt cx="282525" cy="180662"/>
                </a:xfrm>
              </p:grpSpPr>
              <p:sp>
                <p:nvSpPr>
                  <p:cNvPr id="219"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20"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21"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22"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23"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grpSp>
            <p:nvGrpSpPr>
              <p:cNvPr id="195" name="Group 194"/>
              <p:cNvGrpSpPr/>
              <p:nvPr/>
            </p:nvGrpSpPr>
            <p:grpSpPr>
              <a:xfrm>
                <a:off x="7697572" y="3726641"/>
                <a:ext cx="359756" cy="253990"/>
                <a:chOff x="8130193" y="3950287"/>
                <a:chExt cx="359756" cy="253990"/>
              </a:xfrm>
            </p:grpSpPr>
            <p:sp>
              <p:nvSpPr>
                <p:cNvPr id="196" name="Rounded Rectangle 38"/>
                <p:cNvSpPr/>
                <p:nvPr/>
              </p:nvSpPr>
              <p:spPr bwMode="auto">
                <a:xfrm rot="16200000">
                  <a:off x="8183076" y="3897404"/>
                  <a:ext cx="253990" cy="359756"/>
                </a:xfrm>
                <a:prstGeom prst="roundRect">
                  <a:avLst>
                    <a:gd name="adj" fmla="val 6754"/>
                  </a:avLst>
                </a:prstGeom>
                <a:solidFill>
                  <a:srgbClr val="00BCF2"/>
                </a:solidFill>
                <a:ln w="10795" cap="flat" cmpd="sng" algn="ctr">
                  <a:noFill/>
                  <a:prstDash val="solid"/>
                  <a:headEnd type="none" w="med" len="med"/>
                  <a:tailEnd type="none" w="med" len="med"/>
                </a:ln>
                <a:effectLst/>
              </p:spPr>
              <p:txBody>
                <a:bodyPr vert="horz" wrap="square" lIns="0" tIns="39627" rIns="0" bIns="39627" numCol="1" rtlCol="0" anchor="ctr" anchorCtr="0" compatLnSpc="1">
                  <a:prstTxWarp prst="textNoShape">
                    <a:avLst/>
                  </a:prstTxWarp>
                </a:bodyPr>
                <a:lstStyle/>
                <a:p>
                  <a:pPr algn="ctr" defTabSz="792314" fontAlgn="base">
                    <a:spcBef>
                      <a:spcPct val="0"/>
                    </a:spcBef>
                    <a:spcAft>
                      <a:spcPct val="0"/>
                    </a:spcAft>
                    <a:defRPr/>
                  </a:pPr>
                  <a:endParaRPr lang="en-US" sz="1700" kern="0" dirty="0">
                    <a:solidFill>
                      <a:srgbClr val="442359"/>
                    </a:solidFill>
                    <a:latin typeface="Segoe UI Light" panose="020B0502040204020203" pitchFamily="34" charset="0"/>
                    <a:cs typeface="Segoe UI Light" panose="020B0502040204020203" pitchFamily="34" charset="0"/>
                  </a:endParaRPr>
                </a:p>
              </p:txBody>
            </p:sp>
            <p:sp>
              <p:nvSpPr>
                <p:cNvPr id="197" name="Rectangle 28"/>
                <p:cNvSpPr>
                  <a:spLocks noChangeArrowheads="1"/>
                </p:cNvSpPr>
                <p:nvPr/>
              </p:nvSpPr>
              <p:spPr bwMode="auto">
                <a:xfrm rot="16200000">
                  <a:off x="8205080" y="3921223"/>
                  <a:ext cx="206471" cy="312972"/>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nvGrpSpPr>
                <p:cNvPr id="198" name="Group 40"/>
                <p:cNvGrpSpPr/>
                <p:nvPr/>
              </p:nvGrpSpPr>
              <p:grpSpPr>
                <a:xfrm rot="16200000">
                  <a:off x="8353943" y="4056390"/>
                  <a:ext cx="103145" cy="58667"/>
                  <a:chOff x="10085257" y="5987235"/>
                  <a:chExt cx="284445" cy="167210"/>
                </a:xfrm>
              </p:grpSpPr>
              <p:sp>
                <p:nvSpPr>
                  <p:cNvPr id="208" name="Rectangle 36"/>
                  <p:cNvSpPr>
                    <a:spLocks noChangeArrowheads="1"/>
                  </p:cNvSpPr>
                  <p:nvPr/>
                </p:nvSpPr>
                <p:spPr bwMode="auto">
                  <a:xfrm>
                    <a:off x="10139070" y="5987235"/>
                    <a:ext cx="213335" cy="3267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9" name="Rectangle 37"/>
                  <p:cNvSpPr>
                    <a:spLocks noChangeArrowheads="1"/>
                  </p:cNvSpPr>
                  <p:nvPr/>
                </p:nvSpPr>
                <p:spPr bwMode="auto">
                  <a:xfrm>
                    <a:off x="10085257" y="5987235"/>
                    <a:ext cx="34595" cy="3267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0" name="Rectangle 38"/>
                  <p:cNvSpPr>
                    <a:spLocks noChangeArrowheads="1"/>
                  </p:cNvSpPr>
                  <p:nvPr/>
                </p:nvSpPr>
                <p:spPr bwMode="auto">
                  <a:xfrm>
                    <a:off x="10139070" y="6056425"/>
                    <a:ext cx="230632" cy="3267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1" name="Rectangle 39"/>
                  <p:cNvSpPr>
                    <a:spLocks noChangeArrowheads="1"/>
                  </p:cNvSpPr>
                  <p:nvPr/>
                </p:nvSpPr>
                <p:spPr bwMode="auto">
                  <a:xfrm>
                    <a:off x="10085257" y="6056425"/>
                    <a:ext cx="34595" cy="3267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2" name="Rectangle 40"/>
                  <p:cNvSpPr>
                    <a:spLocks noChangeArrowheads="1"/>
                  </p:cNvSpPr>
                  <p:nvPr/>
                </p:nvSpPr>
                <p:spPr bwMode="auto">
                  <a:xfrm>
                    <a:off x="10139070" y="6121771"/>
                    <a:ext cx="171051" cy="32674"/>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13" name="Rectangle 41"/>
                  <p:cNvSpPr>
                    <a:spLocks noChangeArrowheads="1"/>
                  </p:cNvSpPr>
                  <p:nvPr/>
                </p:nvSpPr>
                <p:spPr bwMode="auto">
                  <a:xfrm>
                    <a:off x="10085257" y="6121770"/>
                    <a:ext cx="34595" cy="3267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nvGrpSpPr>
                <p:cNvPr id="199" name="Group 41"/>
                <p:cNvGrpSpPr/>
                <p:nvPr/>
              </p:nvGrpSpPr>
              <p:grpSpPr>
                <a:xfrm rot="16200000">
                  <a:off x="8149998" y="4042127"/>
                  <a:ext cx="114267" cy="70699"/>
                  <a:chOff x="10083334" y="5733541"/>
                  <a:chExt cx="282525" cy="180662"/>
                </a:xfrm>
              </p:grpSpPr>
              <p:sp>
                <p:nvSpPr>
                  <p:cNvPr id="203"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4"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5"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6"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7"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nvGrpSpPr>
                <p:cNvPr id="200" name="Group 42"/>
                <p:cNvGrpSpPr/>
                <p:nvPr/>
              </p:nvGrpSpPr>
              <p:grpSpPr>
                <a:xfrm rot="16200000">
                  <a:off x="8256562" y="4038313"/>
                  <a:ext cx="88136" cy="88397"/>
                  <a:chOff x="10588373" y="2726234"/>
                  <a:chExt cx="358113" cy="371210"/>
                </a:xfrm>
              </p:grpSpPr>
              <p:sp>
                <p:nvSpPr>
                  <p:cNvPr id="201" name="Freeform 46"/>
                  <p:cNvSpPr>
                    <a:spLocks/>
                  </p:cNvSpPr>
                  <p:nvPr/>
                </p:nvSpPr>
                <p:spPr bwMode="auto">
                  <a:xfrm>
                    <a:off x="10588373" y="2757262"/>
                    <a:ext cx="338259" cy="340182"/>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sp>
                <p:nvSpPr>
                  <p:cNvPr id="202" name="Freeform 48"/>
                  <p:cNvSpPr>
                    <a:spLocks/>
                  </p:cNvSpPr>
                  <p:nvPr/>
                </p:nvSpPr>
                <p:spPr bwMode="auto">
                  <a:xfrm>
                    <a:off x="10777357" y="2726234"/>
                    <a:ext cx="169129"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grpSp>
        <p:grpSp>
          <p:nvGrpSpPr>
            <p:cNvPr id="248" name="Group 247"/>
            <p:cNvGrpSpPr/>
            <p:nvPr/>
          </p:nvGrpSpPr>
          <p:grpSpPr>
            <a:xfrm>
              <a:off x="2172306" y="3519884"/>
              <a:ext cx="956211" cy="695309"/>
              <a:chOff x="3604781" y="3473038"/>
              <a:chExt cx="956482" cy="695506"/>
            </a:xfrm>
          </p:grpSpPr>
          <p:grpSp>
            <p:nvGrpSpPr>
              <p:cNvPr id="249" name="Group 10"/>
              <p:cNvGrpSpPr/>
              <p:nvPr/>
            </p:nvGrpSpPr>
            <p:grpSpPr>
              <a:xfrm>
                <a:off x="3768997" y="3473038"/>
                <a:ext cx="792266" cy="695506"/>
                <a:chOff x="9615056" y="3095550"/>
                <a:chExt cx="1943915" cy="1696670"/>
              </a:xfrm>
            </p:grpSpPr>
            <p:sp>
              <p:nvSpPr>
                <p:cNvPr id="256"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57"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58"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solidFill>
                  <a:srgbClr val="00BCF2">
                    <a:lumMod val="40000"/>
                    <a:lumOff val="6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59"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solidFill>
                  <a:srgbClr val="00BCF2">
                    <a:lumMod val="40000"/>
                    <a:lumOff val="6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nvGrpSpPr>
                <p:cNvPr id="260" name="Group 321"/>
                <p:cNvGrpSpPr/>
                <p:nvPr/>
              </p:nvGrpSpPr>
              <p:grpSpPr>
                <a:xfrm>
                  <a:off x="10013263" y="4210762"/>
                  <a:ext cx="580001" cy="581458"/>
                  <a:chOff x="10165318" y="4377352"/>
                  <a:chExt cx="1023384" cy="1025954"/>
                </a:xfrm>
              </p:grpSpPr>
              <p:sp>
                <p:nvSpPr>
                  <p:cNvPr id="261"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62"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solidFill>
                    <a:srgbClr val="00BCF2">
                      <a:lumMod val="40000"/>
                      <a:lumOff val="6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grpSp>
          <p:grpSp>
            <p:nvGrpSpPr>
              <p:cNvPr id="250" name="Group 249"/>
              <p:cNvGrpSpPr/>
              <p:nvPr/>
            </p:nvGrpSpPr>
            <p:grpSpPr>
              <a:xfrm>
                <a:off x="3604781" y="3545815"/>
                <a:ext cx="263588" cy="377177"/>
                <a:chOff x="4778181" y="2712052"/>
                <a:chExt cx="184754" cy="264371"/>
              </a:xfrm>
            </p:grpSpPr>
            <p:sp>
              <p:nvSpPr>
                <p:cNvPr id="254" name="Rounded Rectangle 38"/>
                <p:cNvSpPr/>
                <p:nvPr/>
              </p:nvSpPr>
              <p:spPr bwMode="auto">
                <a:xfrm>
                  <a:off x="4778181" y="2712052"/>
                  <a:ext cx="184754" cy="264371"/>
                </a:xfrm>
                <a:prstGeom prst="roundRect">
                  <a:avLst>
                    <a:gd name="adj" fmla="val 6754"/>
                  </a:avLst>
                </a:prstGeom>
                <a:solidFill>
                  <a:srgbClr val="00BCF2"/>
                </a:solidFill>
                <a:ln w="10795" cap="flat" cmpd="sng" algn="ctr">
                  <a:noFill/>
                  <a:prstDash val="solid"/>
                  <a:headEnd type="none" w="med" len="med"/>
                  <a:tailEnd type="none" w="med" len="med"/>
                </a:ln>
                <a:effectLst/>
              </p:spPr>
              <p:txBody>
                <a:bodyPr vert="horz" wrap="square" lIns="0" tIns="39627" rIns="0" bIns="39627" numCol="1" rtlCol="0" anchor="ctr" anchorCtr="0" compatLnSpc="1">
                  <a:prstTxWarp prst="textNoShape">
                    <a:avLst/>
                  </a:prstTxWarp>
                </a:bodyPr>
                <a:lstStyle/>
                <a:p>
                  <a:pPr algn="ctr" defTabSz="792314" fontAlgn="base">
                    <a:spcBef>
                      <a:spcPct val="0"/>
                    </a:spcBef>
                    <a:spcAft>
                      <a:spcPct val="0"/>
                    </a:spcAft>
                    <a:defRPr/>
                  </a:pPr>
                  <a:endParaRPr lang="en-US" sz="1700" kern="0" dirty="0">
                    <a:solidFill>
                      <a:srgbClr val="442359"/>
                    </a:solidFill>
                    <a:latin typeface="Segoe UI Light" panose="020B0502040204020203" pitchFamily="34" charset="0"/>
                    <a:cs typeface="Segoe UI Light" panose="020B0502040204020203" pitchFamily="34" charset="0"/>
                  </a:endParaRPr>
                </a:p>
              </p:txBody>
            </p:sp>
            <p:sp>
              <p:nvSpPr>
                <p:cNvPr id="255" name="Rectangle 28"/>
                <p:cNvSpPr>
                  <a:spLocks noChangeArrowheads="1"/>
                </p:cNvSpPr>
                <p:nvPr/>
              </p:nvSpPr>
              <p:spPr bwMode="auto">
                <a:xfrm>
                  <a:off x="4800428" y="2729242"/>
                  <a:ext cx="150189" cy="229991"/>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92499">
                    <a:defRPr/>
                  </a:pPr>
                  <a:endParaRPr lang="en-US" sz="1560" kern="0" dirty="0">
                    <a:solidFill>
                      <a:srgbClr val="442359"/>
                    </a:solidFill>
                    <a:latin typeface="Segoe UI Light" panose="020B0502040204020203" pitchFamily="34" charset="0"/>
                    <a:cs typeface="Segoe UI Light" panose="020B0502040204020203" pitchFamily="34" charset="0"/>
                  </a:endParaRPr>
                </a:p>
              </p:txBody>
            </p:sp>
          </p:grpSp>
          <p:grpSp>
            <p:nvGrpSpPr>
              <p:cNvPr id="251" name="Group 250"/>
              <p:cNvGrpSpPr/>
              <p:nvPr/>
            </p:nvGrpSpPr>
            <p:grpSpPr>
              <a:xfrm>
                <a:off x="4238253" y="3735367"/>
                <a:ext cx="130703" cy="218147"/>
                <a:chOff x="3433868" y="2528646"/>
                <a:chExt cx="169541" cy="282970"/>
              </a:xfrm>
            </p:grpSpPr>
            <p:sp>
              <p:nvSpPr>
                <p:cNvPr id="252" name="Rectangle 251"/>
                <p:cNvSpPr/>
                <p:nvPr/>
              </p:nvSpPr>
              <p:spPr bwMode="auto">
                <a:xfrm>
                  <a:off x="3445673" y="2544014"/>
                  <a:ext cx="144186" cy="25777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45" fontAlgn="base">
                    <a:lnSpc>
                      <a:spcPct val="90000"/>
                    </a:lnSpc>
                    <a:spcBef>
                      <a:spcPct val="0"/>
                    </a:spcBef>
                    <a:spcAft>
                      <a:spcPct val="0"/>
                    </a:spcAft>
                    <a:defRPr/>
                  </a:pPr>
                  <a:endParaRPr lang="en-US" sz="2399"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253"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92544">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grpSp>
        <p:sp>
          <p:nvSpPr>
            <p:cNvPr id="263" name="Rectangle 1"/>
            <p:cNvSpPr/>
            <p:nvPr/>
          </p:nvSpPr>
          <p:spPr bwMode="auto">
            <a:xfrm rot="10800000">
              <a:off x="3566940" y="2097505"/>
              <a:ext cx="2442586" cy="508174"/>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rgbClr val="D2D2D2"/>
            </a:solidFill>
            <a:ln w="9525" cap="flat" cmpd="sng" algn="ctr">
              <a:noFill/>
              <a:prstDash val="solid"/>
              <a:headEnd type="none" w="med" len="med"/>
              <a:tailEnd type="none" w="med" len="med"/>
            </a:ln>
            <a:effectLst/>
          </p:spPr>
          <p:txBody>
            <a:bodyPr rot="0" spcFirstLastPara="0" vert="horz" wrap="square" lIns="186468" tIns="149174" rIns="186468" bIns="14917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778" fontAlgn="base">
                <a:lnSpc>
                  <a:spcPct val="90000"/>
                </a:lnSpc>
                <a:spcBef>
                  <a:spcPct val="0"/>
                </a:spcBef>
                <a:spcAft>
                  <a:spcPct val="0"/>
                </a:spcAft>
                <a:defRPr/>
              </a:pPr>
              <a:endParaRPr lang="en-US" sz="2448"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264" name="TextBox 61"/>
            <p:cNvSpPr txBox="1"/>
            <p:nvPr/>
          </p:nvSpPr>
          <p:spPr>
            <a:xfrm>
              <a:off x="3999072" y="2207172"/>
              <a:ext cx="1532457" cy="258793"/>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600" kern="0" dirty="0">
                  <a:solidFill>
                    <a:srgbClr val="442359"/>
                  </a:solidFill>
                  <a:latin typeface="Segoe UI Light" panose="020B0502040204020203" pitchFamily="34" charset="0"/>
                  <a:cs typeface="Segoe UI Light" panose="020B0502040204020203" pitchFamily="34" charset="0"/>
                </a:rPr>
                <a:t>Requirements</a:t>
              </a: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265" name="Isosceles Triangle 331"/>
            <p:cNvSpPr/>
            <p:nvPr/>
          </p:nvSpPr>
          <p:spPr bwMode="auto">
            <a:xfrm rot="17237306" flipH="1">
              <a:off x="5681322" y="2273825"/>
              <a:ext cx="404396" cy="350776"/>
            </a:xfrm>
            <a:prstGeom prst="triangle">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nvGrpSpPr>
            <p:cNvPr id="266" name="Group 9"/>
            <p:cNvGrpSpPr/>
            <p:nvPr/>
          </p:nvGrpSpPr>
          <p:grpSpPr>
            <a:xfrm flipH="1">
              <a:off x="1676400" y="3246333"/>
              <a:ext cx="2004617" cy="1688510"/>
              <a:chOff x="1263909" y="2530296"/>
              <a:chExt cx="1701186" cy="1424104"/>
            </a:xfrm>
          </p:grpSpPr>
          <p:sp>
            <p:nvSpPr>
              <p:cNvPr id="267" name="Donut 326"/>
              <p:cNvSpPr/>
              <p:nvPr/>
            </p:nvSpPr>
            <p:spPr bwMode="auto">
              <a:xfrm>
                <a:off x="1412902" y="2530296"/>
                <a:ext cx="1424104" cy="1424104"/>
              </a:xfrm>
              <a:prstGeom prst="donut">
                <a:avLst>
                  <a:gd name="adj" fmla="val 5974"/>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268" name="Rectangle 327"/>
              <p:cNvSpPr/>
              <p:nvPr/>
            </p:nvSpPr>
            <p:spPr bwMode="auto">
              <a:xfrm>
                <a:off x="1263909" y="3050286"/>
                <a:ext cx="358910" cy="18459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269" name="Isosceles Triangle 328"/>
              <p:cNvSpPr/>
              <p:nvPr/>
            </p:nvSpPr>
            <p:spPr bwMode="auto">
              <a:xfrm>
                <a:off x="1282094" y="3085902"/>
                <a:ext cx="343184" cy="295848"/>
              </a:xfrm>
              <a:prstGeom prst="triangle">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nvGrpSpPr>
              <p:cNvPr id="270" name="Group 329"/>
              <p:cNvGrpSpPr/>
              <p:nvPr/>
            </p:nvGrpSpPr>
            <p:grpSpPr>
              <a:xfrm rot="10800000">
                <a:off x="2605496" y="3067055"/>
                <a:ext cx="359599" cy="314693"/>
                <a:chOff x="809112" y="3312713"/>
                <a:chExt cx="595204" cy="520876"/>
              </a:xfrm>
            </p:grpSpPr>
            <p:sp>
              <p:nvSpPr>
                <p:cNvPr id="271" name="Rectangle 330"/>
                <p:cNvSpPr/>
                <p:nvPr/>
              </p:nvSpPr>
              <p:spPr bwMode="auto">
                <a:xfrm>
                  <a:off x="810252" y="3312713"/>
                  <a:ext cx="594064" cy="159573"/>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272" name="Isosceles Triangle 331"/>
                <p:cNvSpPr/>
                <p:nvPr/>
              </p:nvSpPr>
              <p:spPr bwMode="auto">
                <a:xfrm>
                  <a:off x="809112" y="3343905"/>
                  <a:ext cx="568033" cy="489684"/>
                </a:xfrm>
                <a:prstGeom prst="triangle">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grpSp>
        <p:sp>
          <p:nvSpPr>
            <p:cNvPr id="273" name="Rectangle 1"/>
            <p:cNvSpPr/>
            <p:nvPr/>
          </p:nvSpPr>
          <p:spPr bwMode="auto">
            <a:xfrm>
              <a:off x="3548578" y="5525683"/>
              <a:ext cx="2460950" cy="508174"/>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rgbClr val="D2D2D2"/>
            </a:solidFill>
            <a:ln w="9525" cap="flat" cmpd="sng" algn="ctr">
              <a:noFill/>
              <a:prstDash val="solid"/>
              <a:headEnd type="none" w="med" len="med"/>
              <a:tailEnd type="none" w="med" len="med"/>
            </a:ln>
            <a:effectLst/>
          </p:spPr>
          <p:txBody>
            <a:bodyPr rot="0" spcFirstLastPara="0" vert="horz" wrap="square" lIns="186468" tIns="149174" rIns="186468" bIns="14917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778" fontAlgn="base">
                <a:lnSpc>
                  <a:spcPct val="90000"/>
                </a:lnSpc>
                <a:spcBef>
                  <a:spcPct val="0"/>
                </a:spcBef>
                <a:spcAft>
                  <a:spcPct val="0"/>
                </a:spcAft>
                <a:defRPr/>
              </a:pPr>
              <a:endParaRPr lang="en-US" sz="2448"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nvGrpSpPr>
            <p:cNvPr id="274" name="Group 8"/>
            <p:cNvGrpSpPr/>
            <p:nvPr/>
          </p:nvGrpSpPr>
          <p:grpSpPr>
            <a:xfrm>
              <a:off x="4083376" y="5433559"/>
              <a:ext cx="1358041" cy="692421"/>
              <a:chOff x="3558085" y="4172961"/>
              <a:chExt cx="1829031" cy="892044"/>
            </a:xfrm>
          </p:grpSpPr>
          <p:grpSp>
            <p:nvGrpSpPr>
              <p:cNvPr id="275" name="Group 332"/>
              <p:cNvGrpSpPr/>
              <p:nvPr/>
            </p:nvGrpSpPr>
            <p:grpSpPr>
              <a:xfrm>
                <a:off x="4187485" y="4172961"/>
                <a:ext cx="583517" cy="892044"/>
                <a:chOff x="11312677" y="4385379"/>
                <a:chExt cx="420734" cy="643192"/>
              </a:xfrm>
            </p:grpSpPr>
            <p:sp>
              <p:nvSpPr>
                <p:cNvPr id="30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3"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0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31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grpSp>
            <p:nvGrpSpPr>
              <p:cNvPr id="276" name="Group 333"/>
              <p:cNvGrpSpPr/>
              <p:nvPr/>
            </p:nvGrpSpPr>
            <p:grpSpPr>
              <a:xfrm>
                <a:off x="4868313" y="4268205"/>
                <a:ext cx="518803" cy="793115"/>
                <a:chOff x="11312677" y="4385379"/>
                <a:chExt cx="420734" cy="643192"/>
              </a:xfrm>
            </p:grpSpPr>
            <p:sp>
              <p:nvSpPr>
                <p:cNvPr id="289"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0"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1"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2"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3"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4"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5"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6"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7"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8"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99"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grpSp>
            <p:nvGrpSpPr>
              <p:cNvPr id="277" name="Group 334"/>
              <p:cNvGrpSpPr/>
              <p:nvPr/>
            </p:nvGrpSpPr>
            <p:grpSpPr>
              <a:xfrm>
                <a:off x="3558085" y="4267909"/>
                <a:ext cx="516852" cy="790133"/>
                <a:chOff x="11312677" y="4385379"/>
                <a:chExt cx="420734" cy="643192"/>
              </a:xfrm>
            </p:grpSpPr>
            <p:sp>
              <p:nvSpPr>
                <p:cNvPr id="278"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79"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0"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1"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2"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3"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4"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5"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6"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7"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sp>
              <p:nvSpPr>
                <p:cNvPr id="288"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7695" tIns="38848" rIns="77695" bIns="38848" numCol="1" anchor="t" anchorCtr="0" compatLnSpc="1">
                  <a:prstTxWarp prst="textNoShape">
                    <a:avLst/>
                  </a:prstTxWarp>
                </a:bodyPr>
                <a:lstStyle/>
                <a:p>
                  <a:pPr defTabSz="776960">
                    <a:defRPr/>
                  </a:pPr>
                  <a:endParaRPr lang="en-US" sz="1530" kern="0" dirty="0">
                    <a:solidFill>
                      <a:srgbClr val="442359"/>
                    </a:solidFill>
                    <a:latin typeface="Segoe UI Light" panose="020B0502040204020203" pitchFamily="34" charset="0"/>
                    <a:cs typeface="Segoe UI Light" panose="020B0502040204020203" pitchFamily="34" charset="0"/>
                  </a:endParaRPr>
                </a:p>
              </p:txBody>
            </p:sp>
          </p:grpSp>
        </p:grpSp>
        <p:sp>
          <p:nvSpPr>
            <p:cNvPr id="311" name="Freeform 310"/>
            <p:cNvSpPr>
              <a:spLocks noEditPoints="1"/>
            </p:cNvSpPr>
            <p:nvPr/>
          </p:nvSpPr>
          <p:spPr bwMode="auto">
            <a:xfrm>
              <a:off x="3711250" y="5692700"/>
              <a:ext cx="330067" cy="260176"/>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rgbClr val="FF8C00">
                <a:lumMod val="40000"/>
                <a:lumOff val="60000"/>
              </a:srgbClr>
            </a:solidFill>
            <a:ln>
              <a:noFill/>
            </a:ln>
          </p:spPr>
          <p:txBody>
            <a:bodyPr vert="horz" wrap="square" lIns="93233" tIns="46617" rIns="93233" bIns="4661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442359"/>
                </a:solidFill>
                <a:latin typeface="Segoe UI Light" panose="020B0502040204020203" pitchFamily="34" charset="0"/>
                <a:cs typeface="Segoe UI Light" panose="020B0502040204020203" pitchFamily="34" charset="0"/>
              </a:endParaRPr>
            </a:p>
          </p:txBody>
        </p:sp>
        <p:sp>
          <p:nvSpPr>
            <p:cNvPr id="312" name="Freeform 311"/>
            <p:cNvSpPr>
              <a:spLocks noEditPoints="1"/>
            </p:cNvSpPr>
            <p:nvPr/>
          </p:nvSpPr>
          <p:spPr bwMode="auto">
            <a:xfrm flipH="1">
              <a:off x="5500178" y="5661632"/>
              <a:ext cx="346680" cy="286107"/>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rgbClr val="FF8C00">
                <a:lumMod val="40000"/>
                <a:lumOff val="60000"/>
              </a:srgbClr>
            </a:solidFill>
            <a:ln>
              <a:noFill/>
            </a:ln>
          </p:spPr>
          <p:txBody>
            <a:bodyPr vert="horz" wrap="square" lIns="93233" tIns="46617" rIns="93233" bIns="4661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442359"/>
                </a:solidFill>
                <a:latin typeface="Segoe UI Light" panose="020B0502040204020203" pitchFamily="34" charset="0"/>
                <a:cs typeface="Segoe UI Light" panose="020B0502040204020203" pitchFamily="34" charset="0"/>
              </a:endParaRPr>
            </a:p>
          </p:txBody>
        </p:sp>
        <p:grpSp>
          <p:nvGrpSpPr>
            <p:cNvPr id="313" name="Group 312"/>
            <p:cNvGrpSpPr/>
            <p:nvPr/>
          </p:nvGrpSpPr>
          <p:grpSpPr>
            <a:xfrm>
              <a:off x="3775665" y="3515283"/>
              <a:ext cx="1849160" cy="1165458"/>
              <a:chOff x="5208738" y="3152676"/>
              <a:chExt cx="1849422" cy="1165623"/>
            </a:xfrm>
          </p:grpSpPr>
          <p:grpSp>
            <p:nvGrpSpPr>
              <p:cNvPr id="314" name="Group 313"/>
              <p:cNvGrpSpPr/>
              <p:nvPr/>
            </p:nvGrpSpPr>
            <p:grpSpPr>
              <a:xfrm>
                <a:off x="5521979" y="3152676"/>
                <a:ext cx="1233333" cy="1160925"/>
                <a:chOff x="5521979" y="3152676"/>
                <a:chExt cx="1233333" cy="1160925"/>
              </a:xfrm>
            </p:grpSpPr>
            <p:grpSp>
              <p:nvGrpSpPr>
                <p:cNvPr id="319" name="Group 318"/>
                <p:cNvGrpSpPr/>
                <p:nvPr/>
              </p:nvGrpSpPr>
              <p:grpSpPr>
                <a:xfrm>
                  <a:off x="5521979" y="3163077"/>
                  <a:ext cx="667449" cy="1123058"/>
                  <a:chOff x="5046366" y="4638181"/>
                  <a:chExt cx="667449" cy="1123058"/>
                </a:xfrm>
              </p:grpSpPr>
              <p:sp>
                <p:nvSpPr>
                  <p:cNvPr id="343" name="Freeform 148"/>
                  <p:cNvSpPr>
                    <a:spLocks/>
                  </p:cNvSpPr>
                  <p:nvPr/>
                </p:nvSpPr>
                <p:spPr bwMode="auto">
                  <a:xfrm>
                    <a:off x="5315034" y="4864860"/>
                    <a:ext cx="127936" cy="76339"/>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44" name="Freeform 145"/>
                  <p:cNvSpPr>
                    <a:spLocks/>
                  </p:cNvSpPr>
                  <p:nvPr/>
                </p:nvSpPr>
                <p:spPr bwMode="auto">
                  <a:xfrm>
                    <a:off x="5377537" y="5209420"/>
                    <a:ext cx="170126" cy="318271"/>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45" name="Freeform 146"/>
                  <p:cNvSpPr>
                    <a:spLocks/>
                  </p:cNvSpPr>
                  <p:nvPr/>
                </p:nvSpPr>
                <p:spPr bwMode="auto">
                  <a:xfrm>
                    <a:off x="5253213" y="5218144"/>
                    <a:ext cx="139591" cy="310783"/>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46" name="Freeform 149"/>
                  <p:cNvSpPr>
                    <a:spLocks/>
                  </p:cNvSpPr>
                  <p:nvPr/>
                </p:nvSpPr>
                <p:spPr bwMode="auto">
                  <a:xfrm>
                    <a:off x="5225768" y="4869426"/>
                    <a:ext cx="308679" cy="403847"/>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2BAAE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t" anchorCtr="0" compatLnSpc="1">
                    <a:prstTxWarp prst="textNoShape">
                      <a:avLst/>
                    </a:prstTxWarp>
                  </a:bodyPr>
                  <a:lstStyle/>
                  <a:p>
                    <a:pPr defTabSz="932681">
                      <a:defRPr/>
                    </a:pPr>
                    <a:r>
                      <a:rPr lang="en-US" sz="1000" b="1" kern="0" dirty="0">
                        <a:solidFill>
                          <a:srgbClr val="442359"/>
                        </a:solidFill>
                        <a:latin typeface="Segoe UI Light" panose="020B0502040204020203" pitchFamily="34" charset="0"/>
                        <a:cs typeface="Segoe UI Light" panose="020B0502040204020203" pitchFamily="34" charset="0"/>
                      </a:rPr>
                      <a:t> </a:t>
                    </a:r>
                  </a:p>
                </p:txBody>
              </p:sp>
              <p:sp>
                <p:nvSpPr>
                  <p:cNvPr id="347" name="Oval 144"/>
                  <p:cNvSpPr>
                    <a:spLocks noChangeArrowheads="1"/>
                  </p:cNvSpPr>
                  <p:nvPr/>
                </p:nvSpPr>
                <p:spPr bwMode="auto">
                  <a:xfrm>
                    <a:off x="5285185" y="4644724"/>
                    <a:ext cx="196299" cy="196299"/>
                  </a:xfrm>
                  <a:prstGeom prst="ellipse">
                    <a:avLst/>
                  </a:pr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48" name="Freeform 147"/>
                  <p:cNvSpPr>
                    <a:spLocks/>
                  </p:cNvSpPr>
                  <p:nvPr/>
                </p:nvSpPr>
                <p:spPr bwMode="auto">
                  <a:xfrm>
                    <a:off x="5253213" y="5218144"/>
                    <a:ext cx="139591" cy="543095"/>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grpSp>
                <p:nvGrpSpPr>
                  <p:cNvPr id="349" name="Group 348"/>
                  <p:cNvGrpSpPr/>
                  <p:nvPr/>
                </p:nvGrpSpPr>
                <p:grpSpPr>
                  <a:xfrm>
                    <a:off x="5046366" y="4872647"/>
                    <a:ext cx="244284" cy="287906"/>
                    <a:chOff x="978218" y="2040263"/>
                    <a:chExt cx="244284" cy="287906"/>
                  </a:xfrm>
                </p:grpSpPr>
                <p:sp>
                  <p:nvSpPr>
                    <p:cNvPr id="356" name="Freeform 150"/>
                    <p:cNvSpPr>
                      <a:spLocks/>
                    </p:cNvSpPr>
                    <p:nvPr/>
                  </p:nvSpPr>
                  <p:spPr bwMode="auto">
                    <a:xfrm>
                      <a:off x="978218" y="2040263"/>
                      <a:ext cx="244284" cy="25082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57" name="Freeform 151"/>
                    <p:cNvSpPr>
                      <a:spLocks/>
                    </p:cNvSpPr>
                    <p:nvPr/>
                  </p:nvSpPr>
                  <p:spPr bwMode="auto">
                    <a:xfrm>
                      <a:off x="1095995" y="2238743"/>
                      <a:ext cx="100331" cy="89426"/>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grpSp>
              <p:sp>
                <p:nvSpPr>
                  <p:cNvPr id="350" name="Freeform 152"/>
                  <p:cNvSpPr>
                    <a:spLocks/>
                  </p:cNvSpPr>
                  <p:nvPr/>
                </p:nvSpPr>
                <p:spPr bwMode="auto">
                  <a:xfrm>
                    <a:off x="5276461" y="4638181"/>
                    <a:ext cx="209386" cy="17448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51" name="Freeform 153"/>
                  <p:cNvSpPr>
                    <a:spLocks/>
                  </p:cNvSpPr>
                  <p:nvPr/>
                </p:nvSpPr>
                <p:spPr bwMode="auto">
                  <a:xfrm>
                    <a:off x="5351363" y="5220326"/>
                    <a:ext cx="146135" cy="17449"/>
                  </a:xfrm>
                  <a:custGeom>
                    <a:avLst/>
                    <a:gdLst>
                      <a:gd name="T0" fmla="*/ 124 w 152"/>
                      <a:gd name="T1" fmla="*/ 0 h 19"/>
                      <a:gd name="T2" fmla="*/ 0 w 152"/>
                      <a:gd name="T3" fmla="*/ 19 h 19"/>
                      <a:gd name="T4" fmla="*/ 152 w 152"/>
                      <a:gd name="T5" fmla="*/ 5 h 19"/>
                      <a:gd name="T6" fmla="*/ 124 w 152"/>
                      <a:gd name="T7" fmla="*/ 0 h 19"/>
                    </a:gdLst>
                    <a:ahLst/>
                    <a:cxnLst>
                      <a:cxn ang="0">
                        <a:pos x="T0" y="T1"/>
                      </a:cxn>
                      <a:cxn ang="0">
                        <a:pos x="T2" y="T3"/>
                      </a:cxn>
                      <a:cxn ang="0">
                        <a:pos x="T4" y="T5"/>
                      </a:cxn>
                      <a:cxn ang="0">
                        <a:pos x="T6" y="T7"/>
                      </a:cxn>
                    </a:cxnLst>
                    <a:rect l="0" t="0" r="r" b="b"/>
                    <a:pathLst>
                      <a:path w="152" h="19">
                        <a:moveTo>
                          <a:pt x="124" y="0"/>
                        </a:moveTo>
                        <a:cubicBezTo>
                          <a:pt x="78" y="0"/>
                          <a:pt x="0" y="19"/>
                          <a:pt x="0" y="19"/>
                        </a:cubicBezTo>
                        <a:cubicBezTo>
                          <a:pt x="152" y="5"/>
                          <a:pt x="152" y="5"/>
                          <a:pt x="152" y="5"/>
                        </a:cubicBezTo>
                        <a:cubicBezTo>
                          <a:pt x="147" y="1"/>
                          <a:pt x="137" y="0"/>
                          <a:pt x="124" y="0"/>
                        </a:cubicBezTo>
                      </a:path>
                    </a:pathLst>
                  </a:custGeom>
                  <a:solidFill>
                    <a:srgbClr val="0771C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pic>
                <p:nvPicPr>
                  <p:cNvPr id="352" name="Picture 35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85185" y="4966717"/>
                    <a:ext cx="207282" cy="115834"/>
                  </a:xfrm>
                  <a:prstGeom prst="rect">
                    <a:avLst/>
                  </a:prstGeom>
                </p:spPr>
              </p:pic>
              <p:grpSp>
                <p:nvGrpSpPr>
                  <p:cNvPr id="353" name="Group 352"/>
                  <p:cNvGrpSpPr/>
                  <p:nvPr/>
                </p:nvGrpSpPr>
                <p:grpSpPr>
                  <a:xfrm flipH="1">
                    <a:off x="5469531" y="4877705"/>
                    <a:ext cx="244284" cy="287906"/>
                    <a:chOff x="978218" y="2040263"/>
                    <a:chExt cx="244284" cy="287906"/>
                  </a:xfrm>
                </p:grpSpPr>
                <p:sp>
                  <p:nvSpPr>
                    <p:cNvPr id="354" name="Freeform 150"/>
                    <p:cNvSpPr>
                      <a:spLocks/>
                    </p:cNvSpPr>
                    <p:nvPr/>
                  </p:nvSpPr>
                  <p:spPr bwMode="auto">
                    <a:xfrm>
                      <a:off x="978218" y="2040263"/>
                      <a:ext cx="244284" cy="25082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sp>
                  <p:nvSpPr>
                    <p:cNvPr id="355" name="Freeform 151"/>
                    <p:cNvSpPr>
                      <a:spLocks/>
                    </p:cNvSpPr>
                    <p:nvPr/>
                  </p:nvSpPr>
                  <p:spPr bwMode="auto">
                    <a:xfrm>
                      <a:off x="1095995" y="2238743"/>
                      <a:ext cx="100331" cy="89426"/>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681">
                        <a:defRPr/>
                      </a:pPr>
                      <a:endParaRPr lang="en-US" sz="1801" kern="0" dirty="0">
                        <a:solidFill>
                          <a:srgbClr val="442359"/>
                        </a:solidFill>
                        <a:latin typeface="Segoe UI Light" panose="020B0502040204020203" pitchFamily="34" charset="0"/>
                        <a:cs typeface="Segoe UI Light" panose="020B0502040204020203" pitchFamily="34" charset="0"/>
                      </a:endParaRPr>
                    </a:p>
                  </p:txBody>
                </p:sp>
              </p:grpSp>
            </p:grpSp>
            <p:grpSp>
              <p:nvGrpSpPr>
                <p:cNvPr id="320" name="Group 319"/>
                <p:cNvGrpSpPr/>
                <p:nvPr/>
              </p:nvGrpSpPr>
              <p:grpSpPr>
                <a:xfrm>
                  <a:off x="6112943" y="3152676"/>
                  <a:ext cx="642369" cy="1126461"/>
                  <a:chOff x="5191549" y="4773048"/>
                  <a:chExt cx="642369" cy="1126461"/>
                </a:xfrm>
              </p:grpSpPr>
              <p:sp>
                <p:nvSpPr>
                  <p:cNvPr id="331" name="Oval 330"/>
                  <p:cNvSpPr>
                    <a:spLocks noChangeArrowheads="1"/>
                  </p:cNvSpPr>
                  <p:nvPr/>
                </p:nvSpPr>
                <p:spPr bwMode="auto">
                  <a:xfrm>
                    <a:off x="5419185" y="4779743"/>
                    <a:ext cx="197507" cy="197507"/>
                  </a:xfrm>
                  <a:prstGeom prst="ellipse">
                    <a:avLst/>
                  </a:pr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2" name="Freeform 331"/>
                  <p:cNvSpPr>
                    <a:spLocks/>
                  </p:cNvSpPr>
                  <p:nvPr/>
                </p:nvSpPr>
                <p:spPr bwMode="auto">
                  <a:xfrm>
                    <a:off x="5504548" y="5347160"/>
                    <a:ext cx="170727" cy="327036"/>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3" name="Freeform 332"/>
                  <p:cNvSpPr>
                    <a:spLocks/>
                  </p:cNvSpPr>
                  <p:nvPr/>
                </p:nvSpPr>
                <p:spPr bwMode="auto">
                  <a:xfrm>
                    <a:off x="5382361" y="5357201"/>
                    <a:ext cx="137251" cy="319155"/>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4" name="Freeform 333"/>
                  <p:cNvSpPr>
                    <a:spLocks/>
                  </p:cNvSpPr>
                  <p:nvPr/>
                </p:nvSpPr>
                <p:spPr bwMode="auto">
                  <a:xfrm>
                    <a:off x="5382361" y="5357201"/>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5" name="Freeform 334"/>
                  <p:cNvSpPr>
                    <a:spLocks/>
                  </p:cNvSpPr>
                  <p:nvPr/>
                </p:nvSpPr>
                <p:spPr bwMode="auto">
                  <a:xfrm>
                    <a:off x="5450987" y="4992315"/>
                    <a:ext cx="118839" cy="75321"/>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6" name="Freeform 335"/>
                  <p:cNvSpPr>
                    <a:spLocks/>
                  </p:cNvSpPr>
                  <p:nvPr/>
                </p:nvSpPr>
                <p:spPr bwMode="auto">
                  <a:xfrm>
                    <a:off x="5375666" y="4990641"/>
                    <a:ext cx="272828" cy="423469"/>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91427" rIns="0" bIns="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endParaRPr lang="en-US" sz="800" b="1" dirty="0">
                      <a:solidFill>
                        <a:srgbClr val="442359"/>
                      </a:solidFill>
                      <a:latin typeface="Segoe UI Light" panose="020B0502040204020203" pitchFamily="34" charset="0"/>
                      <a:cs typeface="Segoe UI Light" panose="020B0502040204020203" pitchFamily="34" charset="0"/>
                    </a:endParaRPr>
                  </a:p>
                </p:txBody>
              </p:sp>
              <p:sp>
                <p:nvSpPr>
                  <p:cNvPr id="337" name="Freeform 336"/>
                  <p:cNvSpPr>
                    <a:spLocks/>
                  </p:cNvSpPr>
                  <p:nvPr/>
                </p:nvSpPr>
                <p:spPr bwMode="auto">
                  <a:xfrm>
                    <a:off x="5191549" y="4995662"/>
                    <a:ext cx="246047" cy="251069"/>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8" name="Freeform 337"/>
                  <p:cNvSpPr>
                    <a:spLocks/>
                  </p:cNvSpPr>
                  <p:nvPr/>
                </p:nvSpPr>
                <p:spPr bwMode="auto">
                  <a:xfrm>
                    <a:off x="5310388" y="5194844"/>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39" name="Freeform 338"/>
                  <p:cNvSpPr>
                    <a:spLocks/>
                  </p:cNvSpPr>
                  <p:nvPr/>
                </p:nvSpPr>
                <p:spPr bwMode="auto">
                  <a:xfrm>
                    <a:off x="5410816" y="4773048"/>
                    <a:ext cx="210898" cy="17574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72C6">
                      <a:lumMod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pic>
                <p:nvPicPr>
                  <p:cNvPr id="340" name="Picture 3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46035" y="5044882"/>
                    <a:ext cx="329213" cy="225572"/>
                  </a:xfrm>
                  <a:prstGeom prst="rect">
                    <a:avLst/>
                  </a:prstGeom>
                </p:spPr>
              </p:pic>
              <p:sp>
                <p:nvSpPr>
                  <p:cNvPr id="341" name="Freeform 340"/>
                  <p:cNvSpPr>
                    <a:spLocks/>
                  </p:cNvSpPr>
                  <p:nvPr/>
                </p:nvSpPr>
                <p:spPr bwMode="auto">
                  <a:xfrm flipH="1">
                    <a:off x="5587871" y="4997700"/>
                    <a:ext cx="246047" cy="251069"/>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42" name="Freeform 341"/>
                  <p:cNvSpPr>
                    <a:spLocks/>
                  </p:cNvSpPr>
                  <p:nvPr/>
                </p:nvSpPr>
                <p:spPr bwMode="auto">
                  <a:xfrm flipH="1">
                    <a:off x="5615842" y="5194975"/>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grpSp>
            <p:sp>
              <p:nvSpPr>
                <p:cNvPr id="321" name="Oval 320"/>
                <p:cNvSpPr>
                  <a:spLocks noChangeArrowheads="1"/>
                </p:cNvSpPr>
                <p:nvPr/>
              </p:nvSpPr>
              <p:spPr bwMode="auto">
                <a:xfrm>
                  <a:off x="6064546" y="3193835"/>
                  <a:ext cx="197507" cy="197507"/>
                </a:xfrm>
                <a:prstGeom prst="ellipse">
                  <a:avLst/>
                </a:pr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22" name="Freeform 321"/>
                <p:cNvSpPr>
                  <a:spLocks/>
                </p:cNvSpPr>
                <p:nvPr/>
              </p:nvSpPr>
              <p:spPr bwMode="auto">
                <a:xfrm>
                  <a:off x="6149909" y="3761252"/>
                  <a:ext cx="170727" cy="305348"/>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23" name="Freeform 322"/>
                <p:cNvSpPr>
                  <a:spLocks/>
                </p:cNvSpPr>
                <p:nvPr/>
              </p:nvSpPr>
              <p:spPr bwMode="auto">
                <a:xfrm>
                  <a:off x="6027722" y="3771293"/>
                  <a:ext cx="137251" cy="297990"/>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24" name="Freeform 323"/>
                <p:cNvSpPr>
                  <a:spLocks/>
                </p:cNvSpPr>
                <p:nvPr/>
              </p:nvSpPr>
              <p:spPr bwMode="auto">
                <a:xfrm>
                  <a:off x="6027722" y="3771293"/>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25" name="Freeform 324"/>
                <p:cNvSpPr>
                  <a:spLocks/>
                </p:cNvSpPr>
                <p:nvPr/>
              </p:nvSpPr>
              <p:spPr bwMode="auto">
                <a:xfrm>
                  <a:off x="6096348" y="3406407"/>
                  <a:ext cx="118839" cy="75321"/>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26" name="Freeform 325"/>
                <p:cNvSpPr>
                  <a:spLocks/>
                </p:cNvSpPr>
                <p:nvPr/>
              </p:nvSpPr>
              <p:spPr bwMode="auto">
                <a:xfrm>
                  <a:off x="6021027" y="3404733"/>
                  <a:ext cx="272828" cy="423469"/>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BA141A"/>
                </a:solidFill>
                <a:ln>
                  <a:noFill/>
                </a:ln>
              </p:spPr>
              <p:txBody>
                <a:bodyPr vert="horz" wrap="square" lIns="0" tIns="91427" rIns="0" bIns="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endParaRPr lang="en-US" sz="800" b="1" dirty="0">
                    <a:solidFill>
                      <a:srgbClr val="442359"/>
                    </a:solidFill>
                    <a:latin typeface="Segoe UI Light" panose="020B0502040204020203" pitchFamily="34" charset="0"/>
                    <a:cs typeface="Segoe UI Light" panose="020B0502040204020203" pitchFamily="34" charset="0"/>
                  </a:endParaRPr>
                </a:p>
              </p:txBody>
            </p:sp>
            <p:sp>
              <p:nvSpPr>
                <p:cNvPr id="327" name="Freeform 326"/>
                <p:cNvSpPr>
                  <a:spLocks/>
                </p:cNvSpPr>
                <p:nvPr/>
              </p:nvSpPr>
              <p:spPr bwMode="auto">
                <a:xfrm>
                  <a:off x="6056177" y="3187140"/>
                  <a:ext cx="210898" cy="17574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B98A13"/>
                </a:solid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pic>
              <p:nvPicPr>
                <p:cNvPr id="328" name="Picture 32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81727" y="3522065"/>
                  <a:ext cx="158510" cy="109738"/>
                </a:xfrm>
                <a:prstGeom prst="rect">
                  <a:avLst/>
                </a:prstGeom>
              </p:spPr>
            </p:pic>
            <p:sp>
              <p:nvSpPr>
                <p:cNvPr id="329" name="Rounded Rectangle 328"/>
                <p:cNvSpPr/>
                <p:nvPr/>
              </p:nvSpPr>
              <p:spPr bwMode="auto">
                <a:xfrm rot="533908">
                  <a:off x="5964617" y="3410809"/>
                  <a:ext cx="65737" cy="462538"/>
                </a:xfrm>
                <a:prstGeom prst="roundRect">
                  <a:avLst>
                    <a:gd name="adj" fmla="val 50000"/>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330" name="Rounded Rectangle 329"/>
                <p:cNvSpPr/>
                <p:nvPr/>
              </p:nvSpPr>
              <p:spPr bwMode="auto">
                <a:xfrm rot="21066092" flipH="1">
                  <a:off x="6288401" y="3413190"/>
                  <a:ext cx="65737" cy="462538"/>
                </a:xfrm>
                <a:prstGeom prst="roundRect">
                  <a:avLst>
                    <a:gd name="adj" fmla="val 50000"/>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grpSp>
          <p:sp>
            <p:nvSpPr>
              <p:cNvPr id="315" name="Left-Right Arrow 26"/>
              <p:cNvSpPr/>
              <p:nvPr/>
            </p:nvSpPr>
            <p:spPr bwMode="auto">
              <a:xfrm>
                <a:off x="5208738" y="3713261"/>
                <a:ext cx="1849422" cy="605038"/>
              </a:xfrm>
              <a:prstGeom prst="leftRightArrow">
                <a:avLst>
                  <a:gd name="adj1" fmla="val 50000"/>
                  <a:gd name="adj2" fmla="val 56764"/>
                </a:avLst>
              </a:prstGeom>
              <a:solidFill>
                <a:srgbClr val="FFF10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55390" tIns="124312" rIns="155390" bIns="124312" numCol="1" spcCol="0" rtlCol="0" fromWordArt="0" anchor="t" anchorCtr="0" forceAA="0" compatLnSpc="1">
                <a:prstTxWarp prst="textNoShape">
                  <a:avLst/>
                </a:prstTxWarp>
                <a:noAutofit/>
              </a:bodyPr>
              <a:lstStyle/>
              <a:p>
                <a:pPr algn="ctr" defTabSz="792314" fontAlgn="base">
                  <a:lnSpc>
                    <a:spcPct val="90000"/>
                  </a:lnSpc>
                  <a:spcBef>
                    <a:spcPct val="0"/>
                  </a:spcBef>
                  <a:spcAft>
                    <a:spcPct val="0"/>
                  </a:spcAft>
                  <a:defRPr/>
                </a:pPr>
                <a:endParaRPr lang="en-US" sz="2040" kern="0" dirty="0">
                  <a:solidFill>
                    <a:srgbClr val="442359"/>
                  </a:solidFill>
                  <a:latin typeface="Segoe UI Light" panose="020B0502040204020203" pitchFamily="34" charset="0"/>
                  <a:ea typeface="Segoe UI" pitchFamily="34" charset="0"/>
                  <a:cs typeface="Segoe UI Light" panose="020B0502040204020203" pitchFamily="34" charset="0"/>
                </a:endParaRPr>
              </a:p>
            </p:txBody>
          </p:sp>
          <p:sp>
            <p:nvSpPr>
              <p:cNvPr id="316" name="TextBox 61"/>
              <p:cNvSpPr txBox="1"/>
              <p:nvPr/>
            </p:nvSpPr>
            <p:spPr>
              <a:xfrm>
                <a:off x="5208738" y="3898277"/>
                <a:ext cx="1849422" cy="226341"/>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399" kern="0" dirty="0">
                    <a:solidFill>
                      <a:srgbClr val="442359"/>
                    </a:solidFill>
                    <a:latin typeface="Segoe UI Light" panose="020B0502040204020203" pitchFamily="34" charset="0"/>
                    <a:cs typeface="Segoe UI Light" panose="020B0502040204020203" pitchFamily="34" charset="0"/>
                  </a:rPr>
                  <a:t>Collaboration</a:t>
                </a:r>
              </a:p>
            </p:txBody>
          </p:sp>
          <p:sp>
            <p:nvSpPr>
              <p:cNvPr id="317" name="Freeform 316"/>
              <p:cNvSpPr>
                <a:spLocks/>
              </p:cNvSpPr>
              <p:nvPr/>
            </p:nvSpPr>
            <p:spPr bwMode="auto">
              <a:xfrm rot="4158392">
                <a:off x="5911703" y="3814757"/>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sp>
            <p:nvSpPr>
              <p:cNvPr id="318" name="Freeform 317"/>
              <p:cNvSpPr>
                <a:spLocks/>
              </p:cNvSpPr>
              <p:nvPr/>
            </p:nvSpPr>
            <p:spPr bwMode="auto">
              <a:xfrm rot="17441608" flipH="1">
                <a:off x="6302880" y="3790485"/>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endParaRPr lang="en-US" sz="1801" dirty="0">
                  <a:solidFill>
                    <a:srgbClr val="442359"/>
                  </a:solidFill>
                  <a:latin typeface="Segoe UI Light" panose="020B0502040204020203" pitchFamily="34" charset="0"/>
                  <a:cs typeface="Segoe UI Light" panose="020B0502040204020203" pitchFamily="34" charset="0"/>
                </a:endParaRPr>
              </a:p>
            </p:txBody>
          </p:sp>
        </p:grpSp>
      </p:grpSp>
      <p:sp>
        <p:nvSpPr>
          <p:cNvPr id="359" name="TextBox 358"/>
          <p:cNvSpPr txBox="1"/>
          <p:nvPr/>
        </p:nvSpPr>
        <p:spPr>
          <a:xfrm>
            <a:off x="4959733" y="1344954"/>
            <a:ext cx="2172391" cy="461665"/>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Unified Backlog</a:t>
            </a:r>
          </a:p>
        </p:txBody>
      </p:sp>
      <p:sp>
        <p:nvSpPr>
          <p:cNvPr id="362" name="TextBox 361"/>
          <p:cNvSpPr txBox="1"/>
          <p:nvPr/>
        </p:nvSpPr>
        <p:spPr>
          <a:xfrm>
            <a:off x="1780436" y="1843359"/>
            <a:ext cx="1792478" cy="830997"/>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Operational </a:t>
            </a:r>
          </a:p>
          <a:p>
            <a:pPr algn="ctr" defTabSz="457200"/>
            <a:r>
              <a:rPr lang="en-US" sz="2400" dirty="0">
                <a:solidFill>
                  <a:srgbClr val="E7874A"/>
                </a:solidFill>
                <a:latin typeface="Segoe UI Light" panose="020B0502040204020203" pitchFamily="34" charset="0"/>
                <a:cs typeface="Segoe UI Light" panose="020B0502040204020203" pitchFamily="34" charset="0"/>
              </a:rPr>
              <a:t>Deliverables</a:t>
            </a:r>
          </a:p>
        </p:txBody>
      </p:sp>
      <p:sp>
        <p:nvSpPr>
          <p:cNvPr id="363" name="TextBox 362"/>
          <p:cNvSpPr txBox="1"/>
          <p:nvPr/>
        </p:nvSpPr>
        <p:spPr>
          <a:xfrm>
            <a:off x="7966504" y="5147701"/>
            <a:ext cx="2549096" cy="830997"/>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Application-driven</a:t>
            </a:r>
          </a:p>
          <a:p>
            <a:pPr algn="ctr" defTabSz="457200"/>
            <a:r>
              <a:rPr lang="en-US" sz="2400" dirty="0">
                <a:solidFill>
                  <a:srgbClr val="E7874A"/>
                </a:solidFill>
                <a:latin typeface="Segoe UI Light" panose="020B0502040204020203" pitchFamily="34" charset="0"/>
                <a:cs typeface="Segoe UI Light" panose="020B0502040204020203" pitchFamily="34" charset="0"/>
              </a:rPr>
              <a:t>Infrastructure</a:t>
            </a:r>
          </a:p>
        </p:txBody>
      </p:sp>
      <p:sp>
        <p:nvSpPr>
          <p:cNvPr id="364" name="TextBox 363"/>
          <p:cNvSpPr txBox="1"/>
          <p:nvPr/>
        </p:nvSpPr>
        <p:spPr>
          <a:xfrm>
            <a:off x="1615654" y="5097385"/>
            <a:ext cx="1409360" cy="830997"/>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Feedback</a:t>
            </a:r>
          </a:p>
          <a:p>
            <a:pPr algn="ctr" defTabSz="457200"/>
            <a:r>
              <a:rPr lang="en-US" sz="2400" dirty="0">
                <a:solidFill>
                  <a:srgbClr val="E7874A"/>
                </a:solidFill>
                <a:latin typeface="Segoe UI Light" panose="020B0502040204020203" pitchFamily="34" charset="0"/>
                <a:cs typeface="Segoe UI Light" panose="020B0502040204020203" pitchFamily="34" charset="0"/>
              </a:rPr>
              <a:t>Loops</a:t>
            </a:r>
          </a:p>
        </p:txBody>
      </p:sp>
      <p:sp>
        <p:nvSpPr>
          <p:cNvPr id="365" name="TextBox 364"/>
          <p:cNvSpPr txBox="1"/>
          <p:nvPr/>
        </p:nvSpPr>
        <p:spPr>
          <a:xfrm>
            <a:off x="4893847" y="2898925"/>
            <a:ext cx="2101088" cy="461665"/>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Delivery Teams</a:t>
            </a:r>
          </a:p>
        </p:txBody>
      </p:sp>
      <p:sp>
        <p:nvSpPr>
          <p:cNvPr id="366" name="TextBox 365"/>
          <p:cNvSpPr txBox="1"/>
          <p:nvPr/>
        </p:nvSpPr>
        <p:spPr>
          <a:xfrm>
            <a:off x="8187863" y="1843360"/>
            <a:ext cx="2260619" cy="1200329"/>
          </a:xfrm>
          <a:prstGeom prst="rect">
            <a:avLst/>
          </a:prstGeom>
          <a:noFill/>
        </p:spPr>
        <p:txBody>
          <a:bodyPr wrap="none" rtlCol="0">
            <a:spAutoFit/>
          </a:bodyPr>
          <a:lstStyle/>
          <a:p>
            <a:pPr algn="ctr" defTabSz="457200"/>
            <a:r>
              <a:rPr lang="en-US" sz="2400" dirty="0">
                <a:solidFill>
                  <a:srgbClr val="E7874A"/>
                </a:solidFill>
                <a:latin typeface="Segoe UI Light" panose="020B0502040204020203" pitchFamily="34" charset="0"/>
                <a:cs typeface="Segoe UI Light" panose="020B0502040204020203" pitchFamily="34" charset="0"/>
              </a:rPr>
              <a:t>Production</a:t>
            </a:r>
          </a:p>
          <a:p>
            <a:pPr algn="ctr" defTabSz="457200"/>
            <a:r>
              <a:rPr lang="en-US" sz="2400" dirty="0">
                <a:solidFill>
                  <a:srgbClr val="E7874A"/>
                </a:solidFill>
                <a:latin typeface="Segoe UI Light" panose="020B0502040204020203" pitchFamily="34" charset="0"/>
                <a:cs typeface="Segoe UI Light" panose="020B0502040204020203" pitchFamily="34" charset="0"/>
              </a:rPr>
              <a:t>Experimentation</a:t>
            </a:r>
          </a:p>
          <a:p>
            <a:pPr algn="ctr" defTabSz="457200"/>
            <a:r>
              <a:rPr lang="en-US" sz="2400" dirty="0">
                <a:solidFill>
                  <a:srgbClr val="E7874A"/>
                </a:solidFill>
                <a:latin typeface="Segoe UI Light" panose="020B0502040204020203" pitchFamily="34" charset="0"/>
                <a:cs typeface="Segoe UI Light" panose="020B0502040204020203" pitchFamily="34" charset="0"/>
              </a:rPr>
              <a:t>&amp; Monitoring</a:t>
            </a:r>
          </a:p>
        </p:txBody>
      </p:sp>
    </p:spTree>
    <p:extLst>
      <p:ext uri="{BB962C8B-B14F-4D97-AF65-F5344CB8AC3E}">
        <p14:creationId xmlns:p14="http://schemas.microsoft.com/office/powerpoint/2010/main" val="107003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anim calcmode="lin" valueType="num">
                                      <p:cBhvr additive="base">
                                        <p:cTn id="7" dur="500" fill="hold"/>
                                        <p:tgtEl>
                                          <p:spTgt spid="365"/>
                                        </p:tgtEl>
                                        <p:attrNameLst>
                                          <p:attrName>ppt_x</p:attrName>
                                        </p:attrNameLst>
                                      </p:cBhvr>
                                      <p:tavLst>
                                        <p:tav tm="0">
                                          <p:val>
                                            <p:strVal val="#ppt_x"/>
                                          </p:val>
                                        </p:tav>
                                        <p:tav tm="100000">
                                          <p:val>
                                            <p:strVal val="#ppt_x"/>
                                          </p:val>
                                        </p:tav>
                                      </p:tavLst>
                                    </p:anim>
                                    <p:anim calcmode="lin" valueType="num">
                                      <p:cBhvr additive="base">
                                        <p:cTn id="8"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9"/>
                                        </p:tgtEl>
                                        <p:attrNameLst>
                                          <p:attrName>style.visibility</p:attrName>
                                        </p:attrNameLst>
                                      </p:cBhvr>
                                      <p:to>
                                        <p:strVal val="visible"/>
                                      </p:to>
                                    </p:set>
                                    <p:anim calcmode="lin" valueType="num">
                                      <p:cBhvr additive="base">
                                        <p:cTn id="13" dur="500" fill="hold"/>
                                        <p:tgtEl>
                                          <p:spTgt spid="359"/>
                                        </p:tgtEl>
                                        <p:attrNameLst>
                                          <p:attrName>ppt_x</p:attrName>
                                        </p:attrNameLst>
                                      </p:cBhvr>
                                      <p:tavLst>
                                        <p:tav tm="0">
                                          <p:val>
                                            <p:strVal val="#ppt_x"/>
                                          </p:val>
                                        </p:tav>
                                        <p:tav tm="100000">
                                          <p:val>
                                            <p:strVal val="#ppt_x"/>
                                          </p:val>
                                        </p:tav>
                                      </p:tavLst>
                                    </p:anim>
                                    <p:anim calcmode="lin" valueType="num">
                                      <p:cBhvr additive="base">
                                        <p:cTn id="14" dur="500" fill="hold"/>
                                        <p:tgtEl>
                                          <p:spTgt spid="35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64"/>
                                        </p:tgtEl>
                                        <p:attrNameLst>
                                          <p:attrName>style.visibility</p:attrName>
                                        </p:attrNameLst>
                                      </p:cBhvr>
                                      <p:to>
                                        <p:strVal val="visible"/>
                                      </p:to>
                                    </p:set>
                                    <p:anim calcmode="lin" valueType="num">
                                      <p:cBhvr additive="base">
                                        <p:cTn id="19" dur="500" fill="hold"/>
                                        <p:tgtEl>
                                          <p:spTgt spid="364"/>
                                        </p:tgtEl>
                                        <p:attrNameLst>
                                          <p:attrName>ppt_x</p:attrName>
                                        </p:attrNameLst>
                                      </p:cBhvr>
                                      <p:tavLst>
                                        <p:tav tm="0">
                                          <p:val>
                                            <p:strVal val="1+#ppt_w/2"/>
                                          </p:val>
                                        </p:tav>
                                        <p:tav tm="100000">
                                          <p:val>
                                            <p:strVal val="#ppt_x"/>
                                          </p:val>
                                        </p:tav>
                                      </p:tavLst>
                                    </p:anim>
                                    <p:anim calcmode="lin" valueType="num">
                                      <p:cBhvr additive="base">
                                        <p:cTn id="20" dur="500" fill="hold"/>
                                        <p:tgtEl>
                                          <p:spTgt spid="3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2"/>
                                        </p:tgtEl>
                                        <p:attrNameLst>
                                          <p:attrName>style.visibility</p:attrName>
                                        </p:attrNameLst>
                                      </p:cBhvr>
                                      <p:to>
                                        <p:strVal val="visible"/>
                                      </p:to>
                                    </p:set>
                                    <p:anim calcmode="lin" valueType="num">
                                      <p:cBhvr additive="base">
                                        <p:cTn id="25" dur="500" fill="hold"/>
                                        <p:tgtEl>
                                          <p:spTgt spid="362"/>
                                        </p:tgtEl>
                                        <p:attrNameLst>
                                          <p:attrName>ppt_x</p:attrName>
                                        </p:attrNameLst>
                                      </p:cBhvr>
                                      <p:tavLst>
                                        <p:tav tm="0">
                                          <p:val>
                                            <p:strVal val="1+#ppt_w/2"/>
                                          </p:val>
                                        </p:tav>
                                        <p:tav tm="100000">
                                          <p:val>
                                            <p:strVal val="#ppt_x"/>
                                          </p:val>
                                        </p:tav>
                                      </p:tavLst>
                                    </p:anim>
                                    <p:anim calcmode="lin" valueType="num">
                                      <p:cBhvr additive="base">
                                        <p:cTn id="26" dur="500" fill="hold"/>
                                        <p:tgtEl>
                                          <p:spTgt spid="36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6"/>
                                        </p:tgtEl>
                                        <p:attrNameLst>
                                          <p:attrName>style.visibility</p:attrName>
                                        </p:attrNameLst>
                                      </p:cBhvr>
                                      <p:to>
                                        <p:strVal val="visible"/>
                                      </p:to>
                                    </p:set>
                                    <p:anim calcmode="lin" valueType="num">
                                      <p:cBhvr additive="base">
                                        <p:cTn id="31" dur="500" fill="hold"/>
                                        <p:tgtEl>
                                          <p:spTgt spid="366"/>
                                        </p:tgtEl>
                                        <p:attrNameLst>
                                          <p:attrName>ppt_x</p:attrName>
                                        </p:attrNameLst>
                                      </p:cBhvr>
                                      <p:tavLst>
                                        <p:tav tm="0">
                                          <p:val>
                                            <p:strVal val="0-#ppt_w/2"/>
                                          </p:val>
                                        </p:tav>
                                        <p:tav tm="100000">
                                          <p:val>
                                            <p:strVal val="#ppt_x"/>
                                          </p:val>
                                        </p:tav>
                                      </p:tavLst>
                                    </p:anim>
                                    <p:anim calcmode="lin" valueType="num">
                                      <p:cBhvr additive="base">
                                        <p:cTn id="32" dur="500" fill="hold"/>
                                        <p:tgtEl>
                                          <p:spTgt spid="36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3"/>
                                        </p:tgtEl>
                                        <p:attrNameLst>
                                          <p:attrName>style.visibility</p:attrName>
                                        </p:attrNameLst>
                                      </p:cBhvr>
                                      <p:to>
                                        <p:strVal val="visible"/>
                                      </p:to>
                                    </p:set>
                                    <p:anim calcmode="lin" valueType="num">
                                      <p:cBhvr additive="base">
                                        <p:cTn id="37" dur="500" fill="hold"/>
                                        <p:tgtEl>
                                          <p:spTgt spid="363"/>
                                        </p:tgtEl>
                                        <p:attrNameLst>
                                          <p:attrName>ppt_x</p:attrName>
                                        </p:attrNameLst>
                                      </p:cBhvr>
                                      <p:tavLst>
                                        <p:tav tm="0">
                                          <p:val>
                                            <p:strVal val="0-#ppt_w/2"/>
                                          </p:val>
                                        </p:tav>
                                        <p:tav tm="100000">
                                          <p:val>
                                            <p:strVal val="#ppt_x"/>
                                          </p:val>
                                        </p:tav>
                                      </p:tavLst>
                                    </p:anim>
                                    <p:anim calcmode="lin" valueType="num">
                                      <p:cBhvr additive="base">
                                        <p:cTn id="38" dur="500" fill="hold"/>
                                        <p:tgtEl>
                                          <p:spTgt spid="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P spid="362" grpId="0"/>
      <p:bldP spid="363" grpId="0"/>
      <p:bldP spid="364" grpId="0"/>
      <p:bldP spid="365" grpId="0"/>
      <p:bldP spid="3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does DevOps Look like?</a:t>
            </a:r>
          </a:p>
        </p:txBody>
      </p:sp>
      <p:sp>
        <p:nvSpPr>
          <p:cNvPr id="69" name="Text Placeholder 3"/>
          <p:cNvSpPr>
            <a:spLocks noGrp="1"/>
          </p:cNvSpPr>
          <p:nvPr>
            <p:ph type="body" idx="10"/>
          </p:nvPr>
        </p:nvSpPr>
        <p:spPr>
          <a:xfrm>
            <a:off x="1988457" y="1066800"/>
            <a:ext cx="7917543" cy="693608"/>
          </a:xfrm>
        </p:spPr>
        <p:txBody>
          <a:bodyPr>
            <a:normAutofit/>
          </a:bodyPr>
          <a:lstStyle/>
          <a:p>
            <a:pPr marL="0" indent="0" algn="ctr">
              <a:buNone/>
            </a:pPr>
            <a:r>
              <a:rPr lang="en-US" sz="3600" dirty="0"/>
              <a:t>What does it mean for me?</a:t>
            </a:r>
          </a:p>
          <a:p>
            <a:pPr algn="ctr"/>
            <a:endParaRPr lang="en-US" sz="3600" dirty="0"/>
          </a:p>
        </p:txBody>
      </p:sp>
      <p:grpSp>
        <p:nvGrpSpPr>
          <p:cNvPr id="8" name="Group 7"/>
          <p:cNvGrpSpPr/>
          <p:nvPr/>
        </p:nvGrpSpPr>
        <p:grpSpPr>
          <a:xfrm>
            <a:off x="1809972" y="1760408"/>
            <a:ext cx="1722710" cy="1801360"/>
            <a:chOff x="279726" y="1760408"/>
            <a:chExt cx="1722710" cy="1801360"/>
          </a:xfrm>
        </p:grpSpPr>
        <p:pic>
          <p:nvPicPr>
            <p:cNvPr id="4" name="Picture 3"/>
            <p:cNvPicPr>
              <a:picLocks noChangeAspect="1"/>
            </p:cNvPicPr>
            <p:nvPr/>
          </p:nvPicPr>
          <p:blipFill>
            <a:blip r:embed="rId3"/>
            <a:stretch>
              <a:fillRect/>
            </a:stretch>
          </p:blipFill>
          <p:spPr>
            <a:xfrm>
              <a:off x="279726" y="2151264"/>
              <a:ext cx="1630895" cy="1410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279726" y="1760408"/>
              <a:ext cx="1722710" cy="369332"/>
            </a:xfrm>
            <a:prstGeom prst="rect">
              <a:avLst/>
            </a:prstGeom>
            <a:noFill/>
          </p:spPr>
          <p:txBody>
            <a:bodyPr wrap="square" rtlCol="0">
              <a:spAutoFit/>
            </a:bodyPr>
            <a:lstStyle/>
            <a:p>
              <a:pPr algn="ctr" defTabSz="457200"/>
              <a:r>
                <a:rPr lang="en-US" b="1" dirty="0">
                  <a:solidFill>
                    <a:prstClr val="black"/>
                  </a:solidFill>
                  <a:latin typeface="Segoe UI Light" panose="020B0502040204020203" pitchFamily="34" charset="0"/>
                  <a:cs typeface="Segoe UI Light" panose="020B0502040204020203" pitchFamily="34" charset="0"/>
                </a:rPr>
                <a:t>Business Teams</a:t>
              </a:r>
            </a:p>
          </p:txBody>
        </p:sp>
      </p:grpSp>
      <p:sp>
        <p:nvSpPr>
          <p:cNvPr id="58" name="TextBox 57"/>
          <p:cNvSpPr txBox="1"/>
          <p:nvPr/>
        </p:nvSpPr>
        <p:spPr>
          <a:xfrm>
            <a:off x="1809973" y="4038601"/>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Tech Debt Matters</a:t>
            </a:r>
          </a:p>
        </p:txBody>
      </p:sp>
      <p:sp>
        <p:nvSpPr>
          <p:cNvPr id="59" name="TextBox 58"/>
          <p:cNvSpPr txBox="1"/>
          <p:nvPr/>
        </p:nvSpPr>
        <p:spPr>
          <a:xfrm>
            <a:off x="1809973" y="4774350"/>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Learn from Customers</a:t>
            </a:r>
          </a:p>
        </p:txBody>
      </p:sp>
      <p:sp>
        <p:nvSpPr>
          <p:cNvPr id="60" name="TextBox 59"/>
          <p:cNvSpPr txBox="1"/>
          <p:nvPr/>
        </p:nvSpPr>
        <p:spPr>
          <a:xfrm>
            <a:off x="1809973" y="5510098"/>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Software is never done</a:t>
            </a:r>
          </a:p>
        </p:txBody>
      </p:sp>
      <p:grpSp>
        <p:nvGrpSpPr>
          <p:cNvPr id="7" name="Group 6"/>
          <p:cNvGrpSpPr/>
          <p:nvPr/>
        </p:nvGrpSpPr>
        <p:grpSpPr>
          <a:xfrm>
            <a:off x="3886200" y="1729836"/>
            <a:ext cx="1752600" cy="1736809"/>
            <a:chOff x="2325973" y="1729835"/>
            <a:chExt cx="1752600" cy="1736809"/>
          </a:xfrm>
        </p:grpSpPr>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5973" y="2151275"/>
              <a:ext cx="1752600" cy="1315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1" name="TextBox 50"/>
            <p:cNvSpPr txBox="1"/>
            <p:nvPr/>
          </p:nvSpPr>
          <p:spPr>
            <a:xfrm>
              <a:off x="2325973" y="1729835"/>
              <a:ext cx="1630895" cy="369332"/>
            </a:xfrm>
            <a:prstGeom prst="rect">
              <a:avLst/>
            </a:prstGeom>
            <a:noFill/>
          </p:spPr>
          <p:txBody>
            <a:bodyPr wrap="square" rtlCol="0">
              <a:spAutoFit/>
            </a:bodyPr>
            <a:lstStyle/>
            <a:p>
              <a:pPr algn="ctr" defTabSz="457200"/>
              <a:r>
                <a:rPr lang="en-US" b="1" dirty="0">
                  <a:solidFill>
                    <a:prstClr val="black"/>
                  </a:solidFill>
                  <a:latin typeface="Segoe UI Light" panose="020B0502040204020203" pitchFamily="34" charset="0"/>
                  <a:cs typeface="Segoe UI Light" panose="020B0502040204020203" pitchFamily="34" charset="0"/>
                </a:rPr>
                <a:t>Developers</a:t>
              </a:r>
            </a:p>
          </p:txBody>
        </p:sp>
      </p:grpSp>
      <p:sp>
        <p:nvSpPr>
          <p:cNvPr id="61" name="TextBox 60"/>
          <p:cNvSpPr txBox="1"/>
          <p:nvPr/>
        </p:nvSpPr>
        <p:spPr>
          <a:xfrm>
            <a:off x="3947054" y="4038601"/>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You build it, you run it</a:t>
            </a:r>
          </a:p>
        </p:txBody>
      </p:sp>
      <p:sp>
        <p:nvSpPr>
          <p:cNvPr id="62" name="TextBox 61"/>
          <p:cNvSpPr txBox="1"/>
          <p:nvPr/>
        </p:nvSpPr>
        <p:spPr>
          <a:xfrm>
            <a:off x="3947054" y="4774350"/>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Code for operations</a:t>
            </a:r>
          </a:p>
        </p:txBody>
      </p:sp>
      <p:sp>
        <p:nvSpPr>
          <p:cNvPr id="63" name="TextBox 62"/>
          <p:cNvSpPr txBox="1"/>
          <p:nvPr/>
        </p:nvSpPr>
        <p:spPr>
          <a:xfrm>
            <a:off x="3947054" y="5510098"/>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Testing is for everyone</a:t>
            </a:r>
          </a:p>
        </p:txBody>
      </p:sp>
      <p:grpSp>
        <p:nvGrpSpPr>
          <p:cNvPr id="6" name="Group 5"/>
          <p:cNvGrpSpPr/>
          <p:nvPr/>
        </p:nvGrpSpPr>
        <p:grpSpPr>
          <a:xfrm>
            <a:off x="6113488" y="1781932"/>
            <a:ext cx="1963712" cy="1779836"/>
            <a:chOff x="4589488" y="1781932"/>
            <a:chExt cx="1963712" cy="1779836"/>
          </a:xfrm>
        </p:grpSpPr>
        <p:pic>
          <p:nvPicPr>
            <p:cNvPr id="49" name="Picture 48"/>
            <p:cNvPicPr/>
            <p:nvPr/>
          </p:nvPicPr>
          <p:blipFill>
            <a:blip r:embed="rId5"/>
            <a:stretch>
              <a:fillRect/>
            </a:stretch>
          </p:blipFill>
          <p:spPr>
            <a:xfrm>
              <a:off x="4589488" y="2113789"/>
              <a:ext cx="1963712" cy="1447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6" name="TextBox 55"/>
            <p:cNvSpPr txBox="1"/>
            <p:nvPr/>
          </p:nvSpPr>
          <p:spPr>
            <a:xfrm>
              <a:off x="4755896" y="1781932"/>
              <a:ext cx="1630895" cy="369332"/>
            </a:xfrm>
            <a:prstGeom prst="rect">
              <a:avLst/>
            </a:prstGeom>
            <a:noFill/>
          </p:spPr>
          <p:txBody>
            <a:bodyPr wrap="square" rtlCol="0">
              <a:spAutoFit/>
            </a:bodyPr>
            <a:lstStyle/>
            <a:p>
              <a:pPr algn="ctr" defTabSz="457200"/>
              <a:r>
                <a:rPr lang="en-US" b="1" dirty="0">
                  <a:solidFill>
                    <a:prstClr val="black"/>
                  </a:solidFill>
                  <a:latin typeface="Segoe UI Light" panose="020B0502040204020203" pitchFamily="34" charset="0"/>
                  <a:cs typeface="Segoe UI Light" panose="020B0502040204020203" pitchFamily="34" charset="0"/>
                </a:rPr>
                <a:t>Testers</a:t>
              </a:r>
            </a:p>
          </p:txBody>
        </p:sp>
      </p:grpSp>
      <p:sp>
        <p:nvSpPr>
          <p:cNvPr id="64" name="TextBox 63"/>
          <p:cNvSpPr txBox="1"/>
          <p:nvPr/>
        </p:nvSpPr>
        <p:spPr>
          <a:xfrm>
            <a:off x="6279898" y="4038601"/>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Automation is a must</a:t>
            </a:r>
          </a:p>
        </p:txBody>
      </p:sp>
      <p:sp>
        <p:nvSpPr>
          <p:cNvPr id="65" name="TextBox 64"/>
          <p:cNvSpPr txBox="1"/>
          <p:nvPr/>
        </p:nvSpPr>
        <p:spPr>
          <a:xfrm>
            <a:off x="6279898" y="4774350"/>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Test quality not just quantity</a:t>
            </a:r>
          </a:p>
        </p:txBody>
      </p:sp>
      <p:sp>
        <p:nvSpPr>
          <p:cNvPr id="66" name="TextBox 65"/>
          <p:cNvSpPr txBox="1"/>
          <p:nvPr/>
        </p:nvSpPr>
        <p:spPr>
          <a:xfrm>
            <a:off x="6279898" y="5510097"/>
            <a:ext cx="1630895" cy="923330"/>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Test data must be part of the strategy</a:t>
            </a:r>
          </a:p>
        </p:txBody>
      </p:sp>
      <p:grpSp>
        <p:nvGrpSpPr>
          <p:cNvPr id="5" name="Group 4"/>
          <p:cNvGrpSpPr/>
          <p:nvPr/>
        </p:nvGrpSpPr>
        <p:grpSpPr>
          <a:xfrm>
            <a:off x="8536427" y="1781932"/>
            <a:ext cx="1715597" cy="1741820"/>
            <a:chOff x="7012426" y="1781932"/>
            <a:chExt cx="1715597" cy="1741820"/>
          </a:xfrm>
        </p:grpSpPr>
        <p:pic>
          <p:nvPicPr>
            <p:cNvPr id="3" name="Picture 2"/>
            <p:cNvPicPr>
              <a:picLocks noChangeAspect="1"/>
            </p:cNvPicPr>
            <p:nvPr/>
          </p:nvPicPr>
          <p:blipFill>
            <a:blip r:embed="rId6"/>
            <a:stretch>
              <a:fillRect/>
            </a:stretch>
          </p:blipFill>
          <p:spPr>
            <a:xfrm>
              <a:off x="7012426" y="2151275"/>
              <a:ext cx="1715597" cy="1372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7" name="TextBox 56"/>
            <p:cNvSpPr txBox="1"/>
            <p:nvPr/>
          </p:nvSpPr>
          <p:spPr>
            <a:xfrm>
              <a:off x="7055905" y="1781932"/>
              <a:ext cx="1630895" cy="369332"/>
            </a:xfrm>
            <a:prstGeom prst="rect">
              <a:avLst/>
            </a:prstGeom>
            <a:noFill/>
          </p:spPr>
          <p:txBody>
            <a:bodyPr wrap="square" rtlCol="0">
              <a:spAutoFit/>
            </a:bodyPr>
            <a:lstStyle/>
            <a:p>
              <a:pPr algn="ctr" defTabSz="457200"/>
              <a:r>
                <a:rPr lang="en-US" b="1" dirty="0">
                  <a:solidFill>
                    <a:prstClr val="black"/>
                  </a:solidFill>
                  <a:latin typeface="Segoe UI Light" panose="020B0502040204020203" pitchFamily="34" charset="0"/>
                  <a:cs typeface="Segoe UI Light" panose="020B0502040204020203" pitchFamily="34" charset="0"/>
                </a:rPr>
                <a:t>Operations</a:t>
              </a:r>
            </a:p>
          </p:txBody>
        </p:sp>
      </p:grpSp>
      <p:sp>
        <p:nvSpPr>
          <p:cNvPr id="67" name="TextBox 66"/>
          <p:cNvSpPr txBox="1"/>
          <p:nvPr/>
        </p:nvSpPr>
        <p:spPr>
          <a:xfrm>
            <a:off x="8578778" y="4038601"/>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Apps drive infrastructure </a:t>
            </a:r>
          </a:p>
        </p:txBody>
      </p:sp>
      <p:sp>
        <p:nvSpPr>
          <p:cNvPr id="68" name="TextBox 67"/>
          <p:cNvSpPr txBox="1"/>
          <p:nvPr/>
        </p:nvSpPr>
        <p:spPr>
          <a:xfrm>
            <a:off x="8578778" y="4774350"/>
            <a:ext cx="1630895" cy="646331"/>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Scripting is tool of choice</a:t>
            </a:r>
          </a:p>
        </p:txBody>
      </p:sp>
      <p:sp>
        <p:nvSpPr>
          <p:cNvPr id="70" name="TextBox 69"/>
          <p:cNvSpPr txBox="1"/>
          <p:nvPr/>
        </p:nvSpPr>
        <p:spPr>
          <a:xfrm>
            <a:off x="8578778" y="5510097"/>
            <a:ext cx="1630895" cy="923330"/>
          </a:xfrm>
          <a:prstGeom prst="rect">
            <a:avLst/>
          </a:prstGeom>
          <a:noFill/>
        </p:spPr>
        <p:txBody>
          <a:bodyPr wrap="square" rtlCol="0">
            <a:spAutoFit/>
          </a:bodyPr>
          <a:lstStyle/>
          <a:p>
            <a:pPr algn="ctr" defTabSz="457200"/>
            <a:r>
              <a:rPr lang="en-US" dirty="0">
                <a:solidFill>
                  <a:prstClr val="black"/>
                </a:solidFill>
                <a:latin typeface="Segoe UI Light" panose="020B0502040204020203" pitchFamily="34" charset="0"/>
                <a:cs typeface="Segoe UI Light" panose="020B0502040204020203" pitchFamily="34" charset="0"/>
              </a:rPr>
              <a:t>We own customer experience too </a:t>
            </a:r>
          </a:p>
        </p:txBody>
      </p:sp>
    </p:spTree>
    <p:extLst>
      <p:ext uri="{BB962C8B-B14F-4D97-AF65-F5344CB8AC3E}">
        <p14:creationId xmlns:p14="http://schemas.microsoft.com/office/powerpoint/2010/main" val="245409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500"/>
                                        <p:tgtEl>
                                          <p:spTgt spid="6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P spid="66" grpId="0"/>
      <p:bldP spid="67" grpId="0"/>
      <p:bldP spid="68"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463C-BC70-4B94-B9AB-F777870B27E8}"/>
              </a:ext>
            </a:extLst>
          </p:cNvPr>
          <p:cNvSpPr>
            <a:spLocks noGrp="1"/>
          </p:cNvSpPr>
          <p:nvPr>
            <p:ph type="title"/>
          </p:nvPr>
        </p:nvSpPr>
        <p:spPr/>
        <p:txBody>
          <a:bodyPr/>
          <a:lstStyle/>
          <a:p>
            <a:pPr algn="ctr"/>
            <a:br>
              <a:rPr lang="en-IN" sz="1800" b="0" i="0" u="none" strike="noStrike" baseline="0" dirty="0">
                <a:solidFill>
                  <a:srgbClr val="000000"/>
                </a:solidFill>
              </a:rPr>
            </a:br>
            <a:r>
              <a:rPr lang="en-IN" sz="1800" b="0" i="0" u="none" strike="noStrike" baseline="0" dirty="0">
                <a:solidFill>
                  <a:srgbClr val="000000"/>
                </a:solidFill>
              </a:rPr>
              <a:t> DevOps </a:t>
            </a:r>
            <a:endParaRPr lang="en-IN" dirty="0"/>
          </a:p>
        </p:txBody>
      </p:sp>
      <p:sp>
        <p:nvSpPr>
          <p:cNvPr id="3" name="Content Placeholder 2">
            <a:extLst>
              <a:ext uri="{FF2B5EF4-FFF2-40B4-BE49-F238E27FC236}">
                <a16:creationId xmlns:a16="http://schemas.microsoft.com/office/drawing/2014/main" id="{AAB5D3CD-0A92-4AB0-896E-6135FE87BF1A}"/>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DevOps is the </a:t>
            </a:r>
            <a:r>
              <a:rPr lang="en-US" b="1" i="0" dirty="0">
                <a:solidFill>
                  <a:srgbClr val="202124"/>
                </a:solidFill>
                <a:effectLst/>
                <a:latin typeface="arial" panose="020B0604020202020204" pitchFamily="34" charset="0"/>
              </a:rPr>
              <a:t>combination of cultural philosophies, practices, and tools</a:t>
            </a:r>
            <a:r>
              <a:rPr lang="en-US" b="0" i="0" dirty="0">
                <a:solidFill>
                  <a:srgbClr val="202124"/>
                </a:solidFill>
                <a:effectLst/>
                <a:latin typeface="arial" panose="020B0604020202020204" pitchFamily="34" charset="0"/>
              </a:rPr>
              <a:t> that increases an organization's ability to deliver applications and services at high velocity: evolving and improving products at a faster pace than organizations using traditional software development and infrastructure management processes</a:t>
            </a:r>
            <a:endParaRPr lang="en-IN" dirty="0"/>
          </a:p>
        </p:txBody>
      </p:sp>
    </p:spTree>
    <p:extLst>
      <p:ext uri="{BB962C8B-B14F-4D97-AF65-F5344CB8AC3E}">
        <p14:creationId xmlns:p14="http://schemas.microsoft.com/office/powerpoint/2010/main" val="305873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EEBB-B802-4CB7-8A44-A41D15DC2009}"/>
              </a:ext>
            </a:extLst>
          </p:cNvPr>
          <p:cNvSpPr>
            <a:spLocks noGrp="1"/>
          </p:cNvSpPr>
          <p:nvPr>
            <p:ph type="title"/>
          </p:nvPr>
        </p:nvSpPr>
        <p:spPr/>
        <p:txBody>
          <a:bodyPr/>
          <a:lstStyle/>
          <a:p>
            <a:pPr algn="ctr"/>
            <a:br>
              <a:rPr lang="en-IN" sz="1800" b="0" i="0" u="none" strike="noStrike" baseline="0" dirty="0">
                <a:solidFill>
                  <a:srgbClr val="000000"/>
                </a:solidFill>
                <a:latin typeface="Verdana" panose="020B0604030504040204" pitchFamily="34" charset="0"/>
              </a:rPr>
            </a:br>
            <a:r>
              <a:rPr lang="en-IN" sz="1800" b="0" i="0" u="none" strike="noStrike" baseline="0" dirty="0">
                <a:solidFill>
                  <a:srgbClr val="000000"/>
                </a:solidFill>
                <a:latin typeface="Verdana" panose="020B0604030504040204" pitchFamily="34" charset="0"/>
              </a:rPr>
              <a:t> Industry Importance of DevOps </a:t>
            </a:r>
            <a:endParaRPr lang="en-IN" dirty="0"/>
          </a:p>
        </p:txBody>
      </p:sp>
      <p:sp>
        <p:nvSpPr>
          <p:cNvPr id="3" name="Content Placeholder 2">
            <a:extLst>
              <a:ext uri="{FF2B5EF4-FFF2-40B4-BE49-F238E27FC236}">
                <a16:creationId xmlns:a16="http://schemas.microsoft.com/office/drawing/2014/main" id="{F5CB4277-5069-45CC-84EE-5061F02C903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DevOps </a:t>
            </a:r>
            <a:r>
              <a:rPr lang="en-US" b="1" i="0" dirty="0">
                <a:solidFill>
                  <a:srgbClr val="202124"/>
                </a:solidFill>
                <a:effectLst/>
                <a:latin typeface="arial" panose="020B0604020202020204" pitchFamily="34" charset="0"/>
              </a:rPr>
              <a:t>helps in automating the manufacturing processes and ensuring robustness in operations</a:t>
            </a:r>
            <a:r>
              <a:rPr lang="en-US" b="0" i="0" dirty="0">
                <a:solidFill>
                  <a:srgbClr val="202124"/>
                </a:solidFill>
                <a:effectLst/>
                <a:latin typeface="arial" panose="020B0604020202020204" pitchFamily="34" charset="0"/>
              </a:rPr>
              <a:t>.  With DevOps ensuring continuous integration of activities, it helps business owners and decision makers to focus on developing new products as the daily disturbances of production are taken over by the existing teams.</a:t>
            </a:r>
          </a:p>
          <a:p>
            <a:r>
              <a:rPr lang="en-US" b="1" dirty="0">
                <a:solidFill>
                  <a:srgbClr val="202124"/>
                </a:solidFill>
                <a:latin typeface="arial" panose="020B0604020202020204" pitchFamily="34" charset="0"/>
              </a:rPr>
              <a:t>Robustness</a:t>
            </a:r>
            <a:r>
              <a:rPr lang="en-US" dirty="0">
                <a:solidFill>
                  <a:srgbClr val="202124"/>
                </a:solidFill>
                <a:latin typeface="arial" panose="020B0604020202020204" pitchFamily="34" charset="0"/>
              </a:rPr>
              <a:t> means </a:t>
            </a:r>
            <a:r>
              <a:rPr lang="en-US" b="0" i="0" dirty="0">
                <a:solidFill>
                  <a:srgbClr val="202124"/>
                </a:solidFill>
                <a:effectLst/>
                <a:latin typeface="arial" panose="020B0604020202020204" pitchFamily="34" charset="0"/>
              </a:rPr>
              <a:t>the quality or condition of being strong and in good condition.</a:t>
            </a:r>
            <a:endParaRPr lang="en-IN" dirty="0"/>
          </a:p>
        </p:txBody>
      </p:sp>
    </p:spTree>
    <p:extLst>
      <p:ext uri="{BB962C8B-B14F-4D97-AF65-F5344CB8AC3E}">
        <p14:creationId xmlns:p14="http://schemas.microsoft.com/office/powerpoint/2010/main" val="424326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5574-51EF-4270-A4D6-7ABA520DF2DB}"/>
              </a:ext>
            </a:extLst>
          </p:cNvPr>
          <p:cNvSpPr>
            <a:spLocks noGrp="1"/>
          </p:cNvSpPr>
          <p:nvPr>
            <p:ph type="title"/>
          </p:nvPr>
        </p:nvSpPr>
        <p:spPr/>
        <p:txBody>
          <a:bodyPr/>
          <a:lstStyle/>
          <a:p>
            <a:r>
              <a:rPr lang="en-IN" sz="4400" b="0" i="0" u="none" strike="noStrike" baseline="0" dirty="0">
                <a:solidFill>
                  <a:srgbClr val="000000"/>
                </a:solidFill>
                <a:latin typeface="Verdana" panose="020B0604030504040204" pitchFamily="34" charset="0"/>
              </a:rPr>
              <a:t>Industry Importance of DevOps</a:t>
            </a:r>
            <a:endParaRPr lang="en-IN" dirty="0"/>
          </a:p>
        </p:txBody>
      </p:sp>
      <p:sp>
        <p:nvSpPr>
          <p:cNvPr id="3" name="Content Placeholder 2">
            <a:extLst>
              <a:ext uri="{FF2B5EF4-FFF2-40B4-BE49-F238E27FC236}">
                <a16:creationId xmlns:a16="http://schemas.microsoft.com/office/drawing/2014/main" id="{3CE1A579-D9E1-42BC-B1E9-E1F7B3772A99}"/>
              </a:ext>
            </a:extLst>
          </p:cNvPr>
          <p:cNvSpPr>
            <a:spLocks noGrp="1"/>
          </p:cNvSpPr>
          <p:nvPr>
            <p:ph idx="1"/>
          </p:nvPr>
        </p:nvSpPr>
        <p:spPr/>
        <p:txBody>
          <a:bodyPr>
            <a:normAutofit fontScale="92500" lnSpcReduction="10000"/>
          </a:bodyPr>
          <a:lstStyle/>
          <a:p>
            <a:pPr algn="l" fontAlgn="base"/>
            <a:r>
              <a:rPr lang="en-US" b="0" i="0" dirty="0">
                <a:solidFill>
                  <a:srgbClr val="4D4C4C"/>
                </a:solidFill>
                <a:effectLst/>
                <a:latin typeface="inherit"/>
              </a:rPr>
              <a:t>Maximizes Efficiency with Automation</a:t>
            </a:r>
          </a:p>
          <a:p>
            <a:pPr algn="l" fontAlgn="base"/>
            <a:r>
              <a:rPr lang="en-US" b="0" i="0" dirty="0">
                <a:solidFill>
                  <a:srgbClr val="4D4C4C"/>
                </a:solidFill>
                <a:effectLst/>
                <a:latin typeface="inherit"/>
              </a:rPr>
              <a:t>The late DevOps authority </a:t>
            </a:r>
            <a:r>
              <a:rPr lang="en-US" b="0" i="0" u="none" strike="noStrike" dirty="0">
                <a:solidFill>
                  <a:srgbClr val="4E3EB1"/>
                </a:solidFill>
                <a:effectLst/>
                <a:latin typeface="inherit"/>
                <a:hlinkClick r:id="rId2"/>
              </a:rPr>
              <a:t>Robert Stroud said DevOps is all about "fueling business transformation"</a:t>
            </a:r>
            <a:r>
              <a:rPr lang="en-US" b="0" i="0" dirty="0">
                <a:solidFill>
                  <a:srgbClr val="4D4C4C"/>
                </a:solidFill>
                <a:effectLst/>
                <a:latin typeface="inherit"/>
              </a:rPr>
              <a:t> that involves people, process and culture change. The most effective strategies for DevOps transformation focus on structural improvements that build community. A successful DevOps initiative requires a culture—or mindset—change that brings greater collaboration between multiple teams—product, engineering, security, IT, operations and so on—as well as automation to better achieve business goals.</a:t>
            </a:r>
          </a:p>
          <a:p>
            <a:pPr algn="l" fontAlgn="base"/>
            <a:r>
              <a:rPr lang="en-US" b="0" i="0" dirty="0">
                <a:solidFill>
                  <a:srgbClr val="4D4C4C"/>
                </a:solidFill>
                <a:effectLst/>
                <a:latin typeface="inherit"/>
              </a:rPr>
              <a:t>By </a:t>
            </a:r>
            <a:r>
              <a:rPr lang="en-US" b="0" i="0" u="none" strike="noStrike" dirty="0">
                <a:solidFill>
                  <a:srgbClr val="4E3EB1"/>
                </a:solidFill>
                <a:effectLst/>
                <a:latin typeface="inherit"/>
                <a:hlinkClick r:id="rId3"/>
              </a:rPr>
              <a:t>managing engineering processes end to end</a:t>
            </a:r>
            <a:r>
              <a:rPr lang="en-US" b="0" i="0" dirty="0">
                <a:solidFill>
                  <a:srgbClr val="4D4C4C"/>
                </a:solidFill>
                <a:effectLst/>
                <a:latin typeface="inherit"/>
              </a:rPr>
              <a:t>, DevOps emphasizes deploying software more often, in a reliable and secure way through automation.</a:t>
            </a:r>
          </a:p>
          <a:p>
            <a:endParaRPr lang="en-IN" dirty="0"/>
          </a:p>
        </p:txBody>
      </p:sp>
    </p:spTree>
    <p:extLst>
      <p:ext uri="{BB962C8B-B14F-4D97-AF65-F5344CB8AC3E}">
        <p14:creationId xmlns:p14="http://schemas.microsoft.com/office/powerpoint/2010/main" val="419685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3547</Words>
  <Application>Microsoft Office PowerPoint</Application>
  <PresentationFormat>Widescreen</PresentationFormat>
  <Paragraphs>192</Paragraphs>
  <Slides>36</Slides>
  <Notes>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AppdSans</vt:lpstr>
      <vt:lpstr>Arial</vt:lpstr>
      <vt:lpstr>Arial</vt:lpstr>
      <vt:lpstr>Calibri</vt:lpstr>
      <vt:lpstr>Calibri Light</vt:lpstr>
      <vt:lpstr>erdana</vt:lpstr>
      <vt:lpstr>inherit</vt:lpstr>
      <vt:lpstr>inter-bold</vt:lpstr>
      <vt:lpstr>inter-regular</vt:lpstr>
      <vt:lpstr>Segoe UI Light</vt:lpstr>
      <vt:lpstr>Verdana</vt:lpstr>
      <vt:lpstr>Office Theme</vt:lpstr>
      <vt:lpstr>1_Office Theme</vt:lpstr>
      <vt:lpstr>2_Office Theme</vt:lpstr>
      <vt:lpstr>3_Office Theme</vt:lpstr>
      <vt:lpstr>DevOps</vt:lpstr>
      <vt:lpstr>What is DevOps?</vt:lpstr>
      <vt:lpstr>PowerPoint Presentation</vt:lpstr>
      <vt:lpstr>What does DevOps Look like?</vt:lpstr>
      <vt:lpstr>What does DevOps look like?</vt:lpstr>
      <vt:lpstr>What does DevOps Look like?</vt:lpstr>
      <vt:lpstr>  DevOps </vt:lpstr>
      <vt:lpstr>  Industry Importance of DevOps </vt:lpstr>
      <vt:lpstr>Industry Importance of DevOps</vt:lpstr>
      <vt:lpstr>PowerPoint Presentation</vt:lpstr>
      <vt:lpstr>Industry Importance of DevOps</vt:lpstr>
      <vt:lpstr>Industry Importance of DevOps</vt:lpstr>
      <vt:lpstr>Industry Importance of DevOps</vt:lpstr>
      <vt:lpstr>Challenges of DevOps </vt:lpstr>
      <vt:lpstr>Challenges of DevOps</vt:lpstr>
      <vt:lpstr>The Future of DevOps </vt:lpstr>
      <vt:lpstr>DevOps Lifecycle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HRD</dc:creator>
  <cp:lastModifiedBy>Greetings</cp:lastModifiedBy>
  <cp:revision>3</cp:revision>
  <dcterms:created xsi:type="dcterms:W3CDTF">2021-12-20T03:56:22Z</dcterms:created>
  <dcterms:modified xsi:type="dcterms:W3CDTF">2022-08-30T11:04:26Z</dcterms:modified>
</cp:coreProperties>
</file>