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7C997F1-B288-4864-BE87-C50AB6BE36D1}"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5A727-A508-4E7D-BE80-CDE3D531BF8B}" type="slidenum">
              <a:rPr lang="en-US" smtClean="0"/>
              <a:t>‹#›</a:t>
            </a:fld>
            <a:endParaRPr lang="en-US"/>
          </a:p>
        </p:txBody>
      </p:sp>
    </p:spTree>
    <p:extLst>
      <p:ext uri="{BB962C8B-B14F-4D97-AF65-F5344CB8AC3E}">
        <p14:creationId xmlns:p14="http://schemas.microsoft.com/office/powerpoint/2010/main" val="191218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C997F1-B288-4864-BE87-C50AB6BE36D1}"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5A727-A508-4E7D-BE80-CDE3D531BF8B}" type="slidenum">
              <a:rPr lang="en-US" smtClean="0"/>
              <a:t>‹#›</a:t>
            </a:fld>
            <a:endParaRPr lang="en-US"/>
          </a:p>
        </p:txBody>
      </p:sp>
    </p:spTree>
    <p:extLst>
      <p:ext uri="{BB962C8B-B14F-4D97-AF65-F5344CB8AC3E}">
        <p14:creationId xmlns:p14="http://schemas.microsoft.com/office/powerpoint/2010/main" val="311575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C997F1-B288-4864-BE87-C50AB6BE36D1}"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5A727-A508-4E7D-BE80-CDE3D531BF8B}" type="slidenum">
              <a:rPr lang="en-US" smtClean="0"/>
              <a:t>‹#›</a:t>
            </a:fld>
            <a:endParaRPr lang="en-US"/>
          </a:p>
        </p:txBody>
      </p:sp>
    </p:spTree>
    <p:extLst>
      <p:ext uri="{BB962C8B-B14F-4D97-AF65-F5344CB8AC3E}">
        <p14:creationId xmlns:p14="http://schemas.microsoft.com/office/powerpoint/2010/main" val="4015553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C997F1-B288-4864-BE87-C50AB6BE36D1}"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5A727-A508-4E7D-BE80-CDE3D531BF8B}" type="slidenum">
              <a:rPr lang="en-US" smtClean="0"/>
              <a:t>‹#›</a:t>
            </a:fld>
            <a:endParaRPr lang="en-US"/>
          </a:p>
        </p:txBody>
      </p:sp>
    </p:spTree>
    <p:extLst>
      <p:ext uri="{BB962C8B-B14F-4D97-AF65-F5344CB8AC3E}">
        <p14:creationId xmlns:p14="http://schemas.microsoft.com/office/powerpoint/2010/main" val="3124465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C997F1-B288-4864-BE87-C50AB6BE36D1}"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5A727-A508-4E7D-BE80-CDE3D531BF8B}" type="slidenum">
              <a:rPr lang="en-US" smtClean="0"/>
              <a:t>‹#›</a:t>
            </a:fld>
            <a:endParaRPr lang="en-US"/>
          </a:p>
        </p:txBody>
      </p:sp>
    </p:spTree>
    <p:extLst>
      <p:ext uri="{BB962C8B-B14F-4D97-AF65-F5344CB8AC3E}">
        <p14:creationId xmlns:p14="http://schemas.microsoft.com/office/powerpoint/2010/main" val="3450074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C997F1-B288-4864-BE87-C50AB6BE36D1}"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85A727-A508-4E7D-BE80-CDE3D531BF8B}" type="slidenum">
              <a:rPr lang="en-US" smtClean="0"/>
              <a:t>‹#›</a:t>
            </a:fld>
            <a:endParaRPr lang="en-US"/>
          </a:p>
        </p:txBody>
      </p:sp>
    </p:spTree>
    <p:extLst>
      <p:ext uri="{BB962C8B-B14F-4D97-AF65-F5344CB8AC3E}">
        <p14:creationId xmlns:p14="http://schemas.microsoft.com/office/powerpoint/2010/main" val="1482171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C997F1-B288-4864-BE87-C50AB6BE36D1}" type="datetimeFigureOut">
              <a:rPr lang="en-US" smtClean="0"/>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85A727-A508-4E7D-BE80-CDE3D531BF8B}" type="slidenum">
              <a:rPr lang="en-US" smtClean="0"/>
              <a:t>‹#›</a:t>
            </a:fld>
            <a:endParaRPr lang="en-US"/>
          </a:p>
        </p:txBody>
      </p:sp>
    </p:spTree>
    <p:extLst>
      <p:ext uri="{BB962C8B-B14F-4D97-AF65-F5344CB8AC3E}">
        <p14:creationId xmlns:p14="http://schemas.microsoft.com/office/powerpoint/2010/main" val="4253696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C997F1-B288-4864-BE87-C50AB6BE36D1}" type="datetimeFigureOut">
              <a:rPr lang="en-US" smtClean="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85A727-A508-4E7D-BE80-CDE3D531BF8B}" type="slidenum">
              <a:rPr lang="en-US" smtClean="0"/>
              <a:t>‹#›</a:t>
            </a:fld>
            <a:endParaRPr lang="en-US"/>
          </a:p>
        </p:txBody>
      </p:sp>
    </p:spTree>
    <p:extLst>
      <p:ext uri="{BB962C8B-B14F-4D97-AF65-F5344CB8AC3E}">
        <p14:creationId xmlns:p14="http://schemas.microsoft.com/office/powerpoint/2010/main" val="1016027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C997F1-B288-4864-BE87-C50AB6BE36D1}" type="datetimeFigureOut">
              <a:rPr lang="en-US" smtClean="0"/>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85A727-A508-4E7D-BE80-CDE3D531BF8B}" type="slidenum">
              <a:rPr lang="en-US" smtClean="0"/>
              <a:t>‹#›</a:t>
            </a:fld>
            <a:endParaRPr lang="en-US"/>
          </a:p>
        </p:txBody>
      </p:sp>
    </p:spTree>
    <p:extLst>
      <p:ext uri="{BB962C8B-B14F-4D97-AF65-F5344CB8AC3E}">
        <p14:creationId xmlns:p14="http://schemas.microsoft.com/office/powerpoint/2010/main" val="2886229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C997F1-B288-4864-BE87-C50AB6BE36D1}"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85A727-A508-4E7D-BE80-CDE3D531BF8B}" type="slidenum">
              <a:rPr lang="en-US" smtClean="0"/>
              <a:t>‹#›</a:t>
            </a:fld>
            <a:endParaRPr lang="en-US"/>
          </a:p>
        </p:txBody>
      </p:sp>
    </p:spTree>
    <p:extLst>
      <p:ext uri="{BB962C8B-B14F-4D97-AF65-F5344CB8AC3E}">
        <p14:creationId xmlns:p14="http://schemas.microsoft.com/office/powerpoint/2010/main" val="989961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C997F1-B288-4864-BE87-C50AB6BE36D1}"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85A727-A508-4E7D-BE80-CDE3D531BF8B}" type="slidenum">
              <a:rPr lang="en-US" smtClean="0"/>
              <a:t>‹#›</a:t>
            </a:fld>
            <a:endParaRPr lang="en-US"/>
          </a:p>
        </p:txBody>
      </p:sp>
    </p:spTree>
    <p:extLst>
      <p:ext uri="{BB962C8B-B14F-4D97-AF65-F5344CB8AC3E}">
        <p14:creationId xmlns:p14="http://schemas.microsoft.com/office/powerpoint/2010/main" val="43863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997F1-B288-4864-BE87-C50AB6BE36D1}" type="datetimeFigureOut">
              <a:rPr lang="en-US" smtClean="0"/>
              <a:t>9/13/2022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85A727-A508-4E7D-BE80-CDE3D531BF8B}" type="slidenum">
              <a:rPr lang="en-US" smtClean="0"/>
              <a:t>‹#›</a:t>
            </a:fld>
            <a:endParaRPr lang="en-US"/>
          </a:p>
        </p:txBody>
      </p:sp>
    </p:spTree>
    <p:extLst>
      <p:ext uri="{BB962C8B-B14F-4D97-AF65-F5344CB8AC3E}">
        <p14:creationId xmlns:p14="http://schemas.microsoft.com/office/powerpoint/2010/main" val="781206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onarsource.com/" TargetMode="External"/><Relationship Id="rId2" Type="http://schemas.openxmlformats.org/officeDocument/2006/relationships/hyperlink" Target="https://www.sonarqube.org/" TargetMode="External"/><Relationship Id="rId1" Type="http://schemas.openxmlformats.org/officeDocument/2006/relationships/slideLayout" Target="../slideLayouts/slideLayout2.xml"/><Relationship Id="rId4" Type="http://schemas.openxmlformats.org/officeDocument/2006/relationships/hyperlink" Target="https://duecode.io/blog/code-quality/"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javascript.com/" TargetMode="External"/><Relationship Id="rId3" Type="http://schemas.openxmlformats.org/officeDocument/2006/relationships/hyperlink" Target="https://www.jenkins.io/" TargetMode="External"/><Relationship Id="rId7" Type="http://schemas.openxmlformats.org/officeDocument/2006/relationships/hyperlink" Target="https://www.python.org/" TargetMode="External"/><Relationship Id="rId2" Type="http://schemas.openxmlformats.org/officeDocument/2006/relationships/hyperlink" Target="https://duecode.io/blog/code-quality/" TargetMode="External"/><Relationship Id="rId1" Type="http://schemas.openxmlformats.org/officeDocument/2006/relationships/slideLayout" Target="../slideLayouts/slideLayout7.xml"/><Relationship Id="rId6" Type="http://schemas.openxmlformats.org/officeDocument/2006/relationships/hyperlink" Target="https://www.java.com/en/" TargetMode="External"/><Relationship Id="rId5" Type="http://schemas.openxmlformats.org/officeDocument/2006/relationships/hyperlink" Target="https://docs.microsoft.com/en-gb/visualstudio/msbuild/msbuild?view=vs-2019" TargetMode="External"/><Relationship Id="rId4" Type="http://schemas.openxmlformats.org/officeDocument/2006/relationships/hyperlink" Target="https://www.atlassian.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SQALE" TargetMode="External"/><Relationship Id="rId2" Type="http://schemas.openxmlformats.org/officeDocument/2006/relationships/hyperlink" Target="https://www.sonarqube.or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sonarqube.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a:t>
            </a:r>
            <a:br>
              <a:rPr lang="en-US" b="1" dirty="0"/>
            </a:br>
            <a:endParaRPr lang="en-US" dirty="0"/>
          </a:p>
        </p:txBody>
      </p:sp>
      <p:sp>
        <p:nvSpPr>
          <p:cNvPr id="3" name="Content Placeholder 2"/>
          <p:cNvSpPr>
            <a:spLocks noGrp="1"/>
          </p:cNvSpPr>
          <p:nvPr>
            <p:ph idx="1"/>
          </p:nvPr>
        </p:nvSpPr>
        <p:spPr/>
        <p:txBody>
          <a:bodyPr/>
          <a:lstStyle/>
          <a:p>
            <a:pPr algn="just"/>
            <a:r>
              <a:rPr lang="en-US" dirty="0"/>
              <a:t>Maven is free and extensible and it’s distributed as a small core module. All features are implemented as plug-ins and are loaded on demand. These plug-ins are also stored in repositories. You (or other developers) can easily write plug-ins in Java or other scripting languages. Maven scripts can run Ant scripts and vice versa. </a:t>
            </a:r>
          </a:p>
        </p:txBody>
      </p:sp>
    </p:spTree>
    <p:extLst>
      <p:ext uri="{BB962C8B-B14F-4D97-AF65-F5344CB8AC3E}">
        <p14:creationId xmlns:p14="http://schemas.microsoft.com/office/powerpoint/2010/main" val="2603535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580" y="951482"/>
            <a:ext cx="10006885" cy="3539430"/>
          </a:xfrm>
          <a:prstGeom prst="rect">
            <a:avLst/>
          </a:prstGeom>
        </p:spPr>
        <p:txBody>
          <a:bodyPr wrap="square">
            <a:spAutoFit/>
          </a:bodyPr>
          <a:lstStyle/>
          <a:p>
            <a:r>
              <a:rPr lang="en-US" sz="2800" b="1" dirty="0"/>
              <a:t>Step 2: Run the </a:t>
            </a:r>
            <a:r>
              <a:rPr lang="en-US" sz="2800" b="1" dirty="0" err="1"/>
              <a:t>SonarQube</a:t>
            </a:r>
            <a:r>
              <a:rPr lang="en-US" sz="2800" b="1" dirty="0"/>
              <a:t> local server</a:t>
            </a:r>
          </a:p>
          <a:p>
            <a:endParaRPr lang="en-US" sz="2800" b="1" dirty="0"/>
          </a:p>
          <a:p>
            <a:r>
              <a:rPr lang="en-US" sz="2800" dirty="0"/>
              <a:t>At this point, you should be greeted with a little `.bat` file (if you are on windows) or a `.</a:t>
            </a:r>
            <a:r>
              <a:rPr lang="en-US" sz="2800" dirty="0" err="1"/>
              <a:t>sh</a:t>
            </a:r>
            <a:r>
              <a:rPr lang="en-US" sz="2800" dirty="0"/>
              <a:t>` file (if you are on Linux or Mac). The next step will be to execute this file to proceed into the console.</a:t>
            </a:r>
          </a:p>
          <a:p>
            <a:r>
              <a:rPr lang="en-US" sz="2800" dirty="0"/>
              <a:t>On Windows, navigate into the parent directory containing the `StartSonar.bat` file. This can be done by navigating to the unzipped folder ('</a:t>
            </a:r>
            <a:r>
              <a:rPr lang="en-US" sz="2800" dirty="0" err="1"/>
              <a:t>sonarqube</a:t>
            </a:r>
            <a:r>
              <a:rPr lang="en-US" sz="2800" dirty="0"/>
              <a:t>') and into the bin and windows-x86-xx folder</a:t>
            </a:r>
          </a:p>
        </p:txBody>
      </p:sp>
    </p:spTree>
    <p:extLst>
      <p:ext uri="{BB962C8B-B14F-4D97-AF65-F5344CB8AC3E}">
        <p14:creationId xmlns:p14="http://schemas.microsoft.com/office/powerpoint/2010/main" val="4054124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157" y="1836956"/>
            <a:ext cx="9723549" cy="3046988"/>
          </a:xfrm>
          <a:prstGeom prst="rect">
            <a:avLst/>
          </a:prstGeom>
        </p:spPr>
        <p:txBody>
          <a:bodyPr wrap="square">
            <a:spAutoFit/>
          </a:bodyPr>
          <a:lstStyle/>
          <a:p>
            <a:r>
              <a:rPr lang="en-US" sz="2400" b="1" dirty="0"/>
              <a:t>Step 3: Start a new </a:t>
            </a:r>
            <a:r>
              <a:rPr lang="en-US" sz="2400" b="1" dirty="0" err="1"/>
              <a:t>SonarQube</a:t>
            </a:r>
            <a:r>
              <a:rPr lang="en-US" sz="2400" b="1" dirty="0"/>
              <a:t> project</a:t>
            </a:r>
          </a:p>
          <a:p>
            <a:endParaRPr lang="en-US" sz="2400" b="1" dirty="0"/>
          </a:p>
          <a:p>
            <a:r>
              <a:rPr lang="en-US" sz="2400" dirty="0"/>
              <a:t>Now that you have successfully run your </a:t>
            </a:r>
            <a:r>
              <a:rPr lang="en-US" sz="2400" dirty="0" err="1"/>
              <a:t>SonarQube</a:t>
            </a:r>
            <a:r>
              <a:rPr lang="en-US" sz="2400" dirty="0"/>
              <a:t> server, you can proceed to start your first code project. Click on the ‘</a:t>
            </a:r>
            <a:r>
              <a:rPr lang="en-US" sz="2400" b="1" dirty="0"/>
              <a:t>+</a:t>
            </a:r>
            <a:r>
              <a:rPr lang="en-US" sz="2400" dirty="0"/>
              <a:t>’ icon on the top right of the navigation bar and select ‘Create New Project.’</a:t>
            </a:r>
            <a:br>
              <a:rPr lang="en-US" sz="2400" dirty="0"/>
            </a:br>
            <a:endParaRPr lang="en-US" sz="2400" dirty="0"/>
          </a:p>
          <a:p>
            <a:r>
              <a:rPr lang="en-US" sz="2400" dirty="0"/>
              <a:t>In the next page, enter a unique project key and a short and suitable display Name and click on Set Up.</a:t>
            </a:r>
          </a:p>
        </p:txBody>
      </p:sp>
    </p:spTree>
    <p:extLst>
      <p:ext uri="{BB962C8B-B14F-4D97-AF65-F5344CB8AC3E}">
        <p14:creationId xmlns:p14="http://schemas.microsoft.com/office/powerpoint/2010/main" val="3287937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875763" y="1268001"/>
            <a:ext cx="1021625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panose="020B0604020202020204" pitchFamily="34" charset="0"/>
              </a:rPr>
              <a:t>Step 4: Setup Project properties and </a:t>
            </a:r>
            <a:r>
              <a:rPr kumimoji="0" lang="en-US" sz="2400" b="1" i="0" u="none" strike="noStrike" cap="none" normalizeH="0" baseline="0" dirty="0" err="1">
                <a:ln>
                  <a:noFill/>
                </a:ln>
                <a:solidFill>
                  <a:schemeClr val="tx1"/>
                </a:solidFill>
                <a:effectLst/>
                <a:latin typeface="Arial" panose="020B0604020202020204" pitchFamily="34" charset="0"/>
              </a:rPr>
              <a:t>SonarScanner</a:t>
            </a:r>
            <a:endParaRPr kumimoji="0" 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This step should be pretty straightforward if you have spent any time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working on code projects.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Register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anose="020B0604020202020204" pitchFamily="34" charset="-128"/>
              </a:rPr>
              <a:t>…\sonar-scanner-cli-&lt;version&gt;-&lt;OS&gt;\sonar-scanner-&lt;version&gt;-&lt;OS&gt;\bin</a:t>
            </a:r>
            <a:endParaRPr kumimoji="0" 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directory in your environment variable list.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This can be done by adding an entry in the `Add Environment Variables`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 window for Windows. </a:t>
            </a:r>
          </a:p>
        </p:txBody>
      </p:sp>
    </p:spTree>
    <p:extLst>
      <p:ext uri="{BB962C8B-B14F-4D97-AF65-F5344CB8AC3E}">
        <p14:creationId xmlns:p14="http://schemas.microsoft.com/office/powerpoint/2010/main" val="115533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307" y="874003"/>
            <a:ext cx="10702344" cy="4154984"/>
          </a:xfrm>
          <a:prstGeom prst="rect">
            <a:avLst/>
          </a:prstGeom>
        </p:spPr>
        <p:txBody>
          <a:bodyPr wrap="square">
            <a:spAutoFit/>
          </a:bodyPr>
          <a:lstStyle/>
          <a:p>
            <a:r>
              <a:rPr lang="en-US" sz="2400" b="1" dirty="0"/>
              <a:t>Step 5: View your analysis report on Sonar Dashboard</a:t>
            </a:r>
          </a:p>
          <a:p>
            <a:endParaRPr lang="en-US" sz="2400" b="1" dirty="0"/>
          </a:p>
          <a:p>
            <a:r>
              <a:rPr lang="en-US" sz="2400" dirty="0"/>
              <a:t>After the scan has completed through your code-base, go back to your </a:t>
            </a:r>
            <a:r>
              <a:rPr lang="en-US" sz="2400" dirty="0" err="1"/>
              <a:t>SonarQube</a:t>
            </a:r>
            <a:r>
              <a:rPr lang="en-US" sz="2400" dirty="0"/>
              <a:t> dashboard on http://localhost:9000 and log in using your credentials. Select your created project and you will find a code analysis report waiting for you.</a:t>
            </a:r>
          </a:p>
          <a:p>
            <a:r>
              <a:rPr lang="en-US" sz="2400" dirty="0"/>
              <a:t>The free Community Edition should include Reliability (measured in # of bugs), Security (in terms of vulnerabilities), Maintainability (depending on your code debt and smells), Coverage, and Duplications. Depending on the number and intensity of each check, the Quality Gate will either 'Pass' or 'Fail' the project. A green color grade will show areas where your code performed well while yellow and red color grades will highlight problem areas.</a:t>
            </a:r>
          </a:p>
        </p:txBody>
      </p:sp>
    </p:spTree>
    <p:extLst>
      <p:ext uri="{BB962C8B-B14F-4D97-AF65-F5344CB8AC3E}">
        <p14:creationId xmlns:p14="http://schemas.microsoft.com/office/powerpoint/2010/main" val="138381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8643" y="793561"/>
            <a:ext cx="10522039" cy="4832092"/>
          </a:xfrm>
          <a:prstGeom prst="rect">
            <a:avLst/>
          </a:prstGeom>
        </p:spPr>
        <p:txBody>
          <a:bodyPr wrap="square">
            <a:spAutoFit/>
          </a:bodyPr>
          <a:lstStyle/>
          <a:p>
            <a:pPr algn="just"/>
            <a:r>
              <a:rPr lang="en-US" sz="2800" dirty="0"/>
              <a:t>Maven provides a simple way to set up projects that follow common best practices, including a default directory structure that makes it easier to understand how a project is structured. A consistent and unified directory structure simplifies software development and provides a standard based on industry best practices. This focus on convention over configuration increases cross-project knowledge and makes it easier to get up to speed on another team’s project. Many Maven features, configurations, and settings are provided implicitly. You can change Maven’s default behavior at many points and can configure almost everything, but generally it’s better to stay with the commonly accepted conventions.</a:t>
            </a:r>
          </a:p>
        </p:txBody>
      </p:sp>
    </p:spTree>
    <p:extLst>
      <p:ext uri="{BB962C8B-B14F-4D97-AF65-F5344CB8AC3E}">
        <p14:creationId xmlns:p14="http://schemas.microsoft.com/office/powerpoint/2010/main" val="2789205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Lifecycles, phases, and goals</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Maven requires that you describe what your project is doing. To this end, Maven offers lifecycles and individual phases that you can configure to tell Maven what to do in these phases. </a:t>
            </a:r>
          </a:p>
          <a:p>
            <a:pPr marL="0" indent="0" algn="just">
              <a:buNone/>
            </a:pPr>
            <a:endParaRPr lang="en-US" dirty="0"/>
          </a:p>
          <a:p>
            <a:pPr marL="0" indent="0" algn="just">
              <a:buNone/>
            </a:pPr>
            <a:r>
              <a:rPr lang="en-US" dirty="0"/>
              <a:t>Validate</a:t>
            </a:r>
          </a:p>
          <a:p>
            <a:pPr marL="0" indent="0" algn="just">
              <a:buNone/>
            </a:pPr>
            <a:r>
              <a:rPr lang="en-US" dirty="0"/>
              <a:t>Compile</a:t>
            </a:r>
          </a:p>
          <a:p>
            <a:pPr marL="0" indent="0" algn="just">
              <a:buNone/>
            </a:pPr>
            <a:r>
              <a:rPr lang="en-US" dirty="0"/>
              <a:t>Test</a:t>
            </a:r>
          </a:p>
          <a:p>
            <a:pPr marL="0" indent="0" algn="just">
              <a:buNone/>
            </a:pPr>
            <a:r>
              <a:rPr lang="en-US" dirty="0"/>
              <a:t>Package</a:t>
            </a:r>
          </a:p>
          <a:p>
            <a:pPr marL="0" indent="0" algn="just">
              <a:buNone/>
            </a:pPr>
            <a:r>
              <a:rPr lang="en-US" dirty="0"/>
              <a:t>Integration test</a:t>
            </a:r>
          </a:p>
          <a:p>
            <a:pPr marL="0" indent="0" algn="just">
              <a:buNone/>
            </a:pPr>
            <a:r>
              <a:rPr lang="en-US" dirty="0"/>
              <a:t>Verify</a:t>
            </a:r>
          </a:p>
          <a:p>
            <a:pPr marL="0" indent="0" algn="just">
              <a:buNone/>
            </a:pPr>
            <a:r>
              <a:rPr lang="en-US" dirty="0"/>
              <a:t>Deploy</a:t>
            </a:r>
          </a:p>
        </p:txBody>
      </p:sp>
    </p:spTree>
    <p:extLst>
      <p:ext uri="{BB962C8B-B14F-4D97-AF65-F5344CB8AC3E}">
        <p14:creationId xmlns:p14="http://schemas.microsoft.com/office/powerpoint/2010/main" val="136171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and testing </a:t>
            </a:r>
            <a:br>
              <a:rPr lang="en-US" b="1" dirty="0"/>
            </a:br>
            <a:endParaRPr lang="en-US" dirty="0"/>
          </a:p>
        </p:txBody>
      </p:sp>
      <p:sp>
        <p:nvSpPr>
          <p:cNvPr id="3" name="Content Placeholder 2"/>
          <p:cNvSpPr>
            <a:spLocks noGrp="1"/>
          </p:cNvSpPr>
          <p:nvPr>
            <p:ph idx="1"/>
          </p:nvPr>
        </p:nvSpPr>
        <p:spPr/>
        <p:txBody>
          <a:bodyPr/>
          <a:lstStyle/>
          <a:p>
            <a:pPr algn="just"/>
            <a:r>
              <a:rPr lang="en-US" dirty="0"/>
              <a:t>Maven is ideally suited for running all your tests as part of your normal build setup. You don’t need a customized environment for different types of tests. Unit tests run by default, and integration tests are specified as a phase in the Maven build (between the packaging and the install phases). In this way, you can rely upon the previously built package, which can output a WAR file. To run your integration tests, you need to add and configure the dedicated plug-ins. </a:t>
            </a:r>
          </a:p>
        </p:txBody>
      </p:sp>
    </p:spTree>
    <p:extLst>
      <p:ext uri="{BB962C8B-B14F-4D97-AF65-F5344CB8AC3E}">
        <p14:creationId xmlns:p14="http://schemas.microsoft.com/office/powerpoint/2010/main" val="698863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Maven component repositories</a:t>
            </a:r>
            <a:br>
              <a:rPr lang="en-US" b="1" dirty="0"/>
            </a:br>
            <a:endParaRPr lang="en-US" dirty="0"/>
          </a:p>
        </p:txBody>
      </p:sp>
      <p:sp>
        <p:nvSpPr>
          <p:cNvPr id="3" name="Content Placeholder 2"/>
          <p:cNvSpPr>
            <a:spLocks noGrp="1"/>
          </p:cNvSpPr>
          <p:nvPr>
            <p:ph idx="1"/>
          </p:nvPr>
        </p:nvSpPr>
        <p:spPr/>
        <p:txBody>
          <a:bodyPr/>
          <a:lstStyle/>
          <a:p>
            <a:pPr algn="just"/>
            <a:r>
              <a:rPr lang="en-US" dirty="0"/>
              <a:t>Maven repositories are essential for organizing build artifacts of varying types and their dependencies on each other. Two types of repositories are </a:t>
            </a:r>
            <a:r>
              <a:rPr lang="en-US" i="1" dirty="0"/>
              <a:t>remote</a:t>
            </a:r>
            <a:r>
              <a:rPr lang="en-US" dirty="0"/>
              <a:t> and </a:t>
            </a:r>
            <a:r>
              <a:rPr lang="en-US" i="1" dirty="0"/>
              <a:t>local</a:t>
            </a:r>
            <a:r>
              <a:rPr lang="en-US" dirty="0"/>
              <a:t>. </a:t>
            </a:r>
          </a:p>
        </p:txBody>
      </p:sp>
    </p:spTree>
    <p:extLst>
      <p:ext uri="{BB962C8B-B14F-4D97-AF65-F5344CB8AC3E}">
        <p14:creationId xmlns:p14="http://schemas.microsoft.com/office/powerpoint/2010/main" val="2810049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SonarQube</a:t>
            </a:r>
            <a:br>
              <a:rPr lang="en-US" b="1" dirty="0"/>
            </a:br>
            <a:endParaRPr lang="en-US" dirty="0"/>
          </a:p>
        </p:txBody>
      </p:sp>
      <p:sp>
        <p:nvSpPr>
          <p:cNvPr id="3" name="Content Placeholder 2"/>
          <p:cNvSpPr>
            <a:spLocks noGrp="1"/>
          </p:cNvSpPr>
          <p:nvPr>
            <p:ph idx="1"/>
          </p:nvPr>
        </p:nvSpPr>
        <p:spPr/>
        <p:txBody>
          <a:bodyPr>
            <a:normAutofit lnSpcReduction="10000"/>
          </a:bodyPr>
          <a:lstStyle/>
          <a:p>
            <a:pPr algn="just"/>
            <a:r>
              <a:rPr lang="en-US" dirty="0" err="1">
                <a:hlinkClick r:id="rId2"/>
              </a:rPr>
              <a:t>SonarQube</a:t>
            </a:r>
            <a:r>
              <a:rPr lang="en-US" dirty="0"/>
              <a:t>, developed by </a:t>
            </a:r>
            <a:r>
              <a:rPr lang="en-US" dirty="0" err="1">
                <a:hlinkClick r:id="rId3"/>
              </a:rPr>
              <a:t>SonarSource</a:t>
            </a:r>
            <a:r>
              <a:rPr lang="en-US" dirty="0"/>
              <a:t>, is an open-source tool for automated code review and analysis. Consistent </a:t>
            </a:r>
            <a:r>
              <a:rPr lang="en-US" dirty="0">
                <a:hlinkClick r:id="rId4"/>
              </a:rPr>
              <a:t>code quality</a:t>
            </a:r>
            <a:r>
              <a:rPr lang="en-US" dirty="0"/>
              <a:t> is something every manager or technical director aims to maintain, and although new tools pop up frequently, each promising more features than the last, very few code quality and security tools come close to competing with </a:t>
            </a:r>
            <a:r>
              <a:rPr lang="en-US" dirty="0" err="1">
                <a:hlinkClick r:id="rId2"/>
              </a:rPr>
              <a:t>SonarQube</a:t>
            </a:r>
            <a:r>
              <a:rPr lang="en-US" dirty="0"/>
              <a:t>. Supporting static code analysis for 20+ languages, this Sonar code quality tool is trusted and used by many professional teams worldwide.</a:t>
            </a:r>
          </a:p>
          <a:p>
            <a:pPr algn="just"/>
            <a:r>
              <a:rPr lang="en-US" dirty="0"/>
              <a:t> We will be looking over how to start using the </a:t>
            </a:r>
            <a:r>
              <a:rPr lang="en-US" dirty="0" err="1">
                <a:hlinkClick r:id="rId2"/>
              </a:rPr>
              <a:t>SonarQube</a:t>
            </a:r>
            <a:r>
              <a:rPr lang="en-US" dirty="0"/>
              <a:t> tool for </a:t>
            </a:r>
            <a:r>
              <a:rPr lang="en-US" dirty="0">
                <a:hlinkClick r:id="rId4"/>
              </a:rPr>
              <a:t>code quality</a:t>
            </a:r>
            <a:r>
              <a:rPr lang="en-US" dirty="0"/>
              <a:t> in your own projects to generate detailed reports on bugs, security vulnerabilities, duplicate code, code smells, and much more. Let’s get started.</a:t>
            </a:r>
          </a:p>
          <a:p>
            <a:endParaRPr lang="en-US" dirty="0"/>
          </a:p>
        </p:txBody>
      </p:sp>
    </p:spTree>
    <p:extLst>
      <p:ext uri="{BB962C8B-B14F-4D97-AF65-F5344CB8AC3E}">
        <p14:creationId xmlns:p14="http://schemas.microsoft.com/office/powerpoint/2010/main" val="225974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6974" y="1002998"/>
            <a:ext cx="10702343" cy="4401205"/>
          </a:xfrm>
          <a:prstGeom prst="rect">
            <a:avLst/>
          </a:prstGeom>
        </p:spPr>
        <p:txBody>
          <a:bodyPr wrap="square">
            <a:spAutoFit/>
          </a:bodyPr>
          <a:lstStyle/>
          <a:p>
            <a:pPr algn="just"/>
            <a:r>
              <a:rPr lang="en-US" sz="2800" b="1" dirty="0"/>
              <a:t>Features:</a:t>
            </a:r>
          </a:p>
          <a:p>
            <a:pPr algn="just"/>
            <a:endParaRPr lang="en-US" sz="2800" b="1" dirty="0"/>
          </a:p>
          <a:p>
            <a:pPr algn="just">
              <a:buFont typeface="Arial" panose="020B0604020202020204" pitchFamily="34" charset="0"/>
              <a:buChar char="•"/>
            </a:pPr>
            <a:r>
              <a:rPr lang="en-US" sz="2800" dirty="0"/>
              <a:t>Can perform automatic reviews with static code analysis for many problems that affect </a:t>
            </a:r>
            <a:r>
              <a:rPr lang="en-US" sz="2800" dirty="0">
                <a:hlinkClick r:id="rId2"/>
              </a:rPr>
              <a:t>code quality</a:t>
            </a:r>
            <a:r>
              <a:rPr lang="en-US" sz="2800" dirty="0"/>
              <a:t>.</a:t>
            </a:r>
          </a:p>
          <a:p>
            <a:pPr algn="just">
              <a:buFont typeface="Arial" panose="020B0604020202020204" pitchFamily="34" charset="0"/>
              <a:buChar char="•"/>
            </a:pPr>
            <a:r>
              <a:rPr lang="en-US" sz="2800" dirty="0"/>
              <a:t>Helps maintain quality and reliability of code projects over its life-span using advanced quality test metrics and graphs.</a:t>
            </a:r>
          </a:p>
          <a:p>
            <a:pPr algn="just">
              <a:buFont typeface="Arial" panose="020B0604020202020204" pitchFamily="34" charset="0"/>
              <a:buChar char="•"/>
            </a:pPr>
            <a:r>
              <a:rPr lang="en-US" sz="2800" dirty="0"/>
              <a:t>Integrates seamlessly with other tools like </a:t>
            </a:r>
            <a:r>
              <a:rPr lang="en-US" sz="2800" dirty="0">
                <a:hlinkClick r:id="rId3"/>
              </a:rPr>
              <a:t>Jenkins</a:t>
            </a:r>
            <a:r>
              <a:rPr lang="en-US" sz="2800" dirty="0"/>
              <a:t>, </a:t>
            </a:r>
            <a:r>
              <a:rPr lang="en-US" sz="2800" dirty="0" err="1">
                <a:hlinkClick r:id="rId4"/>
              </a:rPr>
              <a:t>Atlassian</a:t>
            </a:r>
            <a:r>
              <a:rPr lang="en-US" sz="2800" dirty="0"/>
              <a:t>, </a:t>
            </a:r>
            <a:r>
              <a:rPr lang="en-US" sz="2800" dirty="0" err="1">
                <a:hlinkClick r:id="rId5"/>
              </a:rPr>
              <a:t>MSBuild</a:t>
            </a:r>
            <a:r>
              <a:rPr lang="en-US" sz="2800" dirty="0"/>
              <a:t>, </a:t>
            </a:r>
            <a:r>
              <a:rPr lang="en-US" sz="2800" dirty="0" err="1"/>
              <a:t>etc</a:t>
            </a:r>
            <a:r>
              <a:rPr lang="en-US" sz="2800" dirty="0"/>
              <a:t>, which helps productive workflow.</a:t>
            </a:r>
          </a:p>
          <a:p>
            <a:pPr algn="just">
              <a:buFont typeface="Arial" panose="020B0604020202020204" pitchFamily="34" charset="0"/>
              <a:buChar char="•"/>
            </a:pPr>
            <a:r>
              <a:rPr lang="en-US" sz="2800" dirty="0"/>
              <a:t>Supports most popular programming languages like </a:t>
            </a:r>
            <a:r>
              <a:rPr lang="en-US" sz="2800" dirty="0">
                <a:hlinkClick r:id="rId6"/>
              </a:rPr>
              <a:t>Java</a:t>
            </a:r>
            <a:r>
              <a:rPr lang="en-US" sz="2800" dirty="0"/>
              <a:t>, </a:t>
            </a:r>
            <a:r>
              <a:rPr lang="en-US" sz="2800" dirty="0">
                <a:hlinkClick r:id="rId7"/>
              </a:rPr>
              <a:t>Python</a:t>
            </a:r>
            <a:r>
              <a:rPr lang="en-US" sz="2800" dirty="0"/>
              <a:t>, </a:t>
            </a:r>
            <a:r>
              <a:rPr lang="en-US" sz="2800" dirty="0">
                <a:hlinkClick r:id="rId8"/>
              </a:rPr>
              <a:t>JavaScript</a:t>
            </a:r>
            <a:r>
              <a:rPr lang="en-US" sz="2800" dirty="0"/>
              <a:t>, </a:t>
            </a:r>
            <a:r>
              <a:rPr lang="en-US" sz="2800" dirty="0" err="1"/>
              <a:t>etc</a:t>
            </a:r>
            <a:r>
              <a:rPr lang="en-US" sz="2800" dirty="0"/>
              <a:t> (along with framework support).</a:t>
            </a:r>
          </a:p>
        </p:txBody>
      </p:sp>
    </p:spTree>
    <p:extLst>
      <p:ext uri="{BB962C8B-B14F-4D97-AF65-F5344CB8AC3E}">
        <p14:creationId xmlns:p14="http://schemas.microsoft.com/office/powerpoint/2010/main" val="3422790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611" y="677651"/>
            <a:ext cx="10200068" cy="4524315"/>
          </a:xfrm>
          <a:prstGeom prst="rect">
            <a:avLst/>
          </a:prstGeom>
        </p:spPr>
        <p:txBody>
          <a:bodyPr wrap="square">
            <a:spAutoFit/>
          </a:bodyPr>
          <a:lstStyle/>
          <a:p>
            <a:pPr algn="just"/>
            <a:r>
              <a:rPr lang="en-US" sz="2400" b="1" dirty="0"/>
              <a:t>How </a:t>
            </a:r>
            <a:r>
              <a:rPr lang="en-US" sz="2400" b="1" dirty="0" err="1"/>
              <a:t>SonarQube</a:t>
            </a:r>
            <a:r>
              <a:rPr lang="en-US" sz="2400" b="1" dirty="0"/>
              <a:t> helps to assess the quality of the code</a:t>
            </a:r>
          </a:p>
          <a:p>
            <a:pPr algn="just"/>
            <a:endParaRPr lang="en-US" sz="2400" b="1" dirty="0"/>
          </a:p>
          <a:p>
            <a:pPr algn="just"/>
            <a:r>
              <a:rPr lang="en-US" sz="2400" dirty="0"/>
              <a:t>SQALE approach is used in the </a:t>
            </a:r>
            <a:r>
              <a:rPr lang="en-US" sz="2400" dirty="0" err="1">
                <a:hlinkClick r:id="rId2"/>
              </a:rPr>
              <a:t>SonarQube</a:t>
            </a:r>
            <a:r>
              <a:rPr lang="en-US" sz="2400" dirty="0"/>
              <a:t> top-notch design, with specific changes. The </a:t>
            </a:r>
            <a:r>
              <a:rPr lang="en-US" sz="2400" dirty="0">
                <a:hlinkClick r:id="rId3"/>
              </a:rPr>
              <a:t>SQALE</a:t>
            </a:r>
            <a:r>
              <a:rPr lang="en-US" sz="2400" dirty="0"/>
              <a:t> technique, widely recognized, concentrates primarily on programming difficulty, maintenance and will not consider the program's hazards. </a:t>
            </a:r>
          </a:p>
          <a:p>
            <a:pPr algn="just"/>
            <a:r>
              <a:rPr lang="en-US" sz="2400" dirty="0"/>
              <a:t>In essence, if a significant safety issue is found in a program, one needs to solve every stability, modifications, usability, and running strictly according to the </a:t>
            </a:r>
            <a:r>
              <a:rPr lang="en-US" sz="2400" dirty="0">
                <a:hlinkClick r:id="rId3"/>
              </a:rPr>
              <a:t>SQALE</a:t>
            </a:r>
            <a:r>
              <a:rPr lang="en-US" sz="2400" dirty="0"/>
              <a:t> approach and after turn again in the latest severe problem. In reality, if possible flaws in the program for such a lengthy period and gets zero consumer error complaints, it is far more critical to concentrate on remediating the latest deficiencies</a:t>
            </a:r>
            <a:r>
              <a:rPr lang="en-US" dirty="0"/>
              <a:t>. </a:t>
            </a:r>
          </a:p>
        </p:txBody>
      </p:sp>
    </p:spTree>
    <p:extLst>
      <p:ext uri="{BB962C8B-B14F-4D97-AF65-F5344CB8AC3E}">
        <p14:creationId xmlns:p14="http://schemas.microsoft.com/office/powerpoint/2010/main" val="391126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Use </a:t>
            </a:r>
            <a:r>
              <a:rPr lang="en-US" b="1" dirty="0" err="1"/>
              <a:t>SonarQube</a:t>
            </a:r>
            <a:r>
              <a:rPr lang="en-US" b="1" dirty="0"/>
              <a:t> Tool For Code Quality</a:t>
            </a:r>
            <a:br>
              <a:rPr lang="en-US" b="1" dirty="0"/>
            </a:br>
            <a:endParaRPr lang="en-US" dirty="0"/>
          </a:p>
        </p:txBody>
      </p:sp>
      <p:sp>
        <p:nvSpPr>
          <p:cNvPr id="3" name="Content Placeholder 2"/>
          <p:cNvSpPr>
            <a:spLocks noGrp="1"/>
          </p:cNvSpPr>
          <p:nvPr>
            <p:ph idx="1"/>
          </p:nvPr>
        </p:nvSpPr>
        <p:spPr/>
        <p:txBody>
          <a:bodyPr/>
          <a:lstStyle/>
          <a:p>
            <a:r>
              <a:rPr lang="en-US" b="1" dirty="0"/>
              <a:t>Step 1: Download and Unzip </a:t>
            </a:r>
            <a:r>
              <a:rPr lang="en-US" b="1" dirty="0" err="1"/>
              <a:t>SonarQube</a:t>
            </a:r>
            <a:endParaRPr lang="en-US" b="1" dirty="0"/>
          </a:p>
          <a:p>
            <a:r>
              <a:rPr lang="en-US" b="1" dirty="0"/>
              <a:t>Prerequisites: Java (Oracle JRE11 or </a:t>
            </a:r>
            <a:r>
              <a:rPr lang="en-US" b="1" dirty="0" err="1"/>
              <a:t>OpenJDK</a:t>
            </a:r>
            <a:r>
              <a:rPr lang="en-US" b="1" dirty="0"/>
              <a:t> 11 minimum)</a:t>
            </a:r>
          </a:p>
          <a:p>
            <a:r>
              <a:rPr lang="en-US" dirty="0" err="1">
                <a:hlinkClick r:id="rId2"/>
              </a:rPr>
              <a:t>SonarQube</a:t>
            </a:r>
            <a:r>
              <a:rPr lang="en-US" dirty="0"/>
              <a:t> comes in four different editions, including paid ones, however, for the purpose of this article, we will be using their free open-source community edition.</a:t>
            </a:r>
          </a:p>
          <a:p>
            <a:endParaRPr lang="en-US" dirty="0"/>
          </a:p>
        </p:txBody>
      </p:sp>
    </p:spTree>
    <p:extLst>
      <p:ext uri="{BB962C8B-B14F-4D97-AF65-F5344CB8AC3E}">
        <p14:creationId xmlns:p14="http://schemas.microsoft.com/office/powerpoint/2010/main" val="2749302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1796</TotalTime>
  <Words>1112</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Unicode MS</vt:lpstr>
      <vt:lpstr>Calibri</vt:lpstr>
      <vt:lpstr>Calibri Light</vt:lpstr>
      <vt:lpstr>Office Theme</vt:lpstr>
      <vt:lpstr>Maven </vt:lpstr>
      <vt:lpstr>PowerPoint Presentation</vt:lpstr>
      <vt:lpstr>Lifecycles, phases, and goals </vt:lpstr>
      <vt:lpstr>Maven and testing  </vt:lpstr>
      <vt:lpstr>Maven component repositories </vt:lpstr>
      <vt:lpstr>SonarQube </vt:lpstr>
      <vt:lpstr>PowerPoint Presentation</vt:lpstr>
      <vt:lpstr>PowerPoint Presentation</vt:lpstr>
      <vt:lpstr>How to Use SonarQube Tool For Code Quality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HRD</dc:creator>
  <cp:lastModifiedBy>Greetings</cp:lastModifiedBy>
  <cp:revision>6</cp:revision>
  <dcterms:created xsi:type="dcterms:W3CDTF">2022-01-13T03:32:26Z</dcterms:created>
  <dcterms:modified xsi:type="dcterms:W3CDTF">2022-09-13T07:09:19Z</dcterms:modified>
</cp:coreProperties>
</file>