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5" r:id="rId5"/>
    <p:sldId id="266" r:id="rId6"/>
    <p:sldId id="257" r:id="rId7"/>
    <p:sldId id="258" r:id="rId8"/>
    <p:sldId id="259" r:id="rId9"/>
    <p:sldId id="260" r:id="rId10"/>
    <p:sldId id="262" r:id="rId11"/>
    <p:sldId id="263" r:id="rId12"/>
    <p:sldId id="267" r:id="rId13"/>
    <p:sldId id="269" r:id="rId14"/>
    <p:sldId id="270" r:id="rId15"/>
    <p:sldId id="271" r:id="rId16"/>
    <p:sldId id="272" r:id="rId17"/>
    <p:sldId id="273" r:id="rId18"/>
    <p:sldId id="274" r:id="rId19"/>
    <p:sldId id="275" r:id="rId20"/>
    <p:sldId id="277" r:id="rId21"/>
    <p:sldId id="279" r:id="rId22"/>
    <p:sldId id="280" r:id="rId23"/>
    <p:sldId id="278" r:id="rId24"/>
    <p:sldId id="276"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BE9C-C34E-0AEC-917A-58E932BCDB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6C6FDD-5F0E-2D86-126A-6F16DEB02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45467F-663F-5247-683F-DF0B39F49225}"/>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5" name="Footer Placeholder 4">
            <a:extLst>
              <a:ext uri="{FF2B5EF4-FFF2-40B4-BE49-F238E27FC236}">
                <a16:creationId xmlns:a16="http://schemas.microsoft.com/office/drawing/2014/main" id="{9CD41B4A-85E3-4CE0-A25D-9763CDF9C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62B5B-2559-826A-9EB4-A107C935DBE1}"/>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312394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CE63-8FF9-B337-E2AA-620EB0759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903B79-9BF8-C149-12EE-9111B286A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F430C-DB78-8D63-18EF-765B642C7A45}"/>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5" name="Footer Placeholder 4">
            <a:extLst>
              <a:ext uri="{FF2B5EF4-FFF2-40B4-BE49-F238E27FC236}">
                <a16:creationId xmlns:a16="http://schemas.microsoft.com/office/drawing/2014/main" id="{EDBB002E-A42D-D526-DBFA-E29D1EEDB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E6D38-4DBE-2AEE-1A72-F845259DEF2E}"/>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265289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A1A2E-7502-67BA-3A2C-D44E583C4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B8FC30-4602-A2A3-4D9F-7CFA4C536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248AB-97BB-6BEF-20A2-3E00AE11EA8C}"/>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5" name="Footer Placeholder 4">
            <a:extLst>
              <a:ext uri="{FF2B5EF4-FFF2-40B4-BE49-F238E27FC236}">
                <a16:creationId xmlns:a16="http://schemas.microsoft.com/office/drawing/2014/main" id="{4AB0162F-AF93-F795-0964-AAC71C385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1281B-9F0A-6A6E-3B0B-604337E430AF}"/>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417166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F5F2-89B3-5744-9996-9966BDC98C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24820-9A3A-1FFC-4546-FC985BBCC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2152E-66A1-4731-747E-B141D35C8013}"/>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5" name="Footer Placeholder 4">
            <a:extLst>
              <a:ext uri="{FF2B5EF4-FFF2-40B4-BE49-F238E27FC236}">
                <a16:creationId xmlns:a16="http://schemas.microsoft.com/office/drawing/2014/main" id="{1A39C9C9-161A-54C0-EDDC-E2071EC45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CB97C-D873-FC71-A238-3DA93566C64B}"/>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42181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8D71-CAEB-FBA7-26BF-57832F8272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278747-BB2B-CAF0-81F0-09496BE50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C1F6C-6BD7-F1C5-9917-FD526D9A9483}"/>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5" name="Footer Placeholder 4">
            <a:extLst>
              <a:ext uri="{FF2B5EF4-FFF2-40B4-BE49-F238E27FC236}">
                <a16:creationId xmlns:a16="http://schemas.microsoft.com/office/drawing/2014/main" id="{37812F20-375D-3B2B-212F-36E15DC78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9786E-3494-A8BA-689F-8AF632FDD5A1}"/>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128318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A648-D2D8-2C2A-676F-9EDC767BA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8C8A8-C44B-B0F1-A6B0-3F97D8DA4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0CB4C6-DA74-2288-F486-B396A16FD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1477A-70F0-8FC8-D375-3EA03C34CEF2}"/>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6" name="Footer Placeholder 5">
            <a:extLst>
              <a:ext uri="{FF2B5EF4-FFF2-40B4-BE49-F238E27FC236}">
                <a16:creationId xmlns:a16="http://schemas.microsoft.com/office/drawing/2014/main" id="{10E53EB5-299F-23EA-4BE5-4F9FB1466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1AA81-137F-D002-2179-121A9FBD1F50}"/>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18968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ECC9-803C-FF36-3829-0A2252004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2ED7F5-6612-41F3-0667-3B34EA2D0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EA5792-9DEF-1ACB-55CE-C797C617B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10545E-9B20-5A9D-18E0-B0AF4D69E3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D7EB7-0AB2-D2EF-2563-486B31A08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54AFB-9B82-17A8-B2F3-95409D5FCDF8}"/>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8" name="Footer Placeholder 7">
            <a:extLst>
              <a:ext uri="{FF2B5EF4-FFF2-40B4-BE49-F238E27FC236}">
                <a16:creationId xmlns:a16="http://schemas.microsoft.com/office/drawing/2014/main" id="{22D9CBEB-D1A5-1ADB-64C7-B6A59C24B7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FDCEA0-AA29-F89A-E802-CD10A96ED151}"/>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166611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813D-1597-764D-CFA1-CDA1E51743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63996F-ECB7-EDA9-5612-CF36AF316B77}"/>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4" name="Footer Placeholder 3">
            <a:extLst>
              <a:ext uri="{FF2B5EF4-FFF2-40B4-BE49-F238E27FC236}">
                <a16:creationId xmlns:a16="http://schemas.microsoft.com/office/drawing/2014/main" id="{0D56F5A4-9463-5194-9378-7129DFD62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EFF691-A8EF-AF1D-2EDC-931CBE0670A6}"/>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153554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D6E4B-8834-B27E-8D00-02736BE4929A}"/>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3" name="Footer Placeholder 2">
            <a:extLst>
              <a:ext uri="{FF2B5EF4-FFF2-40B4-BE49-F238E27FC236}">
                <a16:creationId xmlns:a16="http://schemas.microsoft.com/office/drawing/2014/main" id="{030D9058-D483-9D1F-BF2D-AADA2AE565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A81FA-0ECD-D570-8CC9-6CEC062EDDDF}"/>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101586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DECC-9EFC-A298-7030-98C5AD397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4CD2AE-0CA1-5D00-A674-D48EB45D3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20073-8EAB-CEE6-B9F1-D3B9C18B1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2D29E-D4E9-537E-E894-06782B7961EB}"/>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6" name="Footer Placeholder 5">
            <a:extLst>
              <a:ext uri="{FF2B5EF4-FFF2-40B4-BE49-F238E27FC236}">
                <a16:creationId xmlns:a16="http://schemas.microsoft.com/office/drawing/2014/main" id="{2CAF8C11-49E9-D07A-00CC-5F05CEC71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F6BD1-78FC-7B41-BD1B-26D6C04B3CF8}"/>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13692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6EF6-DB92-15AE-0C5E-46C829EBE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DDD99-8F0A-5F7E-106A-0BD53BCF4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40EE8C-BBD3-F176-ABE0-3438D5741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4096F-507D-CFC0-CE58-0AFDC9A31827}"/>
              </a:ext>
            </a:extLst>
          </p:cNvPr>
          <p:cNvSpPr>
            <a:spLocks noGrp="1"/>
          </p:cNvSpPr>
          <p:nvPr>
            <p:ph type="dt" sz="half" idx="10"/>
          </p:nvPr>
        </p:nvSpPr>
        <p:spPr/>
        <p:txBody>
          <a:bodyPr/>
          <a:lstStyle/>
          <a:p>
            <a:fld id="{A368B37B-E116-48FD-AEF1-C9C558C493D1}" type="datetimeFigureOut">
              <a:rPr lang="en-US" smtClean="0"/>
              <a:t>9/8/2022</a:t>
            </a:fld>
            <a:endParaRPr lang="en-US"/>
          </a:p>
        </p:txBody>
      </p:sp>
      <p:sp>
        <p:nvSpPr>
          <p:cNvPr id="6" name="Footer Placeholder 5">
            <a:extLst>
              <a:ext uri="{FF2B5EF4-FFF2-40B4-BE49-F238E27FC236}">
                <a16:creationId xmlns:a16="http://schemas.microsoft.com/office/drawing/2014/main" id="{FEFB04B7-E9B8-120F-6901-4799AE5D5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B9DA8-9F22-9349-B50A-88411FEC11EF}"/>
              </a:ext>
            </a:extLst>
          </p:cNvPr>
          <p:cNvSpPr>
            <a:spLocks noGrp="1"/>
          </p:cNvSpPr>
          <p:nvPr>
            <p:ph type="sldNum" sz="quarter" idx="12"/>
          </p:nvPr>
        </p:nvSpPr>
        <p:spPr/>
        <p:txBody>
          <a:bodyPr/>
          <a:lstStyle/>
          <a:p>
            <a:fld id="{3D3A7CC5-D4BF-40C8-93EE-A7E816EDB816}" type="slidenum">
              <a:rPr lang="en-US" smtClean="0"/>
              <a:t>‹#›</a:t>
            </a:fld>
            <a:endParaRPr lang="en-US"/>
          </a:p>
        </p:txBody>
      </p:sp>
    </p:spTree>
    <p:extLst>
      <p:ext uri="{BB962C8B-B14F-4D97-AF65-F5344CB8AC3E}">
        <p14:creationId xmlns:p14="http://schemas.microsoft.com/office/powerpoint/2010/main" val="152580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8E5A4-0666-3759-688B-845C52570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09DECD-7839-3DD4-87EE-534504074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C31AC-BC8B-5AC7-4A1A-17CDF176A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8B37B-E116-48FD-AEF1-C9C558C493D1}" type="datetimeFigureOut">
              <a:rPr lang="en-US" smtClean="0"/>
              <a:t>9/8/2022</a:t>
            </a:fld>
            <a:endParaRPr lang="en-US"/>
          </a:p>
        </p:txBody>
      </p:sp>
      <p:sp>
        <p:nvSpPr>
          <p:cNvPr id="5" name="Footer Placeholder 4">
            <a:extLst>
              <a:ext uri="{FF2B5EF4-FFF2-40B4-BE49-F238E27FC236}">
                <a16:creationId xmlns:a16="http://schemas.microsoft.com/office/drawing/2014/main" id="{E9B97BCF-A2CC-9563-F97C-FB1E78AE4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860E6-E9C3-95EF-263C-38C0CAD5F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A7CC5-D4BF-40C8-93EE-A7E816EDB816}" type="slidenum">
              <a:rPr lang="en-US" smtClean="0"/>
              <a:t>‹#›</a:t>
            </a:fld>
            <a:endParaRPr lang="en-US"/>
          </a:p>
        </p:txBody>
      </p:sp>
    </p:spTree>
    <p:extLst>
      <p:ext uri="{BB962C8B-B14F-4D97-AF65-F5344CB8AC3E}">
        <p14:creationId xmlns:p14="http://schemas.microsoft.com/office/powerpoint/2010/main" val="359666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hoenixnap.com/kb/rpm-vs-y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D095-9DEE-AC83-849F-805B8F518CC6}"/>
              </a:ext>
            </a:extLst>
          </p:cNvPr>
          <p:cNvSpPr>
            <a:spLocks noGrp="1"/>
          </p:cNvSpPr>
          <p:nvPr>
            <p:ph type="ctrTitle"/>
          </p:nvPr>
        </p:nvSpPr>
        <p:spPr/>
        <p:txBody>
          <a:bodyPr/>
          <a:lstStyle/>
          <a:p>
            <a:r>
              <a:rPr lang="en-US" dirty="0"/>
              <a:t>RPM &amp; YUM</a:t>
            </a:r>
          </a:p>
        </p:txBody>
      </p:sp>
    </p:spTree>
    <p:extLst>
      <p:ext uri="{BB962C8B-B14F-4D97-AF65-F5344CB8AC3E}">
        <p14:creationId xmlns:p14="http://schemas.microsoft.com/office/powerpoint/2010/main" val="2745017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A5A5-6EDB-EE41-9F4B-DCE5FD280EDC}"/>
              </a:ext>
            </a:extLst>
          </p:cNvPr>
          <p:cNvSpPr>
            <a:spLocks noGrp="1"/>
          </p:cNvSpPr>
          <p:nvPr>
            <p:ph type="title"/>
          </p:nvPr>
        </p:nvSpPr>
        <p:spPr/>
        <p:txBody>
          <a:bodyPr/>
          <a:lstStyle/>
          <a:p>
            <a:r>
              <a:rPr lang="en-US" dirty="0"/>
              <a:t>RPM vs YUM</a:t>
            </a:r>
          </a:p>
        </p:txBody>
      </p:sp>
      <p:pic>
        <p:nvPicPr>
          <p:cNvPr id="5" name="Content Placeholder 4">
            <a:extLst>
              <a:ext uri="{FF2B5EF4-FFF2-40B4-BE49-F238E27FC236}">
                <a16:creationId xmlns:a16="http://schemas.microsoft.com/office/drawing/2014/main" id="{A972B0B9-4719-B218-D09B-D2C4B2719088}"/>
              </a:ext>
            </a:extLst>
          </p:cNvPr>
          <p:cNvPicPr>
            <a:picLocks noGrp="1" noChangeAspect="1"/>
          </p:cNvPicPr>
          <p:nvPr>
            <p:ph idx="1"/>
          </p:nvPr>
        </p:nvPicPr>
        <p:blipFill>
          <a:blip r:embed="rId2"/>
          <a:stretch>
            <a:fillRect/>
          </a:stretch>
        </p:blipFill>
        <p:spPr>
          <a:xfrm>
            <a:off x="1065320" y="1825625"/>
            <a:ext cx="10288480" cy="4351338"/>
          </a:xfrm>
        </p:spPr>
      </p:pic>
    </p:spTree>
    <p:extLst>
      <p:ext uri="{BB962C8B-B14F-4D97-AF65-F5344CB8AC3E}">
        <p14:creationId xmlns:p14="http://schemas.microsoft.com/office/powerpoint/2010/main" val="63524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B0D3-4541-B500-790E-B8086F8671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6B051C-23BA-8083-3570-75074609ABC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009870A-7FE4-104F-129C-D2DA89C182CB}"/>
              </a:ext>
            </a:extLst>
          </p:cNvPr>
          <p:cNvPicPr>
            <a:picLocks noChangeAspect="1"/>
          </p:cNvPicPr>
          <p:nvPr/>
        </p:nvPicPr>
        <p:blipFill>
          <a:blip r:embed="rId2"/>
          <a:stretch>
            <a:fillRect/>
          </a:stretch>
        </p:blipFill>
        <p:spPr>
          <a:xfrm>
            <a:off x="838200" y="365125"/>
            <a:ext cx="10702771" cy="6211889"/>
          </a:xfrm>
          <a:prstGeom prst="rect">
            <a:avLst/>
          </a:prstGeom>
        </p:spPr>
      </p:pic>
    </p:spTree>
    <p:extLst>
      <p:ext uri="{BB962C8B-B14F-4D97-AF65-F5344CB8AC3E}">
        <p14:creationId xmlns:p14="http://schemas.microsoft.com/office/powerpoint/2010/main" val="379165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1B5264-FB32-F34D-43F9-88F5CF1457EE}"/>
              </a:ext>
            </a:extLst>
          </p:cNvPr>
          <p:cNvPicPr>
            <a:picLocks noChangeAspect="1"/>
          </p:cNvPicPr>
          <p:nvPr/>
        </p:nvPicPr>
        <p:blipFill>
          <a:blip r:embed="rId2"/>
          <a:stretch>
            <a:fillRect/>
          </a:stretch>
        </p:blipFill>
        <p:spPr>
          <a:xfrm>
            <a:off x="1165887" y="879783"/>
            <a:ext cx="9363075" cy="4476750"/>
          </a:xfrm>
          <a:prstGeom prst="rect">
            <a:avLst/>
          </a:prstGeom>
        </p:spPr>
      </p:pic>
    </p:spTree>
    <p:extLst>
      <p:ext uri="{BB962C8B-B14F-4D97-AF65-F5344CB8AC3E}">
        <p14:creationId xmlns:p14="http://schemas.microsoft.com/office/powerpoint/2010/main" val="405941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45F47E-A22A-B270-77F5-C2AF9420302F}"/>
              </a:ext>
            </a:extLst>
          </p:cNvPr>
          <p:cNvPicPr>
            <a:picLocks noChangeAspect="1"/>
          </p:cNvPicPr>
          <p:nvPr/>
        </p:nvPicPr>
        <p:blipFill>
          <a:blip r:embed="rId2"/>
          <a:stretch>
            <a:fillRect/>
          </a:stretch>
        </p:blipFill>
        <p:spPr>
          <a:xfrm>
            <a:off x="1519237" y="190500"/>
            <a:ext cx="9153525" cy="6477000"/>
          </a:xfrm>
          <a:prstGeom prst="rect">
            <a:avLst/>
          </a:prstGeom>
        </p:spPr>
      </p:pic>
    </p:spTree>
    <p:extLst>
      <p:ext uri="{BB962C8B-B14F-4D97-AF65-F5344CB8AC3E}">
        <p14:creationId xmlns:p14="http://schemas.microsoft.com/office/powerpoint/2010/main" val="165733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CC18A9-E0F7-ACF0-D0D9-B641C4ED4AFE}"/>
              </a:ext>
            </a:extLst>
          </p:cNvPr>
          <p:cNvPicPr>
            <a:picLocks noChangeAspect="1"/>
          </p:cNvPicPr>
          <p:nvPr/>
        </p:nvPicPr>
        <p:blipFill>
          <a:blip r:embed="rId2"/>
          <a:stretch>
            <a:fillRect/>
          </a:stretch>
        </p:blipFill>
        <p:spPr>
          <a:xfrm>
            <a:off x="1319397" y="1056443"/>
            <a:ext cx="9286875" cy="4840326"/>
          </a:xfrm>
          <a:prstGeom prst="rect">
            <a:avLst/>
          </a:prstGeom>
        </p:spPr>
      </p:pic>
    </p:spTree>
    <p:extLst>
      <p:ext uri="{BB962C8B-B14F-4D97-AF65-F5344CB8AC3E}">
        <p14:creationId xmlns:p14="http://schemas.microsoft.com/office/powerpoint/2010/main" val="3046936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1FAF81-ECDF-7BCF-DEE0-FEC6052E88E8}"/>
              </a:ext>
            </a:extLst>
          </p:cNvPr>
          <p:cNvPicPr>
            <a:picLocks noChangeAspect="1"/>
          </p:cNvPicPr>
          <p:nvPr/>
        </p:nvPicPr>
        <p:blipFill>
          <a:blip r:embed="rId2"/>
          <a:stretch>
            <a:fillRect/>
          </a:stretch>
        </p:blipFill>
        <p:spPr>
          <a:xfrm>
            <a:off x="1267657" y="1470641"/>
            <a:ext cx="9372600" cy="4857750"/>
          </a:xfrm>
          <a:prstGeom prst="rect">
            <a:avLst/>
          </a:prstGeom>
        </p:spPr>
      </p:pic>
    </p:spTree>
    <p:extLst>
      <p:ext uri="{BB962C8B-B14F-4D97-AF65-F5344CB8AC3E}">
        <p14:creationId xmlns:p14="http://schemas.microsoft.com/office/powerpoint/2010/main" val="105074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BDB889-01BA-2CA6-5405-380709B65F0C}"/>
              </a:ext>
            </a:extLst>
          </p:cNvPr>
          <p:cNvPicPr>
            <a:picLocks noChangeAspect="1"/>
          </p:cNvPicPr>
          <p:nvPr/>
        </p:nvPicPr>
        <p:blipFill>
          <a:blip r:embed="rId2"/>
          <a:stretch>
            <a:fillRect/>
          </a:stretch>
        </p:blipFill>
        <p:spPr>
          <a:xfrm>
            <a:off x="1276350" y="614362"/>
            <a:ext cx="9639300" cy="5629275"/>
          </a:xfrm>
          <a:prstGeom prst="rect">
            <a:avLst/>
          </a:prstGeom>
        </p:spPr>
      </p:pic>
    </p:spTree>
    <p:extLst>
      <p:ext uri="{BB962C8B-B14F-4D97-AF65-F5344CB8AC3E}">
        <p14:creationId xmlns:p14="http://schemas.microsoft.com/office/powerpoint/2010/main" val="185908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9803-8EA9-C8DA-0081-A32A21E890FE}"/>
              </a:ext>
            </a:extLst>
          </p:cNvPr>
          <p:cNvSpPr>
            <a:spLocks noGrp="1"/>
          </p:cNvSpPr>
          <p:nvPr>
            <p:ph type="title"/>
          </p:nvPr>
        </p:nvSpPr>
        <p:spPr/>
        <p:txBody>
          <a:bodyPr/>
          <a:lstStyle/>
          <a:p>
            <a:r>
              <a:rPr lang="en-US" dirty="0"/>
              <a:t>How to install RPM and YUM package</a:t>
            </a:r>
          </a:p>
        </p:txBody>
      </p:sp>
      <p:sp>
        <p:nvSpPr>
          <p:cNvPr id="3" name="Content Placeholder 2">
            <a:extLst>
              <a:ext uri="{FF2B5EF4-FFF2-40B4-BE49-F238E27FC236}">
                <a16:creationId xmlns:a16="http://schemas.microsoft.com/office/drawing/2014/main" id="{B0605053-B079-0D0B-1BD3-6D7C221E17F6}"/>
              </a:ext>
            </a:extLst>
          </p:cNvPr>
          <p:cNvSpPr>
            <a:spLocks noGrp="1"/>
          </p:cNvSpPr>
          <p:nvPr>
            <p:ph idx="1"/>
          </p:nvPr>
        </p:nvSpPr>
        <p:spPr/>
        <p:txBody>
          <a:bodyPr/>
          <a:lstStyle/>
          <a:p>
            <a:r>
              <a:rPr lang="en-US" dirty="0"/>
              <a:t>While working in Linux, you may have seen downloadable files with the .rpm extension. Rpm files are designed to be downloaded and installed independently, outside of a software repository.</a:t>
            </a:r>
          </a:p>
          <a:p>
            <a:r>
              <a:rPr lang="en-US" dirty="0"/>
              <a:t>RPM Package Manager (RPM) is a free and open-source package management system for installing, uninstalling and managing software packages in Linux.</a:t>
            </a:r>
          </a:p>
          <a:p>
            <a:pPr marL="0" indent="0">
              <a:buNone/>
            </a:pPr>
            <a:endParaRPr lang="en-US" dirty="0"/>
          </a:p>
        </p:txBody>
      </p:sp>
    </p:spTree>
    <p:extLst>
      <p:ext uri="{BB962C8B-B14F-4D97-AF65-F5344CB8AC3E}">
        <p14:creationId xmlns:p14="http://schemas.microsoft.com/office/powerpoint/2010/main" val="377200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C08CB-8FFE-7765-FDD3-9214D8CB45D1}"/>
              </a:ext>
            </a:extLst>
          </p:cNvPr>
          <p:cNvSpPr>
            <a:spLocks noGrp="1"/>
          </p:cNvSpPr>
          <p:nvPr>
            <p:ph idx="1"/>
          </p:nvPr>
        </p:nvSpPr>
        <p:spPr>
          <a:xfrm>
            <a:off x="838200" y="265723"/>
            <a:ext cx="10515600" cy="5911240"/>
          </a:xfrm>
        </p:spPr>
        <p:txBody>
          <a:bodyPr/>
          <a:lstStyle/>
          <a:p>
            <a:r>
              <a:rPr lang="en-US" dirty="0"/>
              <a:t>Prerequisites</a:t>
            </a:r>
          </a:p>
          <a:p>
            <a:pPr marL="0" indent="0">
              <a:buNone/>
            </a:pPr>
            <a:endParaRPr lang="en-US" dirty="0"/>
          </a:p>
        </p:txBody>
      </p:sp>
      <p:pic>
        <p:nvPicPr>
          <p:cNvPr id="5" name="Picture 4">
            <a:extLst>
              <a:ext uri="{FF2B5EF4-FFF2-40B4-BE49-F238E27FC236}">
                <a16:creationId xmlns:a16="http://schemas.microsoft.com/office/drawing/2014/main" id="{97C12078-0C3F-8E6C-60E9-BE290C51EC0F}"/>
              </a:ext>
            </a:extLst>
          </p:cNvPr>
          <p:cNvPicPr>
            <a:picLocks noChangeAspect="1"/>
          </p:cNvPicPr>
          <p:nvPr/>
        </p:nvPicPr>
        <p:blipFill>
          <a:blip r:embed="rId2"/>
          <a:stretch>
            <a:fillRect/>
          </a:stretch>
        </p:blipFill>
        <p:spPr>
          <a:xfrm>
            <a:off x="1119554" y="987302"/>
            <a:ext cx="10234246" cy="1740267"/>
          </a:xfrm>
          <a:prstGeom prst="rect">
            <a:avLst/>
          </a:prstGeom>
        </p:spPr>
      </p:pic>
    </p:spTree>
    <p:extLst>
      <p:ext uri="{BB962C8B-B14F-4D97-AF65-F5344CB8AC3E}">
        <p14:creationId xmlns:p14="http://schemas.microsoft.com/office/powerpoint/2010/main" val="371884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A96D-782D-1E50-DDB4-360517197AEF}"/>
              </a:ext>
            </a:extLst>
          </p:cNvPr>
          <p:cNvSpPr>
            <a:spLocks noGrp="1"/>
          </p:cNvSpPr>
          <p:nvPr>
            <p:ph type="title"/>
          </p:nvPr>
        </p:nvSpPr>
        <p:spPr>
          <a:xfrm>
            <a:off x="1463430" y="681037"/>
            <a:ext cx="10515600" cy="1325563"/>
          </a:xfrm>
        </p:spPr>
        <p:txBody>
          <a:bodyPr/>
          <a:lstStyle/>
          <a:p>
            <a:r>
              <a:rPr lang="en-US" b="1" dirty="0"/>
              <a:t>Download RPM Installation File</a:t>
            </a:r>
            <a:br>
              <a:rPr lang="en-US" b="1" dirty="0"/>
            </a:br>
            <a:endParaRPr lang="en-US" dirty="0"/>
          </a:p>
        </p:txBody>
      </p:sp>
      <p:pic>
        <p:nvPicPr>
          <p:cNvPr id="5" name="Content Placeholder 4">
            <a:extLst>
              <a:ext uri="{FF2B5EF4-FFF2-40B4-BE49-F238E27FC236}">
                <a16:creationId xmlns:a16="http://schemas.microsoft.com/office/drawing/2014/main" id="{101CA1A4-C487-7323-ABF5-8180634662A1}"/>
              </a:ext>
            </a:extLst>
          </p:cNvPr>
          <p:cNvPicPr>
            <a:picLocks noGrp="1" noChangeAspect="1"/>
          </p:cNvPicPr>
          <p:nvPr>
            <p:ph idx="1"/>
          </p:nvPr>
        </p:nvPicPr>
        <p:blipFill>
          <a:blip r:embed="rId2"/>
          <a:stretch>
            <a:fillRect/>
          </a:stretch>
        </p:blipFill>
        <p:spPr>
          <a:xfrm>
            <a:off x="1289539" y="1391139"/>
            <a:ext cx="9183076" cy="3782280"/>
          </a:xfrm>
        </p:spPr>
      </p:pic>
      <p:sp>
        <p:nvSpPr>
          <p:cNvPr id="7" name="TextBox 6">
            <a:extLst>
              <a:ext uri="{FF2B5EF4-FFF2-40B4-BE49-F238E27FC236}">
                <a16:creationId xmlns:a16="http://schemas.microsoft.com/office/drawing/2014/main" id="{8F631075-4449-9D22-A4A3-C5CE60B9DC69}"/>
              </a:ext>
            </a:extLst>
          </p:cNvPr>
          <p:cNvSpPr txBox="1"/>
          <p:nvPr/>
        </p:nvSpPr>
        <p:spPr>
          <a:xfrm>
            <a:off x="1463429" y="5299800"/>
            <a:ext cx="9118601" cy="1200329"/>
          </a:xfrm>
          <a:prstGeom prst="rect">
            <a:avLst/>
          </a:prstGeom>
          <a:noFill/>
        </p:spPr>
        <p:txBody>
          <a:bodyPr wrap="square">
            <a:spAutoFit/>
          </a:bodyPr>
          <a:lstStyle/>
          <a:p>
            <a:r>
              <a:rPr lang="en-US" dirty="0"/>
              <a:t>Wget is a networking command-line tool that </a:t>
            </a:r>
            <a:r>
              <a:rPr lang="en-US" b="1" dirty="0"/>
              <a:t>lets you download files and interact with REST APIs</a:t>
            </a:r>
            <a:r>
              <a:rPr lang="en-US" dirty="0"/>
              <a:t>. It supports the HTTP , HTTPS , FTP , and FTPS internet protocols. Wget can deal with unstable and slow network connections. In the event of a download failure, Wget keeps trying until the entire file has been retrieved.</a:t>
            </a:r>
          </a:p>
        </p:txBody>
      </p:sp>
    </p:spTree>
    <p:extLst>
      <p:ext uri="{BB962C8B-B14F-4D97-AF65-F5344CB8AC3E}">
        <p14:creationId xmlns:p14="http://schemas.microsoft.com/office/powerpoint/2010/main" val="310054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FB48-23CB-46C9-6545-7A4EDD82C716}"/>
              </a:ext>
            </a:extLst>
          </p:cNvPr>
          <p:cNvSpPr>
            <a:spLocks noGrp="1"/>
          </p:cNvSpPr>
          <p:nvPr>
            <p:ph type="title"/>
          </p:nvPr>
        </p:nvSpPr>
        <p:spPr/>
        <p:txBody>
          <a:bodyPr/>
          <a:lstStyle/>
          <a:p>
            <a:r>
              <a:rPr lang="en-US" dirty="0"/>
              <a:t>Full Form</a:t>
            </a:r>
          </a:p>
        </p:txBody>
      </p:sp>
      <p:sp>
        <p:nvSpPr>
          <p:cNvPr id="3" name="Content Placeholder 2">
            <a:extLst>
              <a:ext uri="{FF2B5EF4-FFF2-40B4-BE49-F238E27FC236}">
                <a16:creationId xmlns:a16="http://schemas.microsoft.com/office/drawing/2014/main" id="{F35AA741-716B-FB05-B5BF-2B73DC261D58}"/>
              </a:ext>
            </a:extLst>
          </p:cNvPr>
          <p:cNvSpPr>
            <a:spLocks noGrp="1"/>
          </p:cNvSpPr>
          <p:nvPr>
            <p:ph idx="1"/>
          </p:nvPr>
        </p:nvSpPr>
        <p:spPr/>
        <p:txBody>
          <a:bodyPr/>
          <a:lstStyle/>
          <a:p>
            <a:r>
              <a:rPr lang="en-US" dirty="0"/>
              <a:t>RPM-</a:t>
            </a:r>
            <a:r>
              <a:rPr lang="en-US" dirty="0" err="1"/>
              <a:t>Redhat</a:t>
            </a:r>
            <a:r>
              <a:rPr lang="en-US" dirty="0"/>
              <a:t> Package Manager.</a:t>
            </a:r>
          </a:p>
          <a:p>
            <a:r>
              <a:rPr lang="en-US" dirty="0"/>
              <a:t>YUM-</a:t>
            </a:r>
            <a:r>
              <a:rPr lang="en-US" dirty="0" err="1"/>
              <a:t>Yellowdog</a:t>
            </a:r>
            <a:r>
              <a:rPr lang="en-US" dirty="0"/>
              <a:t> Updater Modified.</a:t>
            </a:r>
          </a:p>
        </p:txBody>
      </p:sp>
    </p:spTree>
    <p:extLst>
      <p:ext uri="{BB962C8B-B14F-4D97-AF65-F5344CB8AC3E}">
        <p14:creationId xmlns:p14="http://schemas.microsoft.com/office/powerpoint/2010/main" val="2756093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C8BE-B88D-6D3E-06DC-48558903A514}"/>
              </a:ext>
            </a:extLst>
          </p:cNvPr>
          <p:cNvSpPr>
            <a:spLocks noGrp="1"/>
          </p:cNvSpPr>
          <p:nvPr>
            <p:ph type="title"/>
          </p:nvPr>
        </p:nvSpPr>
        <p:spPr/>
        <p:txBody>
          <a:bodyPr/>
          <a:lstStyle/>
          <a:p>
            <a:r>
              <a:rPr lang="en-US" b="1" dirty="0"/>
              <a:t>Install RPM File on Linux</a:t>
            </a:r>
            <a:br>
              <a:rPr lang="en-US" b="1" dirty="0"/>
            </a:br>
            <a:endParaRPr lang="en-US" dirty="0"/>
          </a:p>
        </p:txBody>
      </p:sp>
      <p:pic>
        <p:nvPicPr>
          <p:cNvPr id="5" name="Content Placeholder 4">
            <a:extLst>
              <a:ext uri="{FF2B5EF4-FFF2-40B4-BE49-F238E27FC236}">
                <a16:creationId xmlns:a16="http://schemas.microsoft.com/office/drawing/2014/main" id="{9B405D78-BF90-8FED-99EE-8B785731DBD5}"/>
              </a:ext>
            </a:extLst>
          </p:cNvPr>
          <p:cNvPicPr>
            <a:picLocks noGrp="1" noChangeAspect="1"/>
          </p:cNvPicPr>
          <p:nvPr>
            <p:ph idx="1"/>
          </p:nvPr>
        </p:nvPicPr>
        <p:blipFill>
          <a:blip r:embed="rId2"/>
          <a:stretch>
            <a:fillRect/>
          </a:stretch>
        </p:blipFill>
        <p:spPr>
          <a:xfrm>
            <a:off x="1695450" y="2429669"/>
            <a:ext cx="8801100" cy="3143250"/>
          </a:xfrm>
        </p:spPr>
      </p:pic>
    </p:spTree>
    <p:extLst>
      <p:ext uri="{BB962C8B-B14F-4D97-AF65-F5344CB8AC3E}">
        <p14:creationId xmlns:p14="http://schemas.microsoft.com/office/powerpoint/2010/main" val="3330934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66EC8B-FC72-9F02-F983-8C53274ADB8D}"/>
              </a:ext>
            </a:extLst>
          </p:cNvPr>
          <p:cNvPicPr>
            <a:picLocks noGrp="1" noChangeAspect="1"/>
          </p:cNvPicPr>
          <p:nvPr>
            <p:ph idx="1"/>
          </p:nvPr>
        </p:nvPicPr>
        <p:blipFill>
          <a:blip r:embed="rId2"/>
          <a:stretch>
            <a:fillRect/>
          </a:stretch>
        </p:blipFill>
        <p:spPr>
          <a:xfrm>
            <a:off x="1391138" y="648677"/>
            <a:ext cx="9409724" cy="5528286"/>
          </a:xfrm>
        </p:spPr>
      </p:pic>
    </p:spTree>
    <p:extLst>
      <p:ext uri="{BB962C8B-B14F-4D97-AF65-F5344CB8AC3E}">
        <p14:creationId xmlns:p14="http://schemas.microsoft.com/office/powerpoint/2010/main" val="165969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4C74B0-C2D2-BF46-9762-092E0F6E345D}"/>
              </a:ext>
            </a:extLst>
          </p:cNvPr>
          <p:cNvPicPr>
            <a:picLocks noGrp="1" noChangeAspect="1"/>
          </p:cNvPicPr>
          <p:nvPr>
            <p:ph idx="1"/>
          </p:nvPr>
        </p:nvPicPr>
        <p:blipFill>
          <a:blip r:embed="rId2"/>
          <a:stretch>
            <a:fillRect/>
          </a:stretch>
        </p:blipFill>
        <p:spPr>
          <a:xfrm>
            <a:off x="1509712" y="1862931"/>
            <a:ext cx="9172575" cy="4276725"/>
          </a:xfrm>
        </p:spPr>
      </p:pic>
    </p:spTree>
    <p:extLst>
      <p:ext uri="{BB962C8B-B14F-4D97-AF65-F5344CB8AC3E}">
        <p14:creationId xmlns:p14="http://schemas.microsoft.com/office/powerpoint/2010/main" val="104127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2A8DFE-7F86-4C5B-506C-4A52EC2B5239}"/>
              </a:ext>
            </a:extLst>
          </p:cNvPr>
          <p:cNvPicPr>
            <a:picLocks noGrp="1" noChangeAspect="1"/>
          </p:cNvPicPr>
          <p:nvPr>
            <p:ph idx="1"/>
          </p:nvPr>
        </p:nvPicPr>
        <p:blipFill>
          <a:blip r:embed="rId2"/>
          <a:stretch>
            <a:fillRect/>
          </a:stretch>
        </p:blipFill>
        <p:spPr>
          <a:xfrm>
            <a:off x="1250463" y="867508"/>
            <a:ext cx="8876666" cy="5309455"/>
          </a:xfrm>
        </p:spPr>
      </p:pic>
    </p:spTree>
    <p:extLst>
      <p:ext uri="{BB962C8B-B14F-4D97-AF65-F5344CB8AC3E}">
        <p14:creationId xmlns:p14="http://schemas.microsoft.com/office/powerpoint/2010/main" val="3624395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92D0-6E9C-49D0-1F5B-5368A83D2E96}"/>
              </a:ext>
            </a:extLst>
          </p:cNvPr>
          <p:cNvSpPr>
            <a:spLocks noGrp="1"/>
          </p:cNvSpPr>
          <p:nvPr>
            <p:ph type="title"/>
          </p:nvPr>
        </p:nvSpPr>
        <p:spPr/>
        <p:txBody>
          <a:bodyPr/>
          <a:lstStyle/>
          <a:p>
            <a:r>
              <a:rPr lang="en-US" b="1" dirty="0"/>
              <a:t>Install RPM File on Linux</a:t>
            </a:r>
            <a:br>
              <a:rPr lang="en-US" b="1" dirty="0"/>
            </a:br>
            <a:endParaRPr lang="en-US" dirty="0"/>
          </a:p>
        </p:txBody>
      </p:sp>
      <p:pic>
        <p:nvPicPr>
          <p:cNvPr id="5" name="Content Placeholder 4">
            <a:extLst>
              <a:ext uri="{FF2B5EF4-FFF2-40B4-BE49-F238E27FC236}">
                <a16:creationId xmlns:a16="http://schemas.microsoft.com/office/drawing/2014/main" id="{60FCA5EF-45B7-52EF-8D00-F653D846CFE2}"/>
              </a:ext>
            </a:extLst>
          </p:cNvPr>
          <p:cNvPicPr>
            <a:picLocks noGrp="1" noChangeAspect="1"/>
          </p:cNvPicPr>
          <p:nvPr>
            <p:ph idx="1"/>
          </p:nvPr>
        </p:nvPicPr>
        <p:blipFill>
          <a:blip r:embed="rId2"/>
          <a:stretch>
            <a:fillRect/>
          </a:stretch>
        </p:blipFill>
        <p:spPr>
          <a:xfrm>
            <a:off x="2805112" y="2094523"/>
            <a:ext cx="6581775" cy="3145021"/>
          </a:xfrm>
        </p:spPr>
      </p:pic>
    </p:spTree>
    <p:extLst>
      <p:ext uri="{BB962C8B-B14F-4D97-AF65-F5344CB8AC3E}">
        <p14:creationId xmlns:p14="http://schemas.microsoft.com/office/powerpoint/2010/main" val="3321665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2212-E551-C004-A0F6-B00045B2203E}"/>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BFCC3B5F-6C22-939A-0139-7299F9C3E9E4}"/>
              </a:ext>
            </a:extLst>
          </p:cNvPr>
          <p:cNvSpPr>
            <a:spLocks noGrp="1"/>
          </p:cNvSpPr>
          <p:nvPr>
            <p:ph idx="1"/>
          </p:nvPr>
        </p:nvSpPr>
        <p:spPr/>
        <p:txBody>
          <a:bodyPr/>
          <a:lstStyle/>
          <a:p>
            <a:r>
              <a:rPr lang="en-US" dirty="0">
                <a:hlinkClick r:id="rId2"/>
              </a:rPr>
              <a:t>https://phoenixnap.com/kb/rpm-vs-yum</a:t>
            </a:r>
            <a:endParaRPr lang="en-US" dirty="0"/>
          </a:p>
          <a:p>
            <a:endParaRPr lang="en-US" dirty="0"/>
          </a:p>
        </p:txBody>
      </p:sp>
    </p:spTree>
    <p:extLst>
      <p:ext uri="{BB962C8B-B14F-4D97-AF65-F5344CB8AC3E}">
        <p14:creationId xmlns:p14="http://schemas.microsoft.com/office/powerpoint/2010/main" val="21244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260E-51CD-8FC5-2574-F5A458DEA3E4}"/>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818CDB70-BDE4-D700-6FF7-A4FC0B772DD6}"/>
              </a:ext>
            </a:extLst>
          </p:cNvPr>
          <p:cNvPicPr>
            <a:picLocks noGrp="1" noChangeAspect="1"/>
          </p:cNvPicPr>
          <p:nvPr>
            <p:ph idx="1"/>
          </p:nvPr>
        </p:nvPicPr>
        <p:blipFill>
          <a:blip r:embed="rId2"/>
          <a:stretch>
            <a:fillRect/>
          </a:stretch>
        </p:blipFill>
        <p:spPr>
          <a:xfrm>
            <a:off x="1371138" y="1690688"/>
            <a:ext cx="9201150" cy="1676400"/>
          </a:xfrm>
        </p:spPr>
      </p:pic>
    </p:spTree>
    <p:extLst>
      <p:ext uri="{BB962C8B-B14F-4D97-AF65-F5344CB8AC3E}">
        <p14:creationId xmlns:p14="http://schemas.microsoft.com/office/powerpoint/2010/main" val="33448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BEFD-178A-E587-EF89-36633421BE9B}"/>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129F4FBE-B827-A047-D251-27B255A26965}"/>
              </a:ext>
            </a:extLst>
          </p:cNvPr>
          <p:cNvPicPr>
            <a:picLocks noGrp="1" noChangeAspect="1"/>
          </p:cNvPicPr>
          <p:nvPr>
            <p:ph idx="1"/>
          </p:nvPr>
        </p:nvPicPr>
        <p:blipFill>
          <a:blip r:embed="rId2"/>
          <a:stretch>
            <a:fillRect/>
          </a:stretch>
        </p:blipFill>
        <p:spPr>
          <a:xfrm>
            <a:off x="1414462" y="2739231"/>
            <a:ext cx="9363075" cy="2524125"/>
          </a:xfrm>
        </p:spPr>
      </p:pic>
    </p:spTree>
    <p:extLst>
      <p:ext uri="{BB962C8B-B14F-4D97-AF65-F5344CB8AC3E}">
        <p14:creationId xmlns:p14="http://schemas.microsoft.com/office/powerpoint/2010/main" val="207341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EF79-0EB1-B6D1-B987-5DF264D59CA6}"/>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7A27AF1D-28A2-7709-C4BC-46B642FE1752}"/>
              </a:ext>
            </a:extLst>
          </p:cNvPr>
          <p:cNvPicPr>
            <a:picLocks noGrp="1" noChangeAspect="1"/>
          </p:cNvPicPr>
          <p:nvPr>
            <p:ph idx="1"/>
          </p:nvPr>
        </p:nvPicPr>
        <p:blipFill>
          <a:blip r:embed="rId2"/>
          <a:stretch>
            <a:fillRect/>
          </a:stretch>
        </p:blipFill>
        <p:spPr>
          <a:xfrm>
            <a:off x="1457325" y="2496344"/>
            <a:ext cx="9277350" cy="3009900"/>
          </a:xfrm>
        </p:spPr>
      </p:pic>
    </p:spTree>
    <p:extLst>
      <p:ext uri="{BB962C8B-B14F-4D97-AF65-F5344CB8AC3E}">
        <p14:creationId xmlns:p14="http://schemas.microsoft.com/office/powerpoint/2010/main" val="85589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0D33-DFE9-E2DC-69C6-28328BBDAC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FE642EC-EA0A-D206-2410-121A812CCD10}"/>
              </a:ext>
            </a:extLst>
          </p:cNvPr>
          <p:cNvSpPr>
            <a:spLocks noGrp="1"/>
          </p:cNvSpPr>
          <p:nvPr>
            <p:ph idx="1"/>
          </p:nvPr>
        </p:nvSpPr>
        <p:spPr/>
        <p:txBody>
          <a:bodyPr>
            <a:normAutofit fontScale="92500" lnSpcReduction="10000"/>
          </a:bodyPr>
          <a:lstStyle/>
          <a:p>
            <a:r>
              <a:rPr lang="en-US" dirty="0"/>
              <a:t>On RedHat, CentOS, and Fedora, the RMP package manager, or RedHat package manager is the software that builds, installs, updates, and otherwise manages individual software packages on a system. </a:t>
            </a:r>
          </a:p>
          <a:p>
            <a:r>
              <a:rPr lang="en-US" dirty="0"/>
              <a:t>These packages contain either pre-compiled binary files, or source code to build binaries, and metadata that describes how RPM should treat the files, where they should be installed in the system, how they should be compiled, and so on.</a:t>
            </a:r>
          </a:p>
          <a:p>
            <a:r>
              <a:rPr lang="en-US" dirty="0"/>
              <a:t>We can either use RPM directly, if we have a .rpm file to install, or we can use yum to search </a:t>
            </a:r>
            <a:r>
              <a:rPr lang="en-US" dirty="0" err="1"/>
              <a:t>respositories</a:t>
            </a:r>
            <a:r>
              <a:rPr lang="en-US" dirty="0"/>
              <a:t> and interact with RPM. </a:t>
            </a:r>
          </a:p>
          <a:p>
            <a:r>
              <a:rPr lang="en-US" dirty="0">
                <a:highlight>
                  <a:srgbClr val="FFFF00"/>
                </a:highlight>
              </a:rPr>
              <a:t>Yum</a:t>
            </a:r>
            <a:r>
              <a:rPr lang="en-US" dirty="0"/>
              <a:t> stands for </a:t>
            </a:r>
            <a:r>
              <a:rPr lang="en-US" dirty="0" err="1">
                <a:highlight>
                  <a:srgbClr val="FFFF00"/>
                </a:highlight>
              </a:rPr>
              <a:t>Yellowdog</a:t>
            </a:r>
            <a:r>
              <a:rPr lang="en-US" dirty="0">
                <a:highlight>
                  <a:srgbClr val="FFFF00"/>
                </a:highlight>
              </a:rPr>
              <a:t> Updater, Modified</a:t>
            </a:r>
            <a:r>
              <a:rPr lang="en-US" dirty="0"/>
              <a:t>. The name </a:t>
            </a:r>
            <a:r>
              <a:rPr lang="en-US" dirty="0" err="1"/>
              <a:t>Yellowdog</a:t>
            </a:r>
            <a:r>
              <a:rPr lang="en-US" dirty="0"/>
              <a:t> comes from a distribution of Linux that was focused on IBM's power line of processors. </a:t>
            </a:r>
          </a:p>
        </p:txBody>
      </p:sp>
    </p:spTree>
    <p:extLst>
      <p:ext uri="{BB962C8B-B14F-4D97-AF65-F5344CB8AC3E}">
        <p14:creationId xmlns:p14="http://schemas.microsoft.com/office/powerpoint/2010/main" val="11400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7C93C-180E-EE32-3057-5978AE0C9590}"/>
              </a:ext>
            </a:extLst>
          </p:cNvPr>
          <p:cNvSpPr>
            <a:spLocks noGrp="1"/>
          </p:cNvSpPr>
          <p:nvPr>
            <p:ph idx="1"/>
          </p:nvPr>
        </p:nvSpPr>
        <p:spPr>
          <a:xfrm>
            <a:off x="838200" y="497150"/>
            <a:ext cx="10515600" cy="5679813"/>
          </a:xfrm>
        </p:spPr>
        <p:txBody>
          <a:bodyPr>
            <a:normAutofit fontScale="92500" lnSpcReduction="10000"/>
          </a:bodyPr>
          <a:lstStyle/>
          <a:p>
            <a:r>
              <a:rPr lang="en-US" dirty="0"/>
              <a:t>Yum, sitting on top of RPM, is the default package management interface on RedHat Enterprise Linux, CentOS, and older versions of Fedora.</a:t>
            </a:r>
          </a:p>
          <a:p>
            <a:r>
              <a:rPr lang="en-US" dirty="0"/>
              <a:t>As of Fedora 22, yum was switched out in favor of dandified yum, or DNF, which operates largely the same, though it can be faster, and has a different method of resolving package dependencies. DNF generally follows the same command syntax as yum.</a:t>
            </a:r>
          </a:p>
          <a:p>
            <a:r>
              <a:rPr lang="en-US" dirty="0"/>
              <a:t>One of the advantages we get from using yum, instead of just using RPM, is that yum manages dependencies for packages automatically.</a:t>
            </a:r>
          </a:p>
          <a:p>
            <a:r>
              <a:rPr lang="en-US" dirty="0"/>
              <a:t>So, if a given package requires, say, Perl or Python to run, yum will go out and grab that package and anything it might need to ensure the actual package we want to install has all of the resources and other packages that it expects. If you were to try to install a package that had dependencies with RMP, you'd need to know what all those dependencies are, and have all the RMP files for those dependencies already on hand. So yum saves us a lot of work.</a:t>
            </a:r>
          </a:p>
          <a:p>
            <a:endParaRPr lang="en-US" dirty="0"/>
          </a:p>
        </p:txBody>
      </p:sp>
    </p:spTree>
    <p:extLst>
      <p:ext uri="{BB962C8B-B14F-4D97-AF65-F5344CB8AC3E}">
        <p14:creationId xmlns:p14="http://schemas.microsoft.com/office/powerpoint/2010/main" val="138866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CBBF-CC75-CB6F-DE67-9BF19046FC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574795-CEEF-10A1-6A1C-068349E1797C}"/>
              </a:ext>
            </a:extLst>
          </p:cNvPr>
          <p:cNvSpPr>
            <a:spLocks noGrp="1"/>
          </p:cNvSpPr>
          <p:nvPr>
            <p:ph idx="1"/>
          </p:nvPr>
        </p:nvSpPr>
        <p:spPr/>
        <p:txBody>
          <a:bodyPr/>
          <a:lstStyle/>
          <a:p>
            <a:r>
              <a:rPr lang="en-US" dirty="0"/>
              <a:t>yum gives us tools to work at a higher level, so we don't, for example, have to go search the web and download an RPM file to install. We can use tools yum provides to search for software and install it right from the command line.</a:t>
            </a:r>
          </a:p>
          <a:p>
            <a:r>
              <a:rPr lang="en-US" dirty="0"/>
              <a:t>RPM keeps track of software that's installed and removed in the RPM DB, and when you run certain yum commands, the yum software updates a local copy of the repo data, so you can find out information about packages when you're offline. </a:t>
            </a:r>
          </a:p>
          <a:p>
            <a:endParaRPr lang="en-US" dirty="0"/>
          </a:p>
        </p:txBody>
      </p:sp>
    </p:spTree>
    <p:extLst>
      <p:ext uri="{BB962C8B-B14F-4D97-AF65-F5344CB8AC3E}">
        <p14:creationId xmlns:p14="http://schemas.microsoft.com/office/powerpoint/2010/main" val="288977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D733C-1291-B7BE-4264-5C5F6E0D9B88}"/>
              </a:ext>
            </a:extLst>
          </p:cNvPr>
          <p:cNvSpPr>
            <a:spLocks noGrp="1"/>
          </p:cNvSpPr>
          <p:nvPr>
            <p:ph idx="1"/>
          </p:nvPr>
        </p:nvSpPr>
        <p:spPr/>
        <p:txBody>
          <a:bodyPr/>
          <a:lstStyle/>
          <a:p>
            <a:r>
              <a:rPr lang="en-US" dirty="0"/>
              <a:t>RPM maintains the database of installed software.</a:t>
            </a:r>
          </a:p>
          <a:p>
            <a:r>
              <a:rPr lang="en-US" dirty="0"/>
              <a:t>YUM maintains a local cache of repository data.</a:t>
            </a:r>
          </a:p>
          <a:p>
            <a:endParaRPr lang="en-US" dirty="0"/>
          </a:p>
        </p:txBody>
      </p:sp>
    </p:spTree>
    <p:extLst>
      <p:ext uri="{BB962C8B-B14F-4D97-AF65-F5344CB8AC3E}">
        <p14:creationId xmlns:p14="http://schemas.microsoft.com/office/powerpoint/2010/main" val="171666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626</Words>
  <Application>Microsoft Office PowerPoint</Application>
  <PresentationFormat>Widescreen</PresentationFormat>
  <Paragraphs>31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RPM &amp; YUM</vt:lpstr>
      <vt:lpstr>Full Form</vt:lpstr>
      <vt:lpstr>INTRODUCTION</vt:lpstr>
      <vt:lpstr>INTRODUCTION</vt:lpstr>
      <vt:lpstr>INTRODUCTION</vt:lpstr>
      <vt:lpstr>INTRODUCTION</vt:lpstr>
      <vt:lpstr>PowerPoint Presentation</vt:lpstr>
      <vt:lpstr>PowerPoint Presentation</vt:lpstr>
      <vt:lpstr>PowerPoint Presentation</vt:lpstr>
      <vt:lpstr>RPM vs YUM</vt:lpstr>
      <vt:lpstr>PowerPoint Presentation</vt:lpstr>
      <vt:lpstr>PowerPoint Presentation</vt:lpstr>
      <vt:lpstr>PowerPoint Presentation</vt:lpstr>
      <vt:lpstr>PowerPoint Presentation</vt:lpstr>
      <vt:lpstr>PowerPoint Presentation</vt:lpstr>
      <vt:lpstr>PowerPoint Presentation</vt:lpstr>
      <vt:lpstr>How to install RPM and YUM package</vt:lpstr>
      <vt:lpstr>PowerPoint Presentation</vt:lpstr>
      <vt:lpstr>Download RPM Installation File </vt:lpstr>
      <vt:lpstr>Install RPM File on Linux </vt:lpstr>
      <vt:lpstr>PowerPoint Presentation</vt:lpstr>
      <vt:lpstr>PowerPoint Presentation</vt:lpstr>
      <vt:lpstr>PowerPoint Presentation</vt:lpstr>
      <vt:lpstr>Install RPM File on Linux </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Greetings</dc:creator>
  <cp:lastModifiedBy>Greetings</cp:lastModifiedBy>
  <cp:revision>14</cp:revision>
  <dcterms:created xsi:type="dcterms:W3CDTF">2022-09-07T05:10:43Z</dcterms:created>
  <dcterms:modified xsi:type="dcterms:W3CDTF">2022-09-08T06:45:29Z</dcterms:modified>
</cp:coreProperties>
</file>