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ogh G" userId="85ec641e0bed7583" providerId="Windows Live" clId="Web-{68B91670-71C8-4200-BC6C-153D479B35A0}"/>
    <pc:docChg chg="modSld">
      <pc:chgData name="Amogh G" userId="85ec641e0bed7583" providerId="Windows Live" clId="Web-{68B91670-71C8-4200-BC6C-153D479B35A0}" dt="2018-03-14T14:17:45.777" v="175"/>
      <pc:docMkLst>
        <pc:docMk/>
      </pc:docMkLst>
      <pc:sldChg chg="modSp">
        <pc:chgData name="Amogh G" userId="85ec641e0bed7583" providerId="Windows Live" clId="Web-{68B91670-71C8-4200-BC6C-153D479B35A0}" dt="2018-03-14T14:06:52.982" v="10"/>
        <pc:sldMkLst>
          <pc:docMk/>
          <pc:sldMk cId="0" sldId="256"/>
        </pc:sldMkLst>
        <pc:spChg chg="mod">
          <ac:chgData name="Amogh G" userId="85ec641e0bed7583" providerId="Windows Live" clId="Web-{68B91670-71C8-4200-BC6C-153D479B35A0}" dt="2018-03-14T14:06:52.982" v="10"/>
          <ac:spMkLst>
            <pc:docMk/>
            <pc:sldMk cId="0" sldId="256"/>
            <ac:spMk id="112" creationId="{00000000-0000-0000-0000-000000000000}"/>
          </ac:spMkLst>
        </pc:spChg>
      </pc:sldChg>
      <pc:sldChg chg="modSp">
        <pc:chgData name="Amogh G" userId="85ec641e0bed7583" providerId="Windows Live" clId="Web-{68B91670-71C8-4200-BC6C-153D479B35A0}" dt="2018-03-14T14:17:45.777" v="174"/>
        <pc:sldMkLst>
          <pc:docMk/>
          <pc:sldMk cId="0" sldId="257"/>
        </pc:sldMkLst>
        <pc:spChg chg="mod">
          <ac:chgData name="Amogh G" userId="85ec641e0bed7583" providerId="Windows Live" clId="Web-{68B91670-71C8-4200-BC6C-153D479B35A0}" dt="2018-03-14T14:17:45.777" v="174"/>
          <ac:spMkLst>
            <pc:docMk/>
            <pc:sldMk cId="0" sldId="257"/>
            <ac:spMk id="116" creationId="{00000000-0000-0000-0000-000000000000}"/>
          </ac:spMkLst>
        </pc:spChg>
      </pc:sldChg>
      <pc:sldChg chg="modSp">
        <pc:chgData name="Amogh G" userId="85ec641e0bed7583" providerId="Windows Live" clId="Web-{68B91670-71C8-4200-BC6C-153D479B35A0}" dt="2018-03-14T14:07:26.780" v="14"/>
        <pc:sldMkLst>
          <pc:docMk/>
          <pc:sldMk cId="0" sldId="267"/>
        </pc:sldMkLst>
        <pc:spChg chg="mod">
          <ac:chgData name="Amogh G" userId="85ec641e0bed7583" providerId="Windows Live" clId="Web-{68B91670-71C8-4200-BC6C-153D479B35A0}" dt="2018-03-14T14:07:26.780" v="14"/>
          <ac:spMkLst>
            <pc:docMk/>
            <pc:sldMk cId="0" sldId="267"/>
            <ac:spMk id="146" creationId="{00000000-0000-0000-0000-000000000000}"/>
          </ac:spMkLst>
        </pc:spChg>
      </pc:sldChg>
      <pc:sldChg chg="modSp">
        <pc:chgData name="Amogh G" userId="85ec641e0bed7583" providerId="Windows Live" clId="Web-{68B91670-71C8-4200-BC6C-153D479B35A0}" dt="2018-03-14T14:07:32.967" v="18"/>
        <pc:sldMkLst>
          <pc:docMk/>
          <pc:sldMk cId="0" sldId="268"/>
        </pc:sldMkLst>
        <pc:spChg chg="mod">
          <ac:chgData name="Amogh G" userId="85ec641e0bed7583" providerId="Windows Live" clId="Web-{68B91670-71C8-4200-BC6C-153D479B35A0}" dt="2018-03-14T14:07:32.967" v="18"/>
          <ac:spMkLst>
            <pc:docMk/>
            <pc:sldMk cId="0" sldId="268"/>
            <ac:spMk id="148" creationId="{00000000-0000-0000-0000-000000000000}"/>
          </ac:spMkLst>
        </pc:spChg>
      </pc:sldChg>
      <pc:sldChg chg="modSp">
        <pc:chgData name="Amogh G" userId="85ec641e0bed7583" providerId="Windows Live" clId="Web-{68B91670-71C8-4200-BC6C-153D479B35A0}" dt="2018-03-14T14:07:37.202" v="20"/>
        <pc:sldMkLst>
          <pc:docMk/>
          <pc:sldMk cId="0" sldId="269"/>
        </pc:sldMkLst>
        <pc:spChg chg="mod">
          <ac:chgData name="Amogh G" userId="85ec641e0bed7583" providerId="Windows Live" clId="Web-{68B91670-71C8-4200-BC6C-153D479B35A0}" dt="2018-03-14T14:07:37.202" v="20"/>
          <ac:spMkLst>
            <pc:docMk/>
            <pc:sldMk cId="0" sldId="269"/>
            <ac:spMk id="150" creationId="{00000000-0000-0000-0000-000000000000}"/>
          </ac:spMkLst>
        </pc:spChg>
      </pc:sldChg>
      <pc:sldChg chg="modSp">
        <pc:chgData name="Amogh G" userId="85ec641e0bed7583" providerId="Windows Live" clId="Web-{68B91670-71C8-4200-BC6C-153D479B35A0}" dt="2018-03-14T14:08:07.437" v="35"/>
        <pc:sldMkLst>
          <pc:docMk/>
          <pc:sldMk cId="0" sldId="270"/>
        </pc:sldMkLst>
        <pc:spChg chg="mod">
          <ac:chgData name="Amogh G" userId="85ec641e0bed7583" providerId="Windows Live" clId="Web-{68B91670-71C8-4200-BC6C-153D479B35A0}" dt="2018-03-14T14:08:07.437" v="35"/>
          <ac:spMkLst>
            <pc:docMk/>
            <pc:sldMk cId="0" sldId="270"/>
            <ac:spMk id="152" creationId="{00000000-0000-0000-0000-000000000000}"/>
          </ac:spMkLst>
        </pc:spChg>
      </pc:sldChg>
      <pc:sldChg chg="modSp">
        <pc:chgData name="Amogh G" userId="85ec641e0bed7583" providerId="Windows Live" clId="Web-{68B91670-71C8-4200-BC6C-153D479B35A0}" dt="2018-03-14T14:08:17.827" v="40"/>
        <pc:sldMkLst>
          <pc:docMk/>
          <pc:sldMk cId="0" sldId="271"/>
        </pc:sldMkLst>
        <pc:spChg chg="mod">
          <ac:chgData name="Amogh G" userId="85ec641e0bed7583" providerId="Windows Live" clId="Web-{68B91670-71C8-4200-BC6C-153D479B35A0}" dt="2018-03-14T14:08:17.827" v="40"/>
          <ac:spMkLst>
            <pc:docMk/>
            <pc:sldMk cId="0" sldId="271"/>
            <ac:spMk id="155" creationId="{00000000-0000-0000-0000-000000000000}"/>
          </ac:spMkLst>
        </pc:spChg>
      </pc:sldChg>
      <pc:sldChg chg="modSp">
        <pc:chgData name="Amogh G" userId="85ec641e0bed7583" providerId="Windows Live" clId="Web-{68B91670-71C8-4200-BC6C-153D479B35A0}" dt="2018-03-14T14:08:23.796" v="44"/>
        <pc:sldMkLst>
          <pc:docMk/>
          <pc:sldMk cId="0" sldId="272"/>
        </pc:sldMkLst>
        <pc:spChg chg="mod">
          <ac:chgData name="Amogh G" userId="85ec641e0bed7583" providerId="Windows Live" clId="Web-{68B91670-71C8-4200-BC6C-153D479B35A0}" dt="2018-03-14T14:08:23.796" v="44"/>
          <ac:spMkLst>
            <pc:docMk/>
            <pc:sldMk cId="0" sldId="272"/>
            <ac:spMk id="158" creationId="{00000000-0000-0000-0000-000000000000}"/>
          </ac:spMkLst>
        </pc:spChg>
      </pc:sldChg>
      <pc:sldChg chg="modSp">
        <pc:chgData name="Amogh G" userId="85ec641e0bed7583" providerId="Windows Live" clId="Web-{68B91670-71C8-4200-BC6C-153D479B35A0}" dt="2018-03-14T14:08:43.844" v="48"/>
        <pc:sldMkLst>
          <pc:docMk/>
          <pc:sldMk cId="0" sldId="273"/>
        </pc:sldMkLst>
        <pc:spChg chg="mod">
          <ac:chgData name="Amogh G" userId="85ec641e0bed7583" providerId="Windows Live" clId="Web-{68B91670-71C8-4200-BC6C-153D479B35A0}" dt="2018-03-14T14:08:43.844" v="48"/>
          <ac:spMkLst>
            <pc:docMk/>
            <pc:sldMk cId="0" sldId="273"/>
            <ac:spMk id="161" creationId="{00000000-0000-0000-0000-000000000000}"/>
          </ac:spMkLst>
        </pc:spChg>
      </pc:sldChg>
      <pc:sldChg chg="modSp">
        <pc:chgData name="Amogh G" userId="85ec641e0bed7583" providerId="Windows Live" clId="Web-{68B91670-71C8-4200-BC6C-153D479B35A0}" dt="2018-03-14T14:08:43.906" v="52"/>
        <pc:sldMkLst>
          <pc:docMk/>
          <pc:sldMk cId="0" sldId="274"/>
        </pc:sldMkLst>
        <pc:spChg chg="mod">
          <ac:chgData name="Amogh G" userId="85ec641e0bed7583" providerId="Windows Live" clId="Web-{68B91670-71C8-4200-BC6C-153D479B35A0}" dt="2018-03-14T14:08:43.906" v="52"/>
          <ac:spMkLst>
            <pc:docMk/>
            <pc:sldMk cId="0" sldId="274"/>
            <ac:spMk id="164" creationId="{00000000-0000-0000-0000-000000000000}"/>
          </ac:spMkLst>
        </pc:spChg>
      </pc:sldChg>
      <pc:sldChg chg="modSp">
        <pc:chgData name="Amogh G" userId="85ec641e0bed7583" providerId="Windows Live" clId="Web-{68B91670-71C8-4200-BC6C-153D479B35A0}" dt="2018-03-14T14:08:48.687" v="56"/>
        <pc:sldMkLst>
          <pc:docMk/>
          <pc:sldMk cId="0" sldId="275"/>
        </pc:sldMkLst>
        <pc:spChg chg="mod">
          <ac:chgData name="Amogh G" userId="85ec641e0bed7583" providerId="Windows Live" clId="Web-{68B91670-71C8-4200-BC6C-153D479B35A0}" dt="2018-03-14T14:08:48.687" v="56"/>
          <ac:spMkLst>
            <pc:docMk/>
            <pc:sldMk cId="0" sldId="275"/>
            <ac:spMk id="167" creationId="{00000000-0000-0000-0000-000000000000}"/>
          </ac:spMkLst>
        </pc:spChg>
      </pc:sldChg>
      <pc:sldChg chg="modSp">
        <pc:chgData name="Amogh G" userId="85ec641e0bed7583" providerId="Windows Live" clId="Web-{68B91670-71C8-4200-BC6C-153D479B35A0}" dt="2018-03-14T14:08:52.672" v="60"/>
        <pc:sldMkLst>
          <pc:docMk/>
          <pc:sldMk cId="0" sldId="276"/>
        </pc:sldMkLst>
        <pc:spChg chg="mod">
          <ac:chgData name="Amogh G" userId="85ec641e0bed7583" providerId="Windows Live" clId="Web-{68B91670-71C8-4200-BC6C-153D479B35A0}" dt="2018-03-14T14:08:52.672" v="60"/>
          <ac:spMkLst>
            <pc:docMk/>
            <pc:sldMk cId="0" sldId="276"/>
            <ac:spMk id="170" creationId="{00000000-0000-0000-0000-000000000000}"/>
          </ac:spMkLst>
        </pc:spChg>
      </pc:sldChg>
      <pc:sldChg chg="modSp">
        <pc:chgData name="Amogh G" userId="85ec641e0bed7583" providerId="Windows Live" clId="Web-{68B91670-71C8-4200-BC6C-153D479B35A0}" dt="2018-03-14T14:08:55.875" v="64"/>
        <pc:sldMkLst>
          <pc:docMk/>
          <pc:sldMk cId="0" sldId="277"/>
        </pc:sldMkLst>
        <pc:spChg chg="mod">
          <ac:chgData name="Amogh G" userId="85ec641e0bed7583" providerId="Windows Live" clId="Web-{68B91670-71C8-4200-BC6C-153D479B35A0}" dt="2018-03-14T14:08:55.875" v="64"/>
          <ac:spMkLst>
            <pc:docMk/>
            <pc:sldMk cId="0" sldId="277"/>
            <ac:spMk id="173" creationId="{00000000-0000-0000-0000-000000000000}"/>
          </ac:spMkLst>
        </pc:spChg>
      </pc:sldChg>
      <pc:sldChg chg="modSp">
        <pc:chgData name="Amogh G" userId="85ec641e0bed7583" providerId="Windows Live" clId="Web-{68B91670-71C8-4200-BC6C-153D479B35A0}" dt="2018-03-14T14:10:17.814" v="71"/>
        <pc:sldMkLst>
          <pc:docMk/>
          <pc:sldMk cId="0" sldId="278"/>
        </pc:sldMkLst>
        <pc:spChg chg="mod">
          <ac:chgData name="Amogh G" userId="85ec641e0bed7583" providerId="Windows Live" clId="Web-{68B91670-71C8-4200-BC6C-153D479B35A0}" dt="2018-03-14T14:10:17.752" v="70"/>
          <ac:spMkLst>
            <pc:docMk/>
            <pc:sldMk cId="0" sldId="278"/>
            <ac:spMk id="175" creationId="{00000000-0000-0000-0000-000000000000}"/>
          </ac:spMkLst>
        </pc:spChg>
        <pc:spChg chg="mod">
          <ac:chgData name="Amogh G" userId="85ec641e0bed7583" providerId="Windows Live" clId="Web-{68B91670-71C8-4200-BC6C-153D479B35A0}" dt="2018-03-14T14:10:17.814" v="71"/>
          <ac:spMkLst>
            <pc:docMk/>
            <pc:sldMk cId="0" sldId="278"/>
            <ac:spMk id="176" creationId="{00000000-0000-0000-0000-000000000000}"/>
          </ac:spMkLst>
        </pc:spChg>
      </pc:sldChg>
      <pc:sldChg chg="modSp">
        <pc:chgData name="Amogh G" userId="85ec641e0bed7583" providerId="Windows Live" clId="Web-{68B91670-71C8-4200-BC6C-153D479B35A0}" dt="2018-03-14T14:10:17.970" v="74"/>
        <pc:sldMkLst>
          <pc:docMk/>
          <pc:sldMk cId="0" sldId="279"/>
        </pc:sldMkLst>
        <pc:spChg chg="mod">
          <ac:chgData name="Amogh G" userId="85ec641e0bed7583" providerId="Windows Live" clId="Web-{68B91670-71C8-4200-BC6C-153D479B35A0}" dt="2018-03-14T14:10:17.970" v="74"/>
          <ac:spMkLst>
            <pc:docMk/>
            <pc:sldMk cId="0" sldId="279"/>
            <ac:spMk id="179" creationId="{00000000-0000-0000-0000-000000000000}"/>
          </ac:spMkLst>
        </pc:spChg>
      </pc:sldChg>
      <pc:sldChg chg="modSp">
        <pc:chgData name="Amogh G" userId="85ec641e0bed7583" providerId="Windows Live" clId="Web-{68B91670-71C8-4200-BC6C-153D479B35A0}" dt="2018-03-14T14:10:18.033" v="78"/>
        <pc:sldMkLst>
          <pc:docMk/>
          <pc:sldMk cId="0" sldId="280"/>
        </pc:sldMkLst>
        <pc:spChg chg="mod">
          <ac:chgData name="Amogh G" userId="85ec641e0bed7583" providerId="Windows Live" clId="Web-{68B91670-71C8-4200-BC6C-153D479B35A0}" dt="2018-03-14T14:10:18.033" v="78"/>
          <ac:spMkLst>
            <pc:docMk/>
            <pc:sldMk cId="0" sldId="280"/>
            <ac:spMk id="182" creationId="{00000000-0000-0000-0000-000000000000}"/>
          </ac:spMkLst>
        </pc:spChg>
      </pc:sldChg>
      <pc:sldChg chg="modSp">
        <pc:chgData name="Amogh G" userId="85ec641e0bed7583" providerId="Windows Live" clId="Web-{68B91670-71C8-4200-BC6C-153D479B35A0}" dt="2018-03-14T14:10:18.314" v="85"/>
        <pc:sldMkLst>
          <pc:docMk/>
          <pc:sldMk cId="0" sldId="281"/>
        </pc:sldMkLst>
        <pc:spChg chg="mod">
          <ac:chgData name="Amogh G" userId="85ec641e0bed7583" providerId="Windows Live" clId="Web-{68B91670-71C8-4200-BC6C-153D479B35A0}" dt="2018-03-14T14:10:18.314" v="85"/>
          <ac:spMkLst>
            <pc:docMk/>
            <pc:sldMk cId="0" sldId="281"/>
            <ac:spMk id="185" creationId="{00000000-0000-0000-0000-000000000000}"/>
          </ac:spMkLst>
        </pc:spChg>
      </pc:sldChg>
      <pc:sldChg chg="modSp">
        <pc:chgData name="Amogh G" userId="85ec641e0bed7583" providerId="Windows Live" clId="Web-{68B91670-71C8-4200-BC6C-153D479B35A0}" dt="2018-03-14T14:10:18.423" v="88"/>
        <pc:sldMkLst>
          <pc:docMk/>
          <pc:sldMk cId="0" sldId="282"/>
        </pc:sldMkLst>
        <pc:spChg chg="mod">
          <ac:chgData name="Amogh G" userId="85ec641e0bed7583" providerId="Windows Live" clId="Web-{68B91670-71C8-4200-BC6C-153D479B35A0}" dt="2018-03-14T14:10:18.423" v="88"/>
          <ac:spMkLst>
            <pc:docMk/>
            <pc:sldMk cId="0" sldId="282"/>
            <ac:spMk id="188" creationId="{00000000-0000-0000-0000-000000000000}"/>
          </ac:spMkLst>
        </pc:spChg>
      </pc:sldChg>
      <pc:sldChg chg="modSp">
        <pc:chgData name="Amogh G" userId="85ec641e0bed7583" providerId="Windows Live" clId="Web-{68B91670-71C8-4200-BC6C-153D479B35A0}" dt="2018-03-14T14:10:18.517" v="92"/>
        <pc:sldMkLst>
          <pc:docMk/>
          <pc:sldMk cId="0" sldId="283"/>
        </pc:sldMkLst>
        <pc:spChg chg="mod">
          <ac:chgData name="Amogh G" userId="85ec641e0bed7583" providerId="Windows Live" clId="Web-{68B91670-71C8-4200-BC6C-153D479B35A0}" dt="2018-03-14T14:10:18.517" v="92"/>
          <ac:spMkLst>
            <pc:docMk/>
            <pc:sldMk cId="0" sldId="283"/>
            <ac:spMk id="191" creationId="{00000000-0000-0000-0000-000000000000}"/>
          </ac:spMkLst>
        </pc:spChg>
      </pc:sldChg>
      <pc:sldChg chg="modSp">
        <pc:chgData name="Amogh G" userId="85ec641e0bed7583" providerId="Windows Live" clId="Web-{68B91670-71C8-4200-BC6C-153D479B35A0}" dt="2018-03-14T14:14:44.039" v="109"/>
        <pc:sldMkLst>
          <pc:docMk/>
          <pc:sldMk cId="0" sldId="284"/>
        </pc:sldMkLst>
        <pc:spChg chg="mod">
          <ac:chgData name="Amogh G" userId="85ec641e0bed7583" providerId="Windows Live" clId="Web-{68B91670-71C8-4200-BC6C-153D479B35A0}" dt="2018-03-14T14:14:44.039" v="109"/>
          <ac:spMkLst>
            <pc:docMk/>
            <pc:sldMk cId="0" sldId="284"/>
            <ac:spMk id="194" creationId="{00000000-0000-0000-0000-000000000000}"/>
          </ac:spMkLst>
        </pc:spChg>
      </pc:sldChg>
      <pc:sldChg chg="modSp">
        <pc:chgData name="Amogh G" userId="85ec641e0bed7583" providerId="Windows Live" clId="Web-{68B91670-71C8-4200-BC6C-153D479B35A0}" dt="2018-03-14T14:15:01.492" v="112"/>
        <pc:sldMkLst>
          <pc:docMk/>
          <pc:sldMk cId="0" sldId="290"/>
        </pc:sldMkLst>
        <pc:spChg chg="mod">
          <ac:chgData name="Amogh G" userId="85ec641e0bed7583" providerId="Windows Live" clId="Web-{68B91670-71C8-4200-BC6C-153D479B35A0}" dt="2018-03-14T14:15:01.492" v="112"/>
          <ac:spMkLst>
            <pc:docMk/>
            <pc:sldMk cId="0" sldId="290"/>
            <ac:spMk id="211" creationId="{00000000-0000-0000-0000-000000000000}"/>
          </ac:spMkLst>
        </pc:spChg>
      </pc:sldChg>
      <pc:sldChg chg="modSp">
        <pc:chgData name="Amogh G" userId="85ec641e0bed7583" providerId="Windows Live" clId="Web-{68B91670-71C8-4200-BC6C-153D479B35A0}" dt="2018-03-14T14:15:31.993" v="125"/>
        <pc:sldMkLst>
          <pc:docMk/>
          <pc:sldMk cId="0" sldId="291"/>
        </pc:sldMkLst>
        <pc:spChg chg="mod">
          <ac:chgData name="Amogh G" userId="85ec641e0bed7583" providerId="Windows Live" clId="Web-{68B91670-71C8-4200-BC6C-153D479B35A0}" dt="2018-03-14T14:15:31.993" v="125"/>
          <ac:spMkLst>
            <pc:docMk/>
            <pc:sldMk cId="0" sldId="291"/>
            <ac:spMk id="214" creationId="{00000000-0000-0000-0000-000000000000}"/>
          </ac:spMkLst>
        </pc:spChg>
      </pc:sldChg>
      <pc:sldChg chg="modSp">
        <pc:chgData name="Amogh G" userId="85ec641e0bed7583" providerId="Windows Live" clId="Web-{68B91670-71C8-4200-BC6C-153D479B35A0}" dt="2018-03-14T14:15:50.774" v="130"/>
        <pc:sldMkLst>
          <pc:docMk/>
          <pc:sldMk cId="0" sldId="292"/>
        </pc:sldMkLst>
        <pc:spChg chg="mod">
          <ac:chgData name="Amogh G" userId="85ec641e0bed7583" providerId="Windows Live" clId="Web-{68B91670-71C8-4200-BC6C-153D479B35A0}" dt="2018-03-14T14:15:50.774" v="130"/>
          <ac:spMkLst>
            <pc:docMk/>
            <pc:sldMk cId="0" sldId="292"/>
            <ac:spMk id="217" creationId="{00000000-0000-0000-0000-000000000000}"/>
          </ac:spMkLst>
        </pc:spChg>
      </pc:sldChg>
      <pc:sldChg chg="modSp">
        <pc:chgData name="Amogh G" userId="85ec641e0bed7583" providerId="Windows Live" clId="Web-{68B91670-71C8-4200-BC6C-153D479B35A0}" dt="2018-03-14T14:16:03.290" v="133"/>
        <pc:sldMkLst>
          <pc:docMk/>
          <pc:sldMk cId="0" sldId="293"/>
        </pc:sldMkLst>
        <pc:spChg chg="mod">
          <ac:chgData name="Amogh G" userId="85ec641e0bed7583" providerId="Windows Live" clId="Web-{68B91670-71C8-4200-BC6C-153D479B35A0}" dt="2018-03-14T14:16:03.290" v="133"/>
          <ac:spMkLst>
            <pc:docMk/>
            <pc:sldMk cId="0" sldId="293"/>
            <ac:spMk id="220" creationId="{00000000-0000-0000-0000-000000000000}"/>
          </ac:spMkLst>
        </pc:spChg>
      </pc:sldChg>
      <pc:sldChg chg="modSp">
        <pc:chgData name="Amogh G" userId="85ec641e0bed7583" providerId="Windows Live" clId="Web-{68B91670-71C8-4200-BC6C-153D479B35A0}" dt="2018-03-14T14:16:32.760" v="142"/>
        <pc:sldMkLst>
          <pc:docMk/>
          <pc:sldMk cId="0" sldId="295"/>
        </pc:sldMkLst>
        <pc:spChg chg="mod">
          <ac:chgData name="Amogh G" userId="85ec641e0bed7583" providerId="Windows Live" clId="Web-{68B91670-71C8-4200-BC6C-153D479B35A0}" dt="2018-03-14T14:16:32.760" v="142"/>
          <ac:spMkLst>
            <pc:docMk/>
            <pc:sldMk cId="0" sldId="295"/>
            <ac:spMk id="226" creationId="{00000000-0000-0000-0000-000000000000}"/>
          </ac:spMkLst>
        </pc:spChg>
      </pc:sldChg>
      <pc:sldChg chg="modSp">
        <pc:chgData name="Amogh G" userId="85ec641e0bed7583" providerId="Windows Live" clId="Web-{68B91670-71C8-4200-BC6C-153D479B35A0}" dt="2018-03-14T14:16:45.057" v="147"/>
        <pc:sldMkLst>
          <pc:docMk/>
          <pc:sldMk cId="0" sldId="296"/>
        </pc:sldMkLst>
        <pc:spChg chg="mod">
          <ac:chgData name="Amogh G" userId="85ec641e0bed7583" providerId="Windows Live" clId="Web-{68B91670-71C8-4200-BC6C-153D479B35A0}" dt="2018-03-14T14:16:45.057" v="147"/>
          <ac:spMkLst>
            <pc:docMk/>
            <pc:sldMk cId="0" sldId="296"/>
            <ac:spMk id="229" creationId="{00000000-0000-0000-0000-000000000000}"/>
          </ac:spMkLst>
        </pc:spChg>
      </pc:sldChg>
      <pc:sldChg chg="modSp">
        <pc:chgData name="Amogh G" userId="85ec641e0bed7583" providerId="Windows Live" clId="Web-{68B91670-71C8-4200-BC6C-153D479B35A0}" dt="2018-03-14T14:16:50.385" v="151"/>
        <pc:sldMkLst>
          <pc:docMk/>
          <pc:sldMk cId="0" sldId="297"/>
        </pc:sldMkLst>
        <pc:spChg chg="mod">
          <ac:chgData name="Amogh G" userId="85ec641e0bed7583" providerId="Windows Live" clId="Web-{68B91670-71C8-4200-BC6C-153D479B35A0}" dt="2018-03-14T14:16:50.385" v="151"/>
          <ac:spMkLst>
            <pc:docMk/>
            <pc:sldMk cId="0" sldId="297"/>
            <ac:spMk id="231" creationId="{00000000-0000-0000-0000-000000000000}"/>
          </ac:spMkLst>
        </pc:spChg>
      </pc:sldChg>
      <pc:sldChg chg="modSp">
        <pc:chgData name="Amogh G" userId="85ec641e0bed7583" providerId="Windows Live" clId="Web-{68B91670-71C8-4200-BC6C-153D479B35A0}" dt="2018-03-14T14:16:56.119" v="155"/>
        <pc:sldMkLst>
          <pc:docMk/>
          <pc:sldMk cId="0" sldId="298"/>
        </pc:sldMkLst>
        <pc:spChg chg="mod">
          <ac:chgData name="Amogh G" userId="85ec641e0bed7583" providerId="Windows Live" clId="Web-{68B91670-71C8-4200-BC6C-153D479B35A0}" dt="2018-03-14T14:16:56.119" v="155"/>
          <ac:spMkLst>
            <pc:docMk/>
            <pc:sldMk cId="0" sldId="298"/>
            <ac:spMk id="234" creationId="{00000000-0000-0000-0000-000000000000}"/>
          </ac:spMkLst>
        </pc:spChg>
      </pc:sldChg>
      <pc:sldChg chg="modSp">
        <pc:chgData name="Amogh G" userId="85ec641e0bed7583" providerId="Windows Live" clId="Web-{68B91670-71C8-4200-BC6C-153D479B35A0}" dt="2018-03-14T14:17:20.339" v="159"/>
        <pc:sldMkLst>
          <pc:docMk/>
          <pc:sldMk cId="0" sldId="303"/>
        </pc:sldMkLst>
        <pc:spChg chg="mod">
          <ac:chgData name="Amogh G" userId="85ec641e0bed7583" providerId="Windows Live" clId="Web-{68B91670-71C8-4200-BC6C-153D479B35A0}" dt="2018-03-14T14:17:20.339" v="159"/>
          <ac:spMkLst>
            <pc:docMk/>
            <pc:sldMk cId="0" sldId="303"/>
            <ac:spMk id="246" creationId="{00000000-0000-0000-0000-000000000000}"/>
          </ac:spMkLst>
        </pc:spChg>
      </pc:sldChg>
      <pc:sldChg chg="modSp">
        <pc:chgData name="Amogh G" userId="85ec641e0bed7583" providerId="Windows Live" clId="Web-{68B91670-71C8-4200-BC6C-153D479B35A0}" dt="2018-03-14T14:17:23.808" v="162"/>
        <pc:sldMkLst>
          <pc:docMk/>
          <pc:sldMk cId="0" sldId="304"/>
        </pc:sldMkLst>
        <pc:spChg chg="mod">
          <ac:chgData name="Amogh G" userId="85ec641e0bed7583" providerId="Windows Live" clId="Web-{68B91670-71C8-4200-BC6C-153D479B35A0}" dt="2018-03-14T14:17:23.808" v="162"/>
          <ac:spMkLst>
            <pc:docMk/>
            <pc:sldMk cId="0" sldId="304"/>
            <ac:spMk id="248" creationId="{00000000-0000-0000-0000-000000000000}"/>
          </ac:spMkLst>
        </pc:spChg>
      </pc:sldChg>
      <pc:sldChg chg="modSp">
        <pc:chgData name="Amogh G" userId="85ec641e0bed7583" providerId="Windows Live" clId="Web-{68B91670-71C8-4200-BC6C-153D479B35A0}" dt="2018-03-14T14:17:31.886" v="166"/>
        <pc:sldMkLst>
          <pc:docMk/>
          <pc:sldMk cId="0" sldId="305"/>
        </pc:sldMkLst>
        <pc:spChg chg="mod">
          <ac:chgData name="Amogh G" userId="85ec641e0bed7583" providerId="Windows Live" clId="Web-{68B91670-71C8-4200-BC6C-153D479B35A0}" dt="2018-03-14T14:17:31.886" v="166"/>
          <ac:spMkLst>
            <pc:docMk/>
            <pc:sldMk cId="0" sldId="305"/>
            <ac:spMk id="250" creationId="{00000000-0000-0000-0000-000000000000}"/>
          </ac:spMkLst>
        </pc:spChg>
      </pc:sldChg>
      <pc:sldChg chg="modSp">
        <pc:chgData name="Amogh G" userId="85ec641e0bed7583" providerId="Windows Live" clId="Web-{68B91670-71C8-4200-BC6C-153D479B35A0}" dt="2018-03-14T14:17:35.683" v="170"/>
        <pc:sldMkLst>
          <pc:docMk/>
          <pc:sldMk cId="0" sldId="306"/>
        </pc:sldMkLst>
        <pc:spChg chg="mod">
          <ac:chgData name="Amogh G" userId="85ec641e0bed7583" providerId="Windows Live" clId="Web-{68B91670-71C8-4200-BC6C-153D479B35A0}" dt="2018-03-14T14:17:35.683" v="170"/>
          <ac:spMkLst>
            <pc:docMk/>
            <pc:sldMk cId="0" sldId="306"/>
            <ac:spMk id="25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dk1" tx1="lt1" bg2="dk2" tx2="lt2" accent1="accent1" accent2="accent2" accent3="accent3" accent4="accent4" accent5="accent5" accent6="accent6" hlink="hlink" folHlink="folHlink"/>
  <p:notesStyle>
    <a:lvl1pPr latinLnBrk="0">
      <a:defRPr sz="1200">
        <a:solidFill>
          <a:srgbClr val="FFFFFF"/>
        </a:solidFill>
        <a:latin typeface="+mn-lt"/>
        <a:ea typeface="+mn-ea"/>
        <a:cs typeface="+mn-cs"/>
        <a:sym typeface="Calibri"/>
      </a:defRPr>
    </a:lvl1pPr>
    <a:lvl2pPr indent="228600" latinLnBrk="0">
      <a:defRPr sz="1200">
        <a:solidFill>
          <a:srgbClr val="FFFFFF"/>
        </a:solidFill>
        <a:latin typeface="+mn-lt"/>
        <a:ea typeface="+mn-ea"/>
        <a:cs typeface="+mn-cs"/>
        <a:sym typeface="Calibri"/>
      </a:defRPr>
    </a:lvl2pPr>
    <a:lvl3pPr indent="457200" latinLnBrk="0">
      <a:defRPr sz="1200">
        <a:solidFill>
          <a:srgbClr val="FFFFFF"/>
        </a:solidFill>
        <a:latin typeface="+mn-lt"/>
        <a:ea typeface="+mn-ea"/>
        <a:cs typeface="+mn-cs"/>
        <a:sym typeface="Calibri"/>
      </a:defRPr>
    </a:lvl3pPr>
    <a:lvl4pPr indent="685800" latinLnBrk="0">
      <a:defRPr sz="1200">
        <a:solidFill>
          <a:srgbClr val="FFFFFF"/>
        </a:solidFill>
        <a:latin typeface="+mn-lt"/>
        <a:ea typeface="+mn-ea"/>
        <a:cs typeface="+mn-cs"/>
        <a:sym typeface="Calibri"/>
      </a:defRPr>
    </a:lvl4pPr>
    <a:lvl5pPr indent="914400" latinLnBrk="0">
      <a:defRPr sz="1200">
        <a:solidFill>
          <a:srgbClr val="FFFFFF"/>
        </a:solidFill>
        <a:latin typeface="+mn-lt"/>
        <a:ea typeface="+mn-ea"/>
        <a:cs typeface="+mn-cs"/>
        <a:sym typeface="Calibri"/>
      </a:defRPr>
    </a:lvl5pPr>
    <a:lvl6pPr indent="1143000" latinLnBrk="0">
      <a:defRPr sz="1200">
        <a:solidFill>
          <a:srgbClr val="FFFFFF"/>
        </a:solidFill>
        <a:latin typeface="+mn-lt"/>
        <a:ea typeface="+mn-ea"/>
        <a:cs typeface="+mn-cs"/>
        <a:sym typeface="Calibri"/>
      </a:defRPr>
    </a:lvl6pPr>
    <a:lvl7pPr indent="1371600" latinLnBrk="0">
      <a:defRPr sz="1200">
        <a:solidFill>
          <a:srgbClr val="FFFFFF"/>
        </a:solidFill>
        <a:latin typeface="+mn-lt"/>
        <a:ea typeface="+mn-ea"/>
        <a:cs typeface="+mn-cs"/>
        <a:sym typeface="Calibri"/>
      </a:defRPr>
    </a:lvl7pPr>
    <a:lvl8pPr indent="1600200" latinLnBrk="0">
      <a:defRPr sz="1200">
        <a:solidFill>
          <a:srgbClr val="FFFFFF"/>
        </a:solidFill>
        <a:latin typeface="+mn-lt"/>
        <a:ea typeface="+mn-ea"/>
        <a:cs typeface="+mn-cs"/>
        <a:sym typeface="Calibri"/>
      </a:defRPr>
    </a:lvl8pPr>
    <a:lvl9pPr indent="1828800" latinLnBrk="0">
      <a:defRPr sz="1200">
        <a:solidFill>
          <a:srgbClr val="FFFFFF"/>
        </a:solidFill>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102"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FFFFFF"/>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FFFFFF"/>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FFFFFF"/>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FFFFFF"/>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FFFFFF"/>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FFFFFF"/>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FFFFFF"/>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FFFFFF"/>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FFFFFF"/>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FFFFFF"/>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FFFFFF"/>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FFFFFF"/>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FFFFFF"/>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FFFFFF"/>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FFFFFF"/>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FFFFFF"/>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FFFFFF"/>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FFFFFF"/>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ctrTitle"/>
          </p:nvPr>
        </p:nvSpPr>
        <p:spPr>
          <a:xfrm>
            <a:off x="1666052" y="2238375"/>
            <a:ext cx="9144001" cy="2387600"/>
          </a:xfrm>
          <a:prstGeom prst="rect">
            <a:avLst/>
          </a:prstGeom>
        </p:spPr>
        <p:txBody>
          <a:bodyPr/>
          <a:lstStyle/>
          <a:p>
            <a:pPr defTabSz="694944">
              <a:defRPr sz="4104">
                <a:solidFill>
                  <a:srgbClr val="00B050"/>
                </a:solidFill>
              </a:defRPr>
            </a:pPr>
            <a:r>
              <a:rPr sz="5000" b="1" dirty="0"/>
              <a:t>SDP ON PYTHON AND ITS APPLICATIONS</a:t>
            </a:r>
            <a:br>
              <a:rPr lang="en-US" dirty="0">
                <a:solidFill>
                  <a:schemeClr val="tx1"/>
                </a:solidFill>
              </a:rPr>
            </a:br>
            <a:endParaRPr lang="en-US" sz="5000" b="1"/>
          </a:p>
        </p:txBody>
      </p:sp>
      <p:sp>
        <p:nvSpPr>
          <p:cNvPr id="113" name="TextBox 3"/>
          <p:cNvSpPr txBox="1"/>
          <p:nvPr/>
        </p:nvSpPr>
        <p:spPr>
          <a:xfrm>
            <a:off x="2656163" y="1304924"/>
            <a:ext cx="7837501" cy="37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a:solidFill>
                  <a:srgbClr val="FFFFFF"/>
                </a:solidFill>
                <a:latin typeface="Verdana"/>
                <a:ea typeface="Verdana"/>
                <a:cs typeface="Verdana"/>
                <a:sym typeface="Verdana"/>
              </a:defRPr>
            </a:lvl1pPr>
          </a:lstStyle>
          <a:p>
            <a:r>
              <a:t>DEPARTMENT OF COMPUTER SCIENCE AND ENGINEERING​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1"/>
          <p:cNvSpPr txBox="1">
            <a:spLocks noGrp="1"/>
          </p:cNvSpPr>
          <p:nvPr>
            <p:ph type="title"/>
          </p:nvPr>
        </p:nvSpPr>
        <p:spPr>
          <a:xfrm>
            <a:off x="838200" y="365125"/>
            <a:ext cx="10515600" cy="1325563"/>
          </a:xfrm>
          <a:prstGeom prst="rect">
            <a:avLst/>
          </a:prstGeom>
        </p:spPr>
        <p:txBody>
          <a:bodyPr/>
          <a:lstStyle>
            <a:lvl1pPr>
              <a:defRPr>
                <a:latin typeface="Consolas"/>
                <a:ea typeface="Consolas"/>
                <a:cs typeface="Consolas"/>
                <a:sym typeface="Consolas"/>
              </a:defRPr>
            </a:lvl1pPr>
          </a:lstStyle>
          <a:p>
            <a:r>
              <a:t>One sequence to another</a:t>
            </a:r>
          </a:p>
        </p:txBody>
      </p:sp>
      <p:sp>
        <p:nvSpPr>
          <p:cNvPr id="140" name="Content Placeholder 2"/>
          <p:cNvSpPr txBox="1">
            <a:spLocks noGrp="1"/>
          </p:cNvSpPr>
          <p:nvPr>
            <p:ph type="body" idx="1"/>
          </p:nvPr>
        </p:nvSpPr>
        <p:spPr>
          <a:xfrm>
            <a:off x="838200" y="1736725"/>
            <a:ext cx="10515600" cy="4351338"/>
          </a:xfrm>
          <a:prstGeom prst="rect">
            <a:avLst/>
          </a:prstGeom>
        </p:spPr>
        <p:txBody>
          <a:bodyPr/>
          <a:lstStyle/>
          <a:p>
            <a:pPr marL="0" indent="0">
              <a:buSzTx/>
              <a:buNone/>
              <a:defRPr>
                <a:latin typeface="Courier New"/>
                <a:ea typeface="Courier New"/>
                <a:cs typeface="Courier New"/>
                <a:sym typeface="Courier New"/>
              </a:defRPr>
            </a:pPr>
            <a:r>
              <a:t>&gt;&gt; set</a:t>
            </a:r>
            <a:r>
              <a:rPr>
                <a:solidFill>
                  <a:srgbClr val="D0D0D0"/>
                </a:solidFill>
              </a:rPr>
              <a:t>([</a:t>
            </a:r>
            <a:r>
              <a:rPr>
                <a:solidFill>
                  <a:srgbClr val="3677A9"/>
                </a:solidFill>
              </a:rPr>
              <a:t>1</a:t>
            </a:r>
            <a:r>
              <a:rPr>
                <a:solidFill>
                  <a:srgbClr val="D0D0D0"/>
                </a:solidFill>
              </a:rPr>
              <a:t>,</a:t>
            </a:r>
            <a:r>
              <a:rPr>
                <a:solidFill>
                  <a:srgbClr val="3677A9"/>
                </a:solidFill>
              </a:rPr>
              <a:t>2</a:t>
            </a:r>
            <a:r>
              <a:rPr>
                <a:solidFill>
                  <a:srgbClr val="D0D0D0"/>
                </a:solidFill>
              </a:rPr>
              <a:t>,</a:t>
            </a:r>
            <a:r>
              <a:rPr>
                <a:solidFill>
                  <a:srgbClr val="3677A9"/>
                </a:solidFill>
              </a:rPr>
              <a:t>3</a:t>
            </a:r>
            <a:r>
              <a:rPr>
                <a:solidFill>
                  <a:srgbClr val="D0D0D0"/>
                </a:solidFill>
              </a:rPr>
              <a:t>])</a:t>
            </a:r>
            <a:endParaRPr>
              <a:solidFill>
                <a:srgbClr val="000000"/>
              </a:solidFill>
            </a:endParaRPr>
          </a:p>
          <a:p>
            <a:pPr marL="0" indent="0" defTabSz="457200">
              <a:lnSpc>
                <a:spcPts val="4800"/>
              </a:lnSpc>
              <a:spcBef>
                <a:spcPts val="0"/>
              </a:spcBef>
              <a:buSzTx/>
              <a:buFontTx/>
              <a:buNone/>
              <a:defRPr>
                <a:solidFill>
                  <a:srgbClr val="D0D0D0"/>
                </a:solidFill>
                <a:latin typeface="Courier"/>
                <a:ea typeface="Courier"/>
                <a:cs typeface="Courier"/>
                <a:sym typeface="Courier"/>
              </a:defRPr>
            </a:pPr>
            <a:r>
              <a:t>{</a:t>
            </a:r>
            <a:r>
              <a:rPr>
                <a:solidFill>
                  <a:srgbClr val="3677A9"/>
                </a:solidFill>
              </a:rPr>
              <a:t>1</a:t>
            </a:r>
            <a:r>
              <a:t>,</a:t>
            </a:r>
            <a:r>
              <a:rPr>
                <a:solidFill>
                  <a:srgbClr val="000000"/>
                </a:solidFill>
              </a:rPr>
              <a:t> </a:t>
            </a:r>
            <a:r>
              <a:rPr>
                <a:solidFill>
                  <a:srgbClr val="3677A9"/>
                </a:solidFill>
              </a:rPr>
              <a:t>2</a:t>
            </a:r>
            <a:r>
              <a:t>,</a:t>
            </a:r>
            <a:r>
              <a:rPr>
                <a:solidFill>
                  <a:srgbClr val="000000"/>
                </a:solidFill>
              </a:rPr>
              <a:t> </a:t>
            </a:r>
            <a:r>
              <a:rPr>
                <a:solidFill>
                  <a:srgbClr val="3677A9"/>
                </a:solidFill>
              </a:rPr>
              <a:t>3</a:t>
            </a:r>
            <a:r>
              <a:t>}</a:t>
            </a:r>
          </a:p>
          <a:p>
            <a:pPr marL="0" indent="0" defTabSz="457200">
              <a:lnSpc>
                <a:spcPts val="4800"/>
              </a:lnSpc>
              <a:spcBef>
                <a:spcPts val="0"/>
              </a:spcBef>
              <a:buSzTx/>
              <a:buFontTx/>
              <a:buNone/>
              <a:defRPr>
                <a:solidFill>
                  <a:srgbClr val="D0D0D0"/>
                </a:solidFill>
                <a:latin typeface="Courier"/>
                <a:ea typeface="Courier"/>
                <a:cs typeface="Courier"/>
                <a:sym typeface="Courier"/>
              </a:defRPr>
            </a:pPr>
            <a:endParaRPr/>
          </a:p>
          <a:p>
            <a:pPr marL="0" indent="0" defTabSz="457200">
              <a:lnSpc>
                <a:spcPts val="4800"/>
              </a:lnSpc>
              <a:spcBef>
                <a:spcPts val="0"/>
              </a:spcBef>
              <a:buSzTx/>
              <a:buFontTx/>
              <a:buNone/>
              <a:defRPr>
                <a:solidFill>
                  <a:srgbClr val="D0D0D0"/>
                </a:solidFill>
                <a:latin typeface="Courier"/>
                <a:ea typeface="Courier"/>
                <a:cs typeface="Courier"/>
                <a:sym typeface="Courier"/>
              </a:defRPr>
            </a:pPr>
            <a:r>
              <a:rPr>
                <a:latin typeface="Courier New"/>
                <a:ea typeface="Courier New"/>
                <a:cs typeface="Courier New"/>
                <a:sym typeface="Courier New"/>
              </a:rPr>
              <a:t>&gt;&gt; </a:t>
            </a:r>
            <a:r>
              <a:t>tuple({</a:t>
            </a:r>
            <a:r>
              <a:rPr>
                <a:solidFill>
                  <a:srgbClr val="3677A9"/>
                </a:solidFill>
              </a:rPr>
              <a:t>5</a:t>
            </a:r>
            <a:r>
              <a:t>,</a:t>
            </a:r>
            <a:r>
              <a:rPr>
                <a:solidFill>
                  <a:srgbClr val="3677A9"/>
                </a:solidFill>
              </a:rPr>
              <a:t>6</a:t>
            </a:r>
            <a:r>
              <a:t>,</a:t>
            </a:r>
            <a:r>
              <a:rPr>
                <a:solidFill>
                  <a:srgbClr val="3677A9"/>
                </a:solidFill>
              </a:rPr>
              <a:t>7</a:t>
            </a:r>
            <a:r>
              <a:t>})</a:t>
            </a:r>
            <a:endParaRPr>
              <a:solidFill>
                <a:srgbClr val="000000"/>
              </a:solidFill>
            </a:endParaRPr>
          </a:p>
          <a:p>
            <a:pPr marL="0" indent="0" defTabSz="457200">
              <a:lnSpc>
                <a:spcPts val="4800"/>
              </a:lnSpc>
              <a:spcBef>
                <a:spcPts val="0"/>
              </a:spcBef>
              <a:buSzTx/>
              <a:buFontTx/>
              <a:buNone/>
              <a:defRPr>
                <a:solidFill>
                  <a:srgbClr val="D0D0D0"/>
                </a:solidFill>
                <a:latin typeface="Courier"/>
                <a:ea typeface="Courier"/>
                <a:cs typeface="Courier"/>
                <a:sym typeface="Courier"/>
              </a:defRPr>
            </a:pPr>
            <a:r>
              <a:t>(</a:t>
            </a:r>
            <a:r>
              <a:rPr>
                <a:solidFill>
                  <a:srgbClr val="3677A9"/>
                </a:solidFill>
              </a:rPr>
              <a:t>5</a:t>
            </a:r>
            <a:r>
              <a:t>,</a:t>
            </a:r>
            <a:r>
              <a:rPr>
                <a:solidFill>
                  <a:srgbClr val="000000"/>
                </a:solidFill>
              </a:rPr>
              <a:t> </a:t>
            </a:r>
            <a:r>
              <a:rPr>
                <a:solidFill>
                  <a:srgbClr val="3677A9"/>
                </a:solidFill>
              </a:rPr>
              <a:t>6</a:t>
            </a:r>
            <a:r>
              <a:t>,</a:t>
            </a:r>
            <a:r>
              <a:rPr>
                <a:solidFill>
                  <a:srgbClr val="000000"/>
                </a:solidFill>
              </a:rPr>
              <a:t> </a:t>
            </a:r>
            <a:r>
              <a:rPr>
                <a:solidFill>
                  <a:srgbClr val="3677A9"/>
                </a:solidFill>
              </a:rPr>
              <a:t>7</a:t>
            </a:r>
            <a:r>
              <a:t>)</a:t>
            </a:r>
            <a:endParaRPr>
              <a:latin typeface="Courier New"/>
              <a:ea typeface="Courier New"/>
              <a:cs typeface="Courier New"/>
              <a:sym typeface="Courier New"/>
            </a:endParaRPr>
          </a:p>
          <a:p>
            <a:pPr marL="0" indent="0" defTabSz="457200">
              <a:lnSpc>
                <a:spcPts val="4800"/>
              </a:lnSpc>
              <a:spcBef>
                <a:spcPts val="0"/>
              </a:spcBef>
              <a:buSzTx/>
              <a:buFontTx/>
              <a:buNone/>
              <a:defRPr>
                <a:solidFill>
                  <a:srgbClr val="D0D0D0"/>
                </a:solidFill>
                <a:latin typeface="Courier"/>
                <a:ea typeface="Courier"/>
                <a:cs typeface="Courier"/>
                <a:sym typeface="Courier"/>
              </a:defRPr>
            </a:pPr>
            <a:endParaRPr>
              <a:latin typeface="Courier New"/>
              <a:ea typeface="Courier New"/>
              <a:cs typeface="Courier New"/>
              <a:sym typeface="Courier New"/>
            </a:endParaRPr>
          </a:p>
          <a:p>
            <a:pPr marL="0" indent="0" defTabSz="457200">
              <a:lnSpc>
                <a:spcPts val="4800"/>
              </a:lnSpc>
              <a:spcBef>
                <a:spcPts val="0"/>
              </a:spcBef>
              <a:buSzTx/>
              <a:buFontTx/>
              <a:buNone/>
              <a:defRPr>
                <a:solidFill>
                  <a:srgbClr val="D0D0D0"/>
                </a:solidFill>
                <a:latin typeface="Courier"/>
                <a:ea typeface="Courier"/>
                <a:cs typeface="Courier"/>
                <a:sym typeface="Courier"/>
              </a:defRPr>
            </a:pPr>
            <a:r>
              <a:rPr>
                <a:latin typeface="Courier New"/>
                <a:ea typeface="Courier New"/>
                <a:cs typeface="Courier New"/>
                <a:sym typeface="Courier New"/>
              </a:rPr>
              <a:t>&gt;&gt; </a:t>
            </a:r>
            <a:r>
              <a:rPr>
                <a:solidFill>
                  <a:srgbClr val="24909D"/>
                </a:solidFill>
              </a:rPr>
              <a:t>list</a:t>
            </a:r>
            <a:r>
              <a:t>('hello')</a:t>
            </a:r>
            <a:endParaRPr>
              <a:solidFill>
                <a:srgbClr val="000000"/>
              </a:solidFill>
            </a:endParaRPr>
          </a:p>
          <a:p>
            <a:pPr marL="0" indent="0" defTabSz="457200">
              <a:lnSpc>
                <a:spcPts val="4800"/>
              </a:lnSpc>
              <a:spcBef>
                <a:spcPts val="0"/>
              </a:spcBef>
              <a:buSzTx/>
              <a:buFontTx/>
              <a:buNone/>
              <a:defRPr>
                <a:solidFill>
                  <a:srgbClr val="ED9D13"/>
                </a:solidFill>
                <a:latin typeface="Courier"/>
                <a:ea typeface="Courier"/>
                <a:cs typeface="Courier"/>
                <a:sym typeface="Courier"/>
              </a:defRPr>
            </a:pPr>
            <a:r>
              <a:rPr>
                <a:solidFill>
                  <a:srgbClr val="D0D0D0"/>
                </a:solidFill>
              </a:rPr>
              <a:t>[</a:t>
            </a:r>
            <a:r>
              <a:t>'h'</a:t>
            </a:r>
            <a:r>
              <a:rPr>
                <a:solidFill>
                  <a:srgbClr val="D0D0D0"/>
                </a:solidFill>
              </a:rPr>
              <a:t>,</a:t>
            </a:r>
            <a:r>
              <a:rPr>
                <a:solidFill>
                  <a:srgbClr val="000000"/>
                </a:solidFill>
              </a:rPr>
              <a:t> </a:t>
            </a:r>
            <a:r>
              <a:t>'e'</a:t>
            </a:r>
            <a:r>
              <a:rPr>
                <a:solidFill>
                  <a:srgbClr val="D0D0D0"/>
                </a:solidFill>
              </a:rPr>
              <a:t>,</a:t>
            </a:r>
            <a:r>
              <a:rPr>
                <a:solidFill>
                  <a:srgbClr val="000000"/>
                </a:solidFill>
              </a:rPr>
              <a:t> </a:t>
            </a:r>
            <a:r>
              <a:t>'l'</a:t>
            </a:r>
            <a:r>
              <a:rPr>
                <a:solidFill>
                  <a:srgbClr val="D0D0D0"/>
                </a:solidFill>
              </a:rPr>
              <a:t>,</a:t>
            </a:r>
            <a:r>
              <a:rPr>
                <a:solidFill>
                  <a:srgbClr val="000000"/>
                </a:solidFill>
              </a:rPr>
              <a:t> </a:t>
            </a:r>
            <a:r>
              <a:t>'l'</a:t>
            </a:r>
            <a:r>
              <a:rPr>
                <a:solidFill>
                  <a:srgbClr val="D0D0D0"/>
                </a:solidFill>
              </a:rPr>
              <a:t>,</a:t>
            </a:r>
            <a:r>
              <a:rPr>
                <a:solidFill>
                  <a:srgbClr val="000000"/>
                </a:solidFill>
              </a:rPr>
              <a:t> </a:t>
            </a:r>
            <a:r>
              <a:t>'o'</a:t>
            </a:r>
            <a:r>
              <a:rPr>
                <a:solidFill>
                  <a:srgbClr val="D0D0D0"/>
                </a:solidFill>
              </a:rPr>
              <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a:spLocks noGrp="1"/>
          </p:cNvSpPr>
          <p:nvPr>
            <p:ph type="title"/>
          </p:nvPr>
        </p:nvSpPr>
        <p:spPr>
          <a:xfrm>
            <a:off x="838200" y="365125"/>
            <a:ext cx="10515600" cy="1325563"/>
          </a:xfrm>
          <a:prstGeom prst="rect">
            <a:avLst/>
          </a:prstGeom>
        </p:spPr>
        <p:txBody>
          <a:bodyPr/>
          <a:lstStyle>
            <a:lvl1pPr>
              <a:defRPr>
                <a:latin typeface="Consolas"/>
                <a:ea typeface="Consolas"/>
                <a:cs typeface="Consolas"/>
                <a:sym typeface="Consolas"/>
              </a:defRPr>
            </a:lvl1pPr>
          </a:lstStyle>
          <a:p>
            <a:r>
              <a:t>Converting to a dictionary</a:t>
            </a:r>
          </a:p>
        </p:txBody>
      </p:sp>
      <p:sp>
        <p:nvSpPr>
          <p:cNvPr id="143" name="Content Placeholder 2"/>
          <p:cNvSpPr txBox="1">
            <a:spLocks noGrp="1"/>
          </p:cNvSpPr>
          <p:nvPr>
            <p:ph type="body" idx="1"/>
          </p:nvPr>
        </p:nvSpPr>
        <p:spPr>
          <a:xfrm>
            <a:off x="838200" y="1825625"/>
            <a:ext cx="10515600" cy="4351338"/>
          </a:xfrm>
          <a:prstGeom prst="rect">
            <a:avLst/>
          </a:prstGeom>
        </p:spPr>
        <p:txBody>
          <a:bodyPr/>
          <a:lstStyle/>
          <a:p>
            <a:pPr>
              <a:defRPr>
                <a:latin typeface="Verdana"/>
                <a:ea typeface="Verdana"/>
                <a:cs typeface="Verdana"/>
                <a:sym typeface="Verdana"/>
              </a:defRPr>
            </a:pPr>
            <a:r>
              <a:t>To convert to dictionary, each element must be a pair</a:t>
            </a:r>
          </a:p>
          <a:p>
            <a:pPr>
              <a:defRPr>
                <a:latin typeface="Courier New"/>
                <a:ea typeface="Courier New"/>
                <a:cs typeface="Courier New"/>
                <a:sym typeface="Courier New"/>
              </a:defRPr>
            </a:pPr>
            <a:endParaRPr/>
          </a:p>
          <a:p>
            <a:pPr>
              <a:buSzTx/>
              <a:buNone/>
              <a:defRPr>
                <a:latin typeface="Courier New"/>
                <a:ea typeface="Courier New"/>
                <a:cs typeface="Courier New"/>
                <a:sym typeface="Courier New"/>
              </a:defRPr>
            </a:pPr>
            <a:r>
              <a:t>&gt;&gt; dict</a:t>
            </a:r>
            <a:r>
              <a:rPr>
                <a:solidFill>
                  <a:srgbClr val="D0D0D0"/>
                </a:solidFill>
              </a:rPr>
              <a:t>([[</a:t>
            </a:r>
            <a:r>
              <a:rPr>
                <a:solidFill>
                  <a:srgbClr val="3677A9"/>
                </a:solidFill>
              </a:rPr>
              <a:t>1</a:t>
            </a:r>
            <a:r>
              <a:rPr>
                <a:solidFill>
                  <a:srgbClr val="D0D0D0"/>
                </a:solidFill>
              </a:rPr>
              <a:t>,</a:t>
            </a:r>
            <a:r>
              <a:rPr>
                <a:solidFill>
                  <a:srgbClr val="3677A9"/>
                </a:solidFill>
              </a:rPr>
              <a:t>2</a:t>
            </a:r>
            <a:r>
              <a:rPr>
                <a:solidFill>
                  <a:srgbClr val="D0D0D0"/>
                </a:solidFill>
              </a:rPr>
              <a:t>],[</a:t>
            </a:r>
            <a:r>
              <a:rPr>
                <a:solidFill>
                  <a:srgbClr val="3677A9"/>
                </a:solidFill>
              </a:rPr>
              <a:t>3</a:t>
            </a:r>
            <a:r>
              <a:rPr>
                <a:solidFill>
                  <a:srgbClr val="D0D0D0"/>
                </a:solidFill>
              </a:rPr>
              <a:t>,</a:t>
            </a:r>
            <a:r>
              <a:rPr>
                <a:solidFill>
                  <a:srgbClr val="3677A9"/>
                </a:solidFill>
              </a:rPr>
              <a:t>4</a:t>
            </a:r>
            <a:r>
              <a:rPr>
                <a:solidFill>
                  <a:srgbClr val="D0D0D0"/>
                </a:solidFill>
              </a:rPr>
              <a:t>]])</a:t>
            </a:r>
            <a:endParaRPr>
              <a:solidFill>
                <a:srgbClr val="000000"/>
              </a:solidFill>
            </a:endParaRPr>
          </a:p>
          <a:p>
            <a:pPr marL="0" indent="0" defTabSz="457200">
              <a:lnSpc>
                <a:spcPts val="4800"/>
              </a:lnSpc>
              <a:spcBef>
                <a:spcPts val="0"/>
              </a:spcBef>
              <a:buSzTx/>
              <a:buFontTx/>
              <a:buNone/>
              <a:defRPr>
                <a:solidFill>
                  <a:srgbClr val="D0D0D0"/>
                </a:solidFill>
                <a:latin typeface="Courier"/>
                <a:ea typeface="Courier"/>
                <a:cs typeface="Courier"/>
                <a:sym typeface="Courier"/>
              </a:defRPr>
            </a:pPr>
            <a:r>
              <a:t>{</a:t>
            </a:r>
            <a:r>
              <a:rPr>
                <a:solidFill>
                  <a:srgbClr val="3677A9"/>
                </a:solidFill>
              </a:rPr>
              <a:t>1</a:t>
            </a:r>
            <a:r>
              <a:t>:</a:t>
            </a:r>
            <a:r>
              <a:rPr>
                <a:solidFill>
                  <a:srgbClr val="000000"/>
                </a:solidFill>
              </a:rPr>
              <a:t> </a:t>
            </a:r>
            <a:r>
              <a:rPr>
                <a:solidFill>
                  <a:srgbClr val="3677A9"/>
                </a:solidFill>
              </a:rPr>
              <a:t>2</a:t>
            </a:r>
            <a:r>
              <a:t>,</a:t>
            </a:r>
            <a:r>
              <a:rPr>
                <a:solidFill>
                  <a:srgbClr val="000000"/>
                </a:solidFill>
              </a:rPr>
              <a:t> </a:t>
            </a:r>
            <a:r>
              <a:rPr>
                <a:solidFill>
                  <a:srgbClr val="3677A9"/>
                </a:solidFill>
              </a:rPr>
              <a:t>3</a:t>
            </a:r>
            <a:r>
              <a:t>:</a:t>
            </a:r>
            <a:r>
              <a:rPr>
                <a:solidFill>
                  <a:srgbClr val="000000"/>
                </a:solidFill>
              </a:rPr>
              <a:t> </a:t>
            </a:r>
            <a:r>
              <a:rPr>
                <a:solidFill>
                  <a:srgbClr val="3677A9"/>
                </a:solidFill>
              </a:rPr>
              <a:t>4</a:t>
            </a:r>
            <a:r>
              <a:t>}</a:t>
            </a:r>
          </a:p>
          <a:p>
            <a:pPr>
              <a:buSzTx/>
              <a:buNone/>
              <a:defRPr>
                <a:latin typeface="Courier New"/>
                <a:ea typeface="Courier New"/>
                <a:cs typeface="Courier New"/>
                <a:sym typeface="Courier New"/>
              </a:defRPr>
            </a:pPr>
            <a:endParaRPr/>
          </a:p>
          <a:p>
            <a:pPr>
              <a:buSzTx/>
              <a:buNone/>
              <a:defRPr>
                <a:latin typeface="Courier New"/>
                <a:ea typeface="Courier New"/>
                <a:cs typeface="Courier New"/>
                <a:sym typeface="Courier New"/>
              </a:defRPr>
            </a:pPr>
            <a:r>
              <a:t>&gt;&gt; dict</a:t>
            </a:r>
            <a:r>
              <a:rPr>
                <a:solidFill>
                  <a:srgbClr val="D0D0D0"/>
                </a:solidFill>
              </a:rPr>
              <a:t>([(</a:t>
            </a:r>
            <a:r>
              <a:rPr>
                <a:solidFill>
                  <a:srgbClr val="3677A9"/>
                </a:solidFill>
              </a:rPr>
              <a:t>3</a:t>
            </a:r>
            <a:r>
              <a:rPr>
                <a:solidFill>
                  <a:srgbClr val="D0D0D0"/>
                </a:solidFill>
              </a:rPr>
              <a:t>,</a:t>
            </a:r>
            <a:r>
              <a:rPr>
                <a:solidFill>
                  <a:srgbClr val="3677A9"/>
                </a:solidFill>
              </a:rPr>
              <a:t>26</a:t>
            </a:r>
            <a:r>
              <a:rPr>
                <a:solidFill>
                  <a:srgbClr val="D0D0D0"/>
                </a:solidFill>
              </a:rPr>
              <a:t>),(</a:t>
            </a:r>
            <a:r>
              <a:rPr>
                <a:solidFill>
                  <a:srgbClr val="3677A9"/>
                </a:solidFill>
              </a:rPr>
              <a:t>4</a:t>
            </a:r>
            <a:r>
              <a:rPr>
                <a:solidFill>
                  <a:srgbClr val="D0D0D0"/>
                </a:solidFill>
              </a:rPr>
              <a:t>,</a:t>
            </a:r>
            <a:r>
              <a:rPr>
                <a:solidFill>
                  <a:srgbClr val="3677A9"/>
                </a:solidFill>
              </a:rPr>
              <a:t>44</a:t>
            </a:r>
            <a:r>
              <a:rPr>
                <a:solidFill>
                  <a:srgbClr val="D0D0D0"/>
                </a:solidFill>
              </a:rPr>
              <a:t>)])</a:t>
            </a:r>
            <a:endParaRPr>
              <a:solidFill>
                <a:srgbClr val="000000"/>
              </a:solidFill>
            </a:endParaRPr>
          </a:p>
          <a:p>
            <a:pPr marL="0" indent="0" defTabSz="457200">
              <a:lnSpc>
                <a:spcPts val="4800"/>
              </a:lnSpc>
              <a:spcBef>
                <a:spcPts val="0"/>
              </a:spcBef>
              <a:buSzTx/>
              <a:buFontTx/>
              <a:buNone/>
              <a:defRPr sz="1200">
                <a:solidFill>
                  <a:srgbClr val="3677A9"/>
                </a:solidFill>
                <a:latin typeface="Courier"/>
                <a:ea typeface="Courier"/>
                <a:cs typeface="Courier"/>
                <a:sym typeface="Courier"/>
              </a:defRPr>
            </a:pPr>
            <a:r>
              <a:rPr sz="2800">
                <a:solidFill>
                  <a:srgbClr val="D0D0D0"/>
                </a:solidFill>
              </a:rPr>
              <a:t>{</a:t>
            </a:r>
            <a:r>
              <a:rPr sz="2800"/>
              <a:t>3</a:t>
            </a:r>
            <a:r>
              <a:rPr sz="2800">
                <a:solidFill>
                  <a:srgbClr val="D0D0D0"/>
                </a:solidFill>
              </a:rPr>
              <a:t>:</a:t>
            </a:r>
            <a:r>
              <a:rPr sz="2800">
                <a:solidFill>
                  <a:srgbClr val="000000"/>
                </a:solidFill>
              </a:rPr>
              <a:t> </a:t>
            </a:r>
            <a:r>
              <a:rPr sz="2800"/>
              <a:t>26</a:t>
            </a:r>
            <a:r>
              <a:rPr sz="2800">
                <a:solidFill>
                  <a:srgbClr val="D0D0D0"/>
                </a:solidFill>
              </a:rPr>
              <a:t>,</a:t>
            </a:r>
            <a:r>
              <a:rPr sz="2800">
                <a:solidFill>
                  <a:srgbClr val="000000"/>
                </a:solidFill>
              </a:rPr>
              <a:t> </a:t>
            </a:r>
            <a:r>
              <a:rPr sz="2800"/>
              <a:t>4</a:t>
            </a:r>
            <a:r>
              <a:rPr sz="2800">
                <a:solidFill>
                  <a:srgbClr val="D0D0D0"/>
                </a:solidFill>
              </a:rPr>
              <a:t>:</a:t>
            </a:r>
            <a:r>
              <a:rPr sz="2800">
                <a:solidFill>
                  <a:srgbClr val="000000"/>
                </a:solidFill>
              </a:rPr>
              <a:t> </a:t>
            </a:r>
            <a:r>
              <a:rPr sz="2800"/>
              <a:t>44</a:t>
            </a:r>
            <a:r>
              <a:rPr sz="2800">
                <a:solidFill>
                  <a:srgbClr val="D0D0D0"/>
                </a:solidFill>
              </a:rPr>
              <a:t>}</a:t>
            </a:r>
            <a:r>
              <a:rPr>
                <a:solidFill>
                  <a:srgbClr val="000000"/>
                </a:solidFill>
              </a:rPr>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p:cNvSpPr txBox="1">
            <a:spLocks noGrp="1"/>
          </p:cNvSpPr>
          <p:nvPr>
            <p:ph type="title"/>
          </p:nvPr>
        </p:nvSpPr>
        <p:spPr>
          <a:xfrm>
            <a:off x="838200" y="0"/>
            <a:ext cx="10515600" cy="1325563"/>
          </a:xfrm>
          <a:prstGeom prst="rect">
            <a:avLst/>
          </a:prstGeom>
        </p:spPr>
        <p:txBody>
          <a:bodyPr/>
          <a:lstStyle>
            <a:lvl1pPr>
              <a:defRPr>
                <a:solidFill>
                  <a:srgbClr val="FF0000"/>
                </a:solidFill>
                <a:latin typeface="consolas"/>
                <a:ea typeface="consolas"/>
                <a:cs typeface="consolas"/>
                <a:sym typeface="consolas"/>
              </a:defRPr>
            </a:lvl1pPr>
          </a:lstStyle>
          <a:p>
            <a:r>
              <a:t>Brain Drill</a:t>
            </a:r>
          </a:p>
        </p:txBody>
      </p:sp>
      <p:sp>
        <p:nvSpPr>
          <p:cNvPr id="146" name="Content Placeholder 2"/>
          <p:cNvSpPr txBox="1">
            <a:spLocks noGrp="1"/>
          </p:cNvSpPr>
          <p:nvPr>
            <p:ph type="body" idx="1"/>
          </p:nvPr>
        </p:nvSpPr>
        <p:spPr>
          <a:xfrm>
            <a:off x="838200" y="1106684"/>
            <a:ext cx="10515600" cy="5070280"/>
          </a:xfrm>
          <a:prstGeom prst="rect">
            <a:avLst/>
          </a:prstGeom>
        </p:spPr>
        <p:txBody>
          <a:bodyPr lIns="45719" rIns="45719" anchor="t">
            <a:normAutofit lnSpcReduction="10000"/>
          </a:bodyPr>
          <a:lstStyle/>
          <a:p>
            <a:pPr>
              <a:lnSpc>
                <a:spcPct val="100000"/>
              </a:lnSpc>
              <a:defRPr sz="2300">
                <a:latin typeface="Verdana"/>
                <a:ea typeface="Verdana"/>
                <a:cs typeface="Verdana"/>
                <a:sym typeface="Verdana"/>
              </a:defRPr>
            </a:pPr>
            <a:r>
              <a:rPr dirty="0"/>
              <a:t>In this exercise, you will create a program that reads words from the user until the user enters a blank line. After the user enters a blank line your program should display each word entered by the user exactly once. The words should be displayed in the same order that they were entered. For example, if the user enters:</a:t>
            </a:r>
            <a:endParaRPr lang="en-US" dirty="0"/>
          </a:p>
          <a:p>
            <a:pPr marL="0" lvl="1" indent="457200">
              <a:lnSpc>
                <a:spcPct val="100000"/>
              </a:lnSpc>
              <a:spcBef>
                <a:spcPts val="500"/>
              </a:spcBef>
              <a:buSzTx/>
              <a:buNone/>
              <a:defRPr sz="2000">
                <a:latin typeface="Verdana"/>
                <a:ea typeface="Verdana"/>
                <a:cs typeface="Verdana"/>
                <a:sym typeface="Verdana"/>
              </a:defRPr>
            </a:pPr>
            <a:r>
              <a:rPr dirty="0"/>
              <a:t>first</a:t>
            </a:r>
          </a:p>
          <a:p>
            <a:pPr marL="0" lvl="1" indent="457200">
              <a:lnSpc>
                <a:spcPct val="100000"/>
              </a:lnSpc>
              <a:spcBef>
                <a:spcPts val="500"/>
              </a:spcBef>
              <a:buSzTx/>
              <a:buNone/>
              <a:defRPr sz="2000">
                <a:latin typeface="Verdana"/>
                <a:ea typeface="Verdana"/>
                <a:cs typeface="Verdana"/>
                <a:sym typeface="Verdana"/>
              </a:defRPr>
            </a:pPr>
            <a:r>
              <a:rPr dirty="0"/>
              <a:t>second</a:t>
            </a:r>
          </a:p>
          <a:p>
            <a:pPr marL="0" lvl="1" indent="457200">
              <a:lnSpc>
                <a:spcPct val="100000"/>
              </a:lnSpc>
              <a:spcBef>
                <a:spcPts val="500"/>
              </a:spcBef>
              <a:buSzTx/>
              <a:buNone/>
              <a:defRPr sz="2000">
                <a:latin typeface="Verdana"/>
                <a:ea typeface="Verdana"/>
                <a:cs typeface="Verdana"/>
                <a:sym typeface="Verdana"/>
              </a:defRPr>
            </a:pPr>
            <a:r>
              <a:rPr dirty="0"/>
              <a:t>first</a:t>
            </a:r>
          </a:p>
          <a:p>
            <a:pPr marL="0" lvl="1" indent="457200">
              <a:lnSpc>
                <a:spcPct val="100000"/>
              </a:lnSpc>
              <a:spcBef>
                <a:spcPts val="500"/>
              </a:spcBef>
              <a:buSzTx/>
              <a:buNone/>
              <a:defRPr sz="2000">
                <a:latin typeface="Verdana"/>
                <a:ea typeface="Verdana"/>
                <a:cs typeface="Verdana"/>
                <a:sym typeface="Verdana"/>
              </a:defRPr>
            </a:pPr>
            <a:r>
              <a:rPr dirty="0"/>
              <a:t>third</a:t>
            </a:r>
          </a:p>
          <a:p>
            <a:pPr marL="0" lvl="1" indent="457200">
              <a:lnSpc>
                <a:spcPct val="100000"/>
              </a:lnSpc>
              <a:spcBef>
                <a:spcPts val="500"/>
              </a:spcBef>
              <a:buSzTx/>
              <a:buNone/>
              <a:defRPr sz="2000">
                <a:latin typeface="Verdana"/>
                <a:ea typeface="Verdana"/>
                <a:cs typeface="Verdana"/>
                <a:sym typeface="Verdana"/>
              </a:defRPr>
            </a:pPr>
            <a:r>
              <a:rPr dirty="0"/>
              <a:t>second</a:t>
            </a:r>
          </a:p>
          <a:p>
            <a:pPr marL="0" indent="0">
              <a:lnSpc>
                <a:spcPct val="100000"/>
              </a:lnSpc>
              <a:buSzTx/>
              <a:buNone/>
              <a:defRPr sz="2300">
                <a:latin typeface="Verdana"/>
                <a:ea typeface="Verdana"/>
                <a:cs typeface="Verdana"/>
                <a:sym typeface="Verdana"/>
              </a:defRPr>
            </a:pPr>
            <a:r>
              <a:rPr dirty="0"/>
              <a:t>then your program should display:</a:t>
            </a:r>
          </a:p>
          <a:p>
            <a:pPr marL="0" lvl="1" indent="457200">
              <a:lnSpc>
                <a:spcPct val="100000"/>
              </a:lnSpc>
              <a:spcBef>
                <a:spcPts val="500"/>
              </a:spcBef>
              <a:buSzTx/>
              <a:buNone/>
              <a:defRPr sz="2000">
                <a:latin typeface="Verdana"/>
                <a:ea typeface="Verdana"/>
                <a:cs typeface="Verdana"/>
                <a:sym typeface="Verdana"/>
              </a:defRPr>
            </a:pPr>
            <a:r>
              <a:rPr dirty="0"/>
              <a:t>first</a:t>
            </a:r>
          </a:p>
          <a:p>
            <a:pPr marL="0" lvl="1" indent="457200">
              <a:lnSpc>
                <a:spcPct val="100000"/>
              </a:lnSpc>
              <a:spcBef>
                <a:spcPts val="500"/>
              </a:spcBef>
              <a:buSzTx/>
              <a:buNone/>
              <a:defRPr sz="2000">
                <a:latin typeface="Verdana"/>
                <a:ea typeface="Verdana"/>
                <a:cs typeface="Verdana"/>
                <a:sym typeface="Verdana"/>
              </a:defRPr>
            </a:pPr>
            <a:r>
              <a:rPr dirty="0"/>
              <a:t>second</a:t>
            </a:r>
          </a:p>
          <a:p>
            <a:pPr marL="0" lvl="1" indent="457200">
              <a:lnSpc>
                <a:spcPct val="100000"/>
              </a:lnSpc>
              <a:spcBef>
                <a:spcPts val="500"/>
              </a:spcBef>
              <a:buSzTx/>
              <a:buNone/>
              <a:defRPr sz="2000">
                <a:latin typeface="Verdana"/>
                <a:ea typeface="Verdana"/>
                <a:cs typeface="Verdana"/>
                <a:sym typeface="Verdana"/>
              </a:defRPr>
            </a:pPr>
            <a:r>
              <a:rPr dirty="0"/>
              <a:t>third</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ontent Placeholder 2"/>
          <p:cNvSpPr txBox="1">
            <a:spLocks noGrp="1"/>
          </p:cNvSpPr>
          <p:nvPr>
            <p:ph type="body" idx="1"/>
          </p:nvPr>
        </p:nvSpPr>
        <p:spPr>
          <a:xfrm>
            <a:off x="838200" y="659461"/>
            <a:ext cx="10515600" cy="5517502"/>
          </a:xfrm>
          <a:prstGeom prst="rect">
            <a:avLst/>
          </a:prstGeom>
        </p:spPr>
        <p:txBody>
          <a:bodyPr lIns="45719" rIns="45719" anchor="t">
            <a:normAutofit/>
          </a:bodyPr>
          <a:lstStyle/>
          <a:p>
            <a:pPr>
              <a:lnSpc>
                <a:spcPct val="100000"/>
              </a:lnSpc>
            </a:pPr>
            <a:r>
              <a:rPr dirty="0"/>
              <a:t>Write a program that reads integers from the user and stores them in a list. Use 0 as a sentinel value to mark the end of the input. Once all of the values have been read your program should display them (except for the 0) in reverse order, with one value appearing on each line.</a:t>
            </a:r>
            <a:br>
              <a:rPr lang="en-US" dirty="0">
                <a:solidFill>
                  <a:schemeClr val="tx1"/>
                </a:solidFill>
              </a:rPr>
            </a:br>
            <a:endParaRPr lang="en-US"/>
          </a:p>
          <a:p>
            <a:pPr>
              <a:lnSpc>
                <a:spcPct val="100000"/>
              </a:lnSpc>
            </a:pPr>
            <a:r>
              <a:rPr dirty="0"/>
              <a:t>In order to win the top prize in a particular lottery, one must match all 6 numbers on his or her ticket to the 6 numbers between 1 and 49 that are drawn by the lottery organizer. Write a program that generates a random selection of 6 numbers for a lottery ticket. Ensure that the 6 numbers selected do not contain any duplicates. Display the numbers in ascending order.</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ontent Placeholder 2"/>
          <p:cNvSpPr txBox="1">
            <a:spLocks noGrp="1"/>
          </p:cNvSpPr>
          <p:nvPr>
            <p:ph type="body" idx="1"/>
          </p:nvPr>
        </p:nvSpPr>
        <p:spPr>
          <a:xfrm>
            <a:off x="838200" y="618779"/>
            <a:ext cx="10515600" cy="5558185"/>
          </a:xfrm>
          <a:prstGeom prst="rect">
            <a:avLst/>
          </a:prstGeom>
        </p:spPr>
        <p:txBody>
          <a:bodyPr lIns="45719" rIns="45719" anchor="t">
            <a:normAutofit/>
          </a:bodyPr>
          <a:lstStyle/>
          <a:p>
            <a:pPr>
              <a:lnSpc>
                <a:spcPct val="100000"/>
              </a:lnSpc>
            </a:pPr>
            <a:r>
              <a:rPr dirty="0"/>
              <a:t>Python’s standard library includes a method named count that determines how many times a specific value occurs in a list. In this exercise, you will create a new function named </a:t>
            </a:r>
            <a:r>
              <a:rPr dirty="0" err="1"/>
              <a:t>countRange</a:t>
            </a:r>
            <a:r>
              <a:rPr dirty="0"/>
              <a:t> which determines and returns the number of elements within a list that are greater than or equal to some minimum value and less than some maximum value. Your function will take three parameters: the list, the minimum value and the maximum value. It will return an integer result greater than or equal to 0. Include a main program that demonstrates your function for several different lists, minimum values and maximum values. Ensure that your program works correctly for both lists of integers and lists of floating point numbers.</a:t>
            </a:r>
            <a:endParaRPr lang="en-US"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ontent Placeholder 2"/>
          <p:cNvSpPr txBox="1">
            <a:spLocks noGrp="1"/>
          </p:cNvSpPr>
          <p:nvPr>
            <p:ph type="body" idx="1"/>
          </p:nvPr>
        </p:nvSpPr>
        <p:spPr>
          <a:xfrm>
            <a:off x="838200" y="374649"/>
            <a:ext cx="10515600" cy="6195556"/>
          </a:xfrm>
          <a:prstGeom prst="rect">
            <a:avLst/>
          </a:prstGeom>
        </p:spPr>
        <p:txBody>
          <a:bodyPr lIns="45719" rIns="45719" anchor="t">
            <a:normAutofit/>
          </a:bodyPr>
          <a:lstStyle/>
          <a:p>
            <a:pPr>
              <a:lnSpc>
                <a:spcPct val="100000"/>
              </a:lnSpc>
              <a:defRPr sz="2100"/>
            </a:pPr>
            <a:r>
              <a:rPr sz="2400" dirty="0"/>
              <a:t>Two words are anagrams if they contain all of the same letters, but in a different order. For example, “evil” and “live” are anagrams because each contains one e, one </a:t>
            </a:r>
            <a:r>
              <a:rPr sz="2400" dirty="0" err="1"/>
              <a:t>i</a:t>
            </a:r>
            <a:r>
              <a:rPr sz="2400" dirty="0"/>
              <a:t>, one l, and one v. Create a program that reads two strings from the user, determines whether or not they are anagrams, and reports the result.</a:t>
            </a:r>
            <a:endParaRPr lang="en-US" sz="2400"/>
          </a:p>
          <a:p>
            <a:pPr>
              <a:lnSpc>
                <a:spcPct val="100000"/>
              </a:lnSpc>
              <a:defRPr sz="2100"/>
            </a:pPr>
            <a:r>
              <a:rPr sz="2400" dirty="0"/>
              <a:t>Create a program that reads integers from the user until a blank line is entered. Once all of the integers have been read your program should display all of the negative numbers, followed by all of the zeros, followed by all of the positive </a:t>
            </a:r>
            <a:r>
              <a:rPr sz="2400" dirty="0" err="1"/>
              <a:t>numbers.Within</a:t>
            </a:r>
            <a:r>
              <a:rPr sz="2400" dirty="0"/>
              <a:t> each group the numbers should be displayed in the same order that they were entered by the user. For example, if the user enters the values 3, -4, 1, 0, -1, 0, and -2 then your program should output the values -4, -1, -2, 0, 0, 3, and 1. Your program should display each value on its own line.</a:t>
            </a:r>
          </a:p>
          <a:p>
            <a:pPr>
              <a:lnSpc>
                <a:spcPct val="100000"/>
              </a:lnSpc>
              <a:defRPr sz="2100"/>
            </a:pPr>
            <a:r>
              <a:rPr sz="2400" dirty="0"/>
              <a:t>Create a program that determines and displays the number of unique characters in a string entered by the user. For example, Hello, World! has 10 unique characters </a:t>
            </a:r>
            <a:r>
              <a:rPr sz="2400" dirty="0" err="1"/>
              <a:t>whilezzzhas</a:t>
            </a:r>
            <a:r>
              <a:rPr sz="2400" dirty="0"/>
              <a:t> only one unique character. Use a dictionary or set to solve this problem.</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4"/>
          <p:cNvSpPr txBox="1">
            <a:spLocks noGrp="1"/>
          </p:cNvSpPr>
          <p:nvPr>
            <p:ph type="title"/>
          </p:nvPr>
        </p:nvSpPr>
        <p:spPr>
          <a:xfrm>
            <a:off x="838200" y="365125"/>
            <a:ext cx="10515600" cy="1325563"/>
          </a:xfrm>
          <a:prstGeom prst="rect">
            <a:avLst/>
          </a:prstGeom>
        </p:spPr>
        <p:txBody>
          <a:bodyPr/>
          <a:lstStyle>
            <a:lvl1pPr>
              <a:defRPr>
                <a:solidFill>
                  <a:srgbClr val="FFFF00"/>
                </a:solidFill>
                <a:latin typeface="consolas"/>
                <a:ea typeface="consolas"/>
                <a:cs typeface="consolas"/>
                <a:sym typeface="consolas"/>
              </a:defRPr>
            </a:lvl1pPr>
          </a:lstStyle>
          <a:p>
            <a:r>
              <a:t>Super Brain Drill</a:t>
            </a:r>
          </a:p>
        </p:txBody>
      </p:sp>
      <p:sp>
        <p:nvSpPr>
          <p:cNvPr id="155" name="Content Placeholder 2"/>
          <p:cNvSpPr txBox="1">
            <a:spLocks noGrp="1"/>
          </p:cNvSpPr>
          <p:nvPr>
            <p:ph type="body" idx="1"/>
          </p:nvPr>
        </p:nvSpPr>
        <p:spPr>
          <a:xfrm>
            <a:off x="838200" y="1825625"/>
            <a:ext cx="10521623" cy="4351338"/>
          </a:xfrm>
          <a:prstGeom prst="rect">
            <a:avLst/>
          </a:prstGeom>
        </p:spPr>
        <p:txBody>
          <a:bodyPr lIns="45719" rIns="45719" anchor="t">
            <a:normAutofit lnSpcReduction="10000"/>
          </a:bodyPr>
          <a:lstStyle>
            <a:lvl1pPr>
              <a:lnSpc>
                <a:spcPct val="81000"/>
              </a:lnSpc>
              <a:defRPr sz="2500">
                <a:latin typeface="Verdana"/>
                <a:ea typeface="Verdana"/>
                <a:cs typeface="Verdana"/>
                <a:sym typeface="Verdana"/>
              </a:defRPr>
            </a:lvl1pPr>
          </a:lstStyle>
          <a:p>
            <a:pPr>
              <a:lnSpc>
                <a:spcPct val="100000"/>
              </a:lnSpc>
            </a:pPr>
            <a:r>
              <a:rPr dirty="0"/>
              <a:t>Write a function named </a:t>
            </a:r>
            <a:r>
              <a:rPr dirty="0" err="1"/>
              <a:t>reverseLookup</a:t>
            </a:r>
            <a:r>
              <a:rPr dirty="0"/>
              <a:t> that finds all of the keys in a dictionary that map to a specific value. The function will take the dictionary and the value to search for as its only parameters. It will return a (possibly empty) list of keys from the dictionary that map to the provided value. Include </a:t>
            </a:r>
            <a:r>
              <a:rPr dirty="0" err="1"/>
              <a:t>amain</a:t>
            </a:r>
            <a:r>
              <a:rPr dirty="0"/>
              <a:t> program that demonstrates the </a:t>
            </a:r>
            <a:r>
              <a:rPr dirty="0" err="1"/>
              <a:t>reverseLookup</a:t>
            </a:r>
            <a:r>
              <a:rPr dirty="0"/>
              <a:t> function as part of your solution to this exercise. Your program should create a dictionary and then show that the </a:t>
            </a:r>
            <a:r>
              <a:rPr dirty="0" err="1"/>
              <a:t>reverseLookup</a:t>
            </a:r>
            <a:r>
              <a:rPr dirty="0"/>
              <a:t> function works correctly when it returns multiple keys, a single key, and no keys. Ensure that your main program only runs when the file containing your solution to this exercise has not been imported into another program.</a:t>
            </a:r>
            <a:endParaRPr lang="en-US"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itle 1"/>
          <p:cNvSpPr txBox="1">
            <a:spLocks noGrp="1"/>
          </p:cNvSpPr>
          <p:nvPr>
            <p:ph type="title"/>
          </p:nvPr>
        </p:nvSpPr>
        <p:spPr>
          <a:xfrm>
            <a:off x="838200" y="365125"/>
            <a:ext cx="10515600" cy="1325563"/>
          </a:xfrm>
          <a:prstGeom prst="rect">
            <a:avLst/>
          </a:prstGeom>
        </p:spPr>
        <p:txBody>
          <a:bodyPr/>
          <a:lstStyle>
            <a:lvl1pPr>
              <a:defRPr>
                <a:solidFill>
                  <a:srgbClr val="FFFF00"/>
                </a:solidFill>
                <a:latin typeface="Consolas"/>
                <a:ea typeface="Consolas"/>
                <a:cs typeface="Consolas"/>
                <a:sym typeface="Consolas"/>
              </a:defRPr>
            </a:lvl1pPr>
          </a:lstStyle>
          <a:p>
            <a:r>
              <a:t>Super Brain Drill</a:t>
            </a:r>
          </a:p>
        </p:txBody>
      </p:sp>
      <p:sp>
        <p:nvSpPr>
          <p:cNvPr id="158" name="Content Placeholder 2"/>
          <p:cNvSpPr txBox="1">
            <a:spLocks noGrp="1"/>
          </p:cNvSpPr>
          <p:nvPr>
            <p:ph type="body" idx="1"/>
          </p:nvPr>
        </p:nvSpPr>
        <p:spPr>
          <a:xfrm>
            <a:off x="838200" y="1825625"/>
            <a:ext cx="10515600" cy="4351338"/>
          </a:xfrm>
          <a:prstGeom prst="rect">
            <a:avLst/>
          </a:prstGeom>
        </p:spPr>
        <p:txBody>
          <a:bodyPr lIns="45719" rIns="45719" anchor="t">
            <a:normAutofit/>
          </a:bodyPr>
          <a:lstStyle/>
          <a:p>
            <a:pPr>
              <a:lnSpc>
                <a:spcPct val="100000"/>
              </a:lnSpc>
              <a:defRPr sz="4400">
                <a:latin typeface="Verdana"/>
                <a:ea typeface="Verdana"/>
                <a:cs typeface="Verdana"/>
                <a:sym typeface="Verdana"/>
              </a:defRPr>
            </a:pPr>
            <a:r>
              <a:rPr dirty="0"/>
              <a:t>Sort the elements of the list in</a:t>
            </a:r>
            <a:endParaRPr lang="en-US" dirty="0"/>
          </a:p>
          <a:p>
            <a:pPr marL="0" indent="0">
              <a:lnSpc>
                <a:spcPct val="100000"/>
              </a:lnSpc>
              <a:buSzTx/>
              <a:buNone/>
              <a:defRPr>
                <a:latin typeface="Verdana"/>
                <a:ea typeface="Verdana"/>
                <a:cs typeface="Verdana"/>
                <a:sym typeface="Verdana"/>
              </a:defRPr>
            </a:pPr>
            <a:endParaRPr/>
          </a:p>
          <a:p>
            <a:pPr marL="1200150" lvl="1" indent="-742950">
              <a:lnSpc>
                <a:spcPct val="100000"/>
              </a:lnSpc>
              <a:spcBef>
                <a:spcPts val="500"/>
              </a:spcBef>
              <a:buFontTx/>
              <a:buAutoNum type="arabicPeriod"/>
              <a:defRPr sz="4000">
                <a:latin typeface="Verdana"/>
                <a:ea typeface="Verdana"/>
                <a:cs typeface="Verdana"/>
                <a:sym typeface="Verdana"/>
              </a:defRPr>
            </a:pPr>
            <a:r>
              <a:rPr dirty="0"/>
              <a:t>Ascending </a:t>
            </a:r>
            <a:endParaRPr sz="2400" dirty="0"/>
          </a:p>
          <a:p>
            <a:pPr marL="1200150" lvl="1" indent="-742950">
              <a:lnSpc>
                <a:spcPct val="100000"/>
              </a:lnSpc>
              <a:spcBef>
                <a:spcPts val="500"/>
              </a:spcBef>
              <a:buFontTx/>
              <a:buAutoNum type="arabicPeriod"/>
              <a:defRPr sz="4000">
                <a:latin typeface="Verdana"/>
                <a:ea typeface="Verdana"/>
                <a:cs typeface="Verdana"/>
                <a:sym typeface="Verdana"/>
              </a:defRPr>
            </a:pPr>
            <a:r>
              <a:rPr dirty="0"/>
              <a:t>Descending order.</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xfrm>
            <a:off x="838200" y="365125"/>
            <a:ext cx="10515600" cy="1325563"/>
          </a:xfrm>
          <a:prstGeom prst="rect">
            <a:avLst/>
          </a:prstGeom>
        </p:spPr>
        <p:txBody>
          <a:bodyPr/>
          <a:lstStyle>
            <a:lvl1pPr>
              <a:defRPr>
                <a:latin typeface="consolas"/>
                <a:ea typeface="consolas"/>
                <a:cs typeface="consolas"/>
                <a:sym typeface="consolas"/>
              </a:defRPr>
            </a:lvl1pPr>
          </a:lstStyle>
          <a:p>
            <a:r>
              <a:t>Manipulating Python Strings</a:t>
            </a:r>
          </a:p>
        </p:txBody>
      </p:sp>
      <p:sp>
        <p:nvSpPr>
          <p:cNvPr id="161" name="Content Placeholder 2"/>
          <p:cNvSpPr txBox="1">
            <a:spLocks noGrp="1"/>
          </p:cNvSpPr>
          <p:nvPr>
            <p:ph type="body" idx="1"/>
          </p:nvPr>
        </p:nvSpPr>
        <p:spPr>
          <a:xfrm>
            <a:off x="838200" y="1825625"/>
            <a:ext cx="10515600" cy="4351338"/>
          </a:xfrm>
          <a:prstGeom prst="rect">
            <a:avLst/>
          </a:prstGeom>
        </p:spPr>
        <p:txBody>
          <a:bodyPr lIns="45719" rIns="45719" anchor="t">
            <a:normAutofit lnSpcReduction="10000"/>
          </a:bodyPr>
          <a:lstStyle/>
          <a:p>
            <a:pPr>
              <a:lnSpc>
                <a:spcPct val="100000"/>
              </a:lnSpc>
              <a:defRPr sz="2500">
                <a:latin typeface="Verdana"/>
                <a:ea typeface="Verdana"/>
                <a:cs typeface="Verdana"/>
                <a:sym typeface="Verdana"/>
              </a:defRPr>
            </a:pPr>
            <a:r>
              <a:rPr dirty="0"/>
              <a:t>There are many string manipulating functions in python:</a:t>
            </a:r>
            <a:endParaRPr lang="en-US" dirty="0"/>
          </a:p>
          <a:p>
            <a:pPr marL="971550" indent="-514350">
              <a:lnSpc>
                <a:spcPct val="100000"/>
              </a:lnSpc>
              <a:buFontTx/>
              <a:buAutoNum type="arabicPeriod"/>
              <a:defRPr sz="2500">
                <a:latin typeface="Verdana"/>
                <a:ea typeface="Verdana"/>
                <a:cs typeface="Verdana"/>
                <a:sym typeface="Verdana"/>
              </a:defRPr>
            </a:pPr>
            <a:r>
              <a:rPr dirty="0"/>
              <a:t>Concatenate</a:t>
            </a:r>
          </a:p>
          <a:p>
            <a:pPr marL="971550" indent="-514350">
              <a:lnSpc>
                <a:spcPct val="100000"/>
              </a:lnSpc>
              <a:buFontTx/>
              <a:buAutoNum type="arabicPeriod"/>
              <a:defRPr sz="2500">
                <a:latin typeface="Verdana"/>
                <a:ea typeface="Verdana"/>
                <a:cs typeface="Verdana"/>
                <a:sym typeface="Verdana"/>
              </a:defRPr>
            </a:pPr>
            <a:r>
              <a:rPr dirty="0"/>
              <a:t>Multiply</a:t>
            </a:r>
          </a:p>
          <a:p>
            <a:pPr marL="971550" indent="-514350">
              <a:lnSpc>
                <a:spcPct val="100000"/>
              </a:lnSpc>
              <a:buFontTx/>
              <a:buAutoNum type="arabicPeriod"/>
              <a:defRPr sz="2500">
                <a:latin typeface="Verdana"/>
                <a:ea typeface="Verdana"/>
                <a:cs typeface="Verdana"/>
                <a:sym typeface="Verdana"/>
              </a:defRPr>
            </a:pPr>
            <a:r>
              <a:rPr dirty="0"/>
              <a:t>Append</a:t>
            </a:r>
          </a:p>
          <a:p>
            <a:pPr marL="971550" indent="-514350">
              <a:lnSpc>
                <a:spcPct val="100000"/>
              </a:lnSpc>
              <a:buFontTx/>
              <a:buAutoNum type="arabicPeriod"/>
              <a:defRPr sz="2500">
                <a:latin typeface="Verdana"/>
                <a:ea typeface="Verdana"/>
                <a:cs typeface="Verdana"/>
                <a:sym typeface="Verdana"/>
              </a:defRPr>
            </a:pPr>
            <a:r>
              <a:rPr dirty="0"/>
              <a:t>Length</a:t>
            </a:r>
          </a:p>
          <a:p>
            <a:pPr marL="971550" indent="-514350">
              <a:lnSpc>
                <a:spcPct val="100000"/>
              </a:lnSpc>
              <a:buFontTx/>
              <a:buAutoNum type="arabicPeriod"/>
              <a:defRPr sz="2500">
                <a:latin typeface="Verdana"/>
                <a:ea typeface="Verdana"/>
                <a:cs typeface="Verdana"/>
                <a:sym typeface="Verdana"/>
              </a:defRPr>
            </a:pPr>
            <a:r>
              <a:rPr dirty="0"/>
              <a:t>Find</a:t>
            </a:r>
          </a:p>
          <a:p>
            <a:pPr marL="971550" indent="-514350">
              <a:lnSpc>
                <a:spcPct val="100000"/>
              </a:lnSpc>
              <a:buFontTx/>
              <a:buAutoNum type="arabicPeriod"/>
              <a:defRPr sz="2500">
                <a:latin typeface="Verdana"/>
                <a:ea typeface="Verdana"/>
                <a:cs typeface="Verdana"/>
                <a:sym typeface="Verdana"/>
              </a:defRPr>
            </a:pPr>
            <a:r>
              <a:rPr dirty="0"/>
              <a:t>Lower Case</a:t>
            </a:r>
          </a:p>
          <a:p>
            <a:pPr marL="971550" indent="-514350">
              <a:lnSpc>
                <a:spcPct val="100000"/>
              </a:lnSpc>
              <a:buFontTx/>
              <a:buAutoNum type="arabicPeriod"/>
              <a:defRPr sz="2500">
                <a:latin typeface="Verdana"/>
                <a:ea typeface="Verdana"/>
                <a:cs typeface="Verdana"/>
                <a:sym typeface="Verdana"/>
              </a:defRPr>
            </a:pPr>
            <a:r>
              <a:rPr dirty="0"/>
              <a:t>Replace</a:t>
            </a:r>
          </a:p>
          <a:p>
            <a:pPr marL="971550" indent="-514350">
              <a:lnSpc>
                <a:spcPct val="100000"/>
              </a:lnSpc>
              <a:buFontTx/>
              <a:buAutoNum type="arabicPeriod"/>
              <a:defRPr sz="2500">
                <a:latin typeface="Verdana"/>
                <a:ea typeface="Verdana"/>
                <a:cs typeface="Verdana"/>
                <a:sym typeface="Verdana"/>
              </a:defRPr>
            </a:pPr>
            <a:r>
              <a:rPr dirty="0"/>
              <a:t>Slice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xfrm>
            <a:off x="838200" y="365125"/>
            <a:ext cx="10515600" cy="1325563"/>
          </a:xfrm>
          <a:prstGeom prst="rect">
            <a:avLst/>
          </a:prstGeom>
        </p:spPr>
        <p:txBody>
          <a:bodyPr/>
          <a:lstStyle>
            <a:lvl1pPr>
              <a:defRPr>
                <a:latin typeface="Consolas"/>
                <a:ea typeface="Consolas"/>
                <a:cs typeface="Consolas"/>
                <a:sym typeface="Consolas"/>
              </a:defRPr>
            </a:lvl1pPr>
          </a:lstStyle>
          <a:p>
            <a:r>
              <a:t>Concatenate</a:t>
            </a:r>
          </a:p>
        </p:txBody>
      </p:sp>
      <p:sp>
        <p:nvSpPr>
          <p:cNvPr id="164" name="Content Placeholder 2"/>
          <p:cNvSpPr txBox="1">
            <a:spLocks noGrp="1"/>
          </p:cNvSpPr>
          <p:nvPr>
            <p:ph type="body" idx="1"/>
          </p:nvPr>
        </p:nvSpPr>
        <p:spPr>
          <a:xfrm>
            <a:off x="838200" y="1901825"/>
            <a:ext cx="10515600" cy="4351338"/>
          </a:xfrm>
          <a:prstGeom prst="rect">
            <a:avLst/>
          </a:prstGeom>
        </p:spPr>
        <p:txBody>
          <a:bodyPr lIns="45719" rIns="45719" anchor="t">
            <a:normAutofit/>
          </a:bodyPr>
          <a:lstStyle/>
          <a:p>
            <a:pPr>
              <a:lnSpc>
                <a:spcPct val="100000"/>
              </a:lnSpc>
            </a:pPr>
            <a:r>
              <a:rPr dirty="0"/>
              <a:t>This term means to join strings together. The process is known as </a:t>
            </a:r>
            <a:r>
              <a:rPr i="1" dirty="0"/>
              <a:t>concatenating</a:t>
            </a:r>
            <a:r>
              <a:rPr dirty="0"/>
              <a:t> strings and it is done using the plus (+) operator.</a:t>
            </a:r>
            <a:endParaRPr lang="en-US"/>
          </a:p>
          <a:p>
            <a:pPr>
              <a:lnSpc>
                <a:spcPct val="100000"/>
              </a:lnSpc>
            </a:pPr>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a:t>&gt;&gt; message1</a:t>
            </a:r>
            <a:r>
              <a:rPr dirty="0">
                <a:solidFill>
                  <a:srgbClr val="000000"/>
                </a:solidFill>
              </a:rPr>
              <a:t> </a:t>
            </a:r>
            <a:r>
              <a:rPr dirty="0"/>
              <a:t>=</a:t>
            </a:r>
            <a:r>
              <a:rPr dirty="0">
                <a:solidFill>
                  <a:srgbClr val="000000"/>
                </a:solidFill>
              </a:rPr>
              <a:t> </a:t>
            </a:r>
            <a:r>
              <a:rPr dirty="0">
                <a:solidFill>
                  <a:srgbClr val="ED9D13"/>
                </a:solidFill>
              </a:rPr>
              <a:t>'hello'</a:t>
            </a:r>
            <a:r>
              <a:rPr dirty="0">
                <a:solidFill>
                  <a:srgbClr val="000000"/>
                </a:solidFill>
              </a:rPr>
              <a:t> </a:t>
            </a:r>
            <a:r>
              <a:rPr dirty="0"/>
              <a:t>+</a:t>
            </a:r>
            <a:r>
              <a:rPr dirty="0">
                <a:solidFill>
                  <a:srgbClr val="000000"/>
                </a:solidFill>
              </a:rPr>
              <a:t> </a:t>
            </a:r>
            <a:r>
              <a:rPr dirty="0">
                <a:solidFill>
                  <a:srgbClr val="ED9D13"/>
                </a:solidFill>
              </a:rPr>
              <a:t>' '</a:t>
            </a:r>
            <a:r>
              <a:rPr dirty="0">
                <a:solidFill>
                  <a:srgbClr val="000000"/>
                </a:solidFill>
              </a:rPr>
              <a:t> </a:t>
            </a:r>
            <a:r>
              <a:rPr dirty="0"/>
              <a:t>+</a:t>
            </a:r>
            <a:r>
              <a:rPr dirty="0">
                <a:solidFill>
                  <a:srgbClr val="000000"/>
                </a:solidFill>
              </a:rPr>
              <a:t> </a:t>
            </a:r>
            <a:r>
              <a:rPr dirty="0">
                <a:solidFill>
                  <a:srgbClr val="ED9D13"/>
                </a:solidFill>
              </a:rPr>
              <a:t>'world'</a:t>
            </a:r>
            <a:endParaRPr dirty="0">
              <a:solidFill>
                <a:srgbClr val="000000"/>
              </a:solidFill>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a:solidFill>
                  <a:schemeClr val="accent3">
                    <a:lumOff val="17647"/>
                  </a:schemeClr>
                </a:solidFill>
              </a:rPr>
              <a:t>&gt;&gt;</a:t>
            </a:r>
            <a:r>
              <a:rPr dirty="0">
                <a:solidFill>
                  <a:srgbClr val="000000"/>
                </a:solidFill>
              </a:rPr>
              <a:t> </a:t>
            </a:r>
            <a:r>
              <a:rPr b="1" dirty="0">
                <a:solidFill>
                  <a:srgbClr val="6AB825"/>
                </a:solidFill>
              </a:rPr>
              <a:t>print</a:t>
            </a:r>
            <a:r>
              <a:rPr dirty="0"/>
              <a:t>(message1)</a:t>
            </a:r>
          </a:p>
          <a:p>
            <a:pPr>
              <a:lnSpc>
                <a:spcPct val="100000"/>
              </a:lnSpc>
              <a:buSzTx/>
              <a:buNone/>
              <a:defRPr>
                <a:latin typeface="Courier New"/>
                <a:ea typeface="Courier New"/>
                <a:cs typeface="Courier New"/>
                <a:sym typeface="Courier New"/>
              </a:defRPr>
            </a:pPr>
            <a:r>
              <a:rPr dirty="0"/>
              <a:t>hello world</a:t>
            </a:r>
            <a:endParaRPr dirty="0">
              <a:latin typeface="+mn-lt"/>
              <a:ea typeface="+mn-ea"/>
              <a:cs typeface="+mn-cs"/>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xfrm>
            <a:off x="838200" y="365125"/>
            <a:ext cx="10515600" cy="1325563"/>
          </a:xfrm>
          <a:prstGeom prst="rect">
            <a:avLst/>
          </a:prstGeom>
        </p:spPr>
        <p:txBody>
          <a:bodyPr/>
          <a:lstStyle>
            <a:lvl1pPr>
              <a:defRPr>
                <a:latin typeface="Consolas"/>
                <a:ea typeface="Consolas"/>
                <a:cs typeface="Consolas"/>
                <a:sym typeface="Consolas"/>
              </a:defRPr>
            </a:lvl1pPr>
          </a:lstStyle>
          <a:p>
            <a:r>
              <a:t>Data Structures</a:t>
            </a:r>
          </a:p>
        </p:txBody>
      </p:sp>
      <p:sp>
        <p:nvSpPr>
          <p:cNvPr id="116" name="Content Placeholder 2"/>
          <p:cNvSpPr txBox="1">
            <a:spLocks noGrp="1"/>
          </p:cNvSpPr>
          <p:nvPr>
            <p:ph type="body" idx="1"/>
          </p:nvPr>
        </p:nvSpPr>
        <p:spPr>
          <a:xfrm>
            <a:off x="838200" y="1825625"/>
            <a:ext cx="10515600" cy="4351338"/>
          </a:xfrm>
          <a:prstGeom prst="rect">
            <a:avLst/>
          </a:prstGeom>
        </p:spPr>
        <p:txBody>
          <a:bodyPr lIns="45719" rIns="45719" anchor="t">
            <a:normAutofit/>
          </a:bodyPr>
          <a:lstStyle/>
          <a:p>
            <a:pPr>
              <a:lnSpc>
                <a:spcPct val="100000"/>
              </a:lnSpc>
              <a:defRPr>
                <a:latin typeface="Verdana"/>
                <a:ea typeface="Verdana"/>
                <a:cs typeface="Verdana"/>
                <a:sym typeface="Verdana"/>
              </a:defRPr>
            </a:pPr>
            <a:r>
              <a:rPr dirty="0"/>
              <a:t>A </a:t>
            </a:r>
            <a:r>
              <a:rPr i="1" dirty="0"/>
              <a:t>data structure</a:t>
            </a:r>
            <a:r>
              <a:rPr dirty="0"/>
              <a:t> is a particular way of organizing and storing </a:t>
            </a:r>
            <a:r>
              <a:rPr i="1" dirty="0"/>
              <a:t>data</a:t>
            </a:r>
            <a:r>
              <a:rPr dirty="0"/>
              <a:t> in a computer so that it can be accessed and modified efficiently.</a:t>
            </a:r>
            <a:endParaRPr lang="en-US" dirty="0"/>
          </a:p>
          <a:p>
            <a:pPr>
              <a:lnSpc>
                <a:spcPct val="100000"/>
              </a:lnSpc>
              <a:defRPr>
                <a:latin typeface="Verdana"/>
                <a:ea typeface="Verdana"/>
                <a:cs typeface="Verdana"/>
                <a:sym typeface="Verdana"/>
              </a:defRPr>
            </a:pPr>
            <a:r>
              <a:rPr dirty="0"/>
              <a:t>There are 4 types of data structures in python</a:t>
            </a:r>
          </a:p>
          <a:p>
            <a:pPr marL="914400" lvl="1" indent="-457200">
              <a:lnSpc>
                <a:spcPct val="100000"/>
              </a:lnSpc>
              <a:spcBef>
                <a:spcPts val="500"/>
              </a:spcBef>
              <a:buFontTx/>
              <a:buAutoNum type="arabicPeriod"/>
              <a:defRPr sz="2400">
                <a:latin typeface="Verdana"/>
                <a:ea typeface="Verdana"/>
                <a:cs typeface="Verdana"/>
                <a:sym typeface="Verdana"/>
              </a:defRPr>
            </a:pPr>
            <a:r>
              <a:rPr dirty="0"/>
              <a:t>List</a:t>
            </a:r>
          </a:p>
          <a:p>
            <a:pPr marL="914400" lvl="1" indent="-457200">
              <a:lnSpc>
                <a:spcPct val="100000"/>
              </a:lnSpc>
              <a:spcBef>
                <a:spcPts val="500"/>
              </a:spcBef>
              <a:buFontTx/>
              <a:buAutoNum type="arabicPeriod"/>
              <a:defRPr sz="2400">
                <a:latin typeface="Verdana"/>
                <a:ea typeface="Verdana"/>
                <a:cs typeface="Verdana"/>
                <a:sym typeface="Verdana"/>
              </a:defRPr>
            </a:pPr>
            <a:r>
              <a:rPr dirty="0"/>
              <a:t>Tuple</a:t>
            </a:r>
          </a:p>
          <a:p>
            <a:pPr marL="914400" lvl="1" indent="-457200">
              <a:lnSpc>
                <a:spcPct val="100000"/>
              </a:lnSpc>
              <a:spcBef>
                <a:spcPts val="500"/>
              </a:spcBef>
              <a:buFontTx/>
              <a:buAutoNum type="arabicPeriod"/>
              <a:defRPr sz="2400">
                <a:latin typeface="Verdana"/>
                <a:ea typeface="Verdana"/>
                <a:cs typeface="Verdana"/>
                <a:sym typeface="Verdana"/>
              </a:defRPr>
            </a:pPr>
            <a:r>
              <a:rPr dirty="0"/>
              <a:t>Dictionary</a:t>
            </a:r>
          </a:p>
          <a:p>
            <a:pPr marL="914400" lvl="1" indent="-457200">
              <a:lnSpc>
                <a:spcPct val="100000"/>
              </a:lnSpc>
              <a:spcBef>
                <a:spcPts val="500"/>
              </a:spcBef>
              <a:buFontTx/>
              <a:buAutoNum type="arabicPeriod"/>
              <a:defRPr sz="2400">
                <a:latin typeface="Verdana"/>
                <a:ea typeface="Verdana"/>
                <a:cs typeface="Verdana"/>
                <a:sym typeface="Verdana"/>
              </a:defRPr>
            </a:pPr>
            <a:r>
              <a:rPr dirty="0"/>
              <a:t>Set</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itle 1"/>
          <p:cNvSpPr txBox="1">
            <a:spLocks noGrp="1"/>
          </p:cNvSpPr>
          <p:nvPr>
            <p:ph type="title"/>
          </p:nvPr>
        </p:nvSpPr>
        <p:spPr>
          <a:xfrm>
            <a:off x="838200" y="365125"/>
            <a:ext cx="10515600" cy="1325563"/>
          </a:xfrm>
          <a:prstGeom prst="rect">
            <a:avLst/>
          </a:prstGeom>
        </p:spPr>
        <p:txBody>
          <a:bodyPr/>
          <a:lstStyle>
            <a:lvl1pPr>
              <a:defRPr>
                <a:latin typeface="Consolas"/>
                <a:ea typeface="Consolas"/>
                <a:cs typeface="Consolas"/>
                <a:sym typeface="Consolas"/>
              </a:defRPr>
            </a:lvl1pPr>
          </a:lstStyle>
          <a:p>
            <a:r>
              <a:t>Multiply</a:t>
            </a:r>
          </a:p>
        </p:txBody>
      </p:sp>
      <p:sp>
        <p:nvSpPr>
          <p:cNvPr id="167" name="Content Placeholder 2"/>
          <p:cNvSpPr txBox="1">
            <a:spLocks noGrp="1"/>
          </p:cNvSpPr>
          <p:nvPr>
            <p:ph type="body" idx="1"/>
          </p:nvPr>
        </p:nvSpPr>
        <p:spPr>
          <a:xfrm>
            <a:off x="838200" y="1825625"/>
            <a:ext cx="10515600" cy="4351338"/>
          </a:xfrm>
          <a:prstGeom prst="rect">
            <a:avLst/>
          </a:prstGeom>
        </p:spPr>
        <p:txBody>
          <a:bodyPr lIns="45719" rIns="45719" anchor="t">
            <a:normAutofit/>
          </a:bodyPr>
          <a:lstStyle/>
          <a:p>
            <a:pPr>
              <a:lnSpc>
                <a:spcPct val="100000"/>
              </a:lnSpc>
            </a:pPr>
            <a:r>
              <a:rPr dirty="0"/>
              <a:t>If you want multiple copies of a string, use the multiplication (*) operator.</a:t>
            </a:r>
            <a:endParaRPr lang="en-US" dirty="0"/>
          </a:p>
          <a:p>
            <a:pPr marL="0" indent="0">
              <a:lnSpc>
                <a:spcPct val="100000"/>
              </a:lnSpc>
              <a:buSzTx/>
              <a:buNone/>
            </a:pPr>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a:t>&gt;&gt;</a:t>
            </a:r>
            <a:r>
              <a:rPr dirty="0">
                <a:solidFill>
                  <a:srgbClr val="000000"/>
                </a:solidFill>
              </a:rPr>
              <a:t> </a:t>
            </a:r>
            <a:r>
              <a:rPr dirty="0"/>
              <a:t>message2a</a:t>
            </a:r>
            <a:r>
              <a:rPr dirty="0">
                <a:solidFill>
                  <a:srgbClr val="000000"/>
                </a:solidFill>
              </a:rPr>
              <a:t> </a:t>
            </a:r>
            <a:r>
              <a:rPr dirty="0"/>
              <a:t>=</a:t>
            </a:r>
            <a:r>
              <a:rPr dirty="0">
                <a:solidFill>
                  <a:srgbClr val="000000"/>
                </a:solidFill>
              </a:rPr>
              <a:t> </a:t>
            </a:r>
            <a:r>
              <a:rPr dirty="0">
                <a:solidFill>
                  <a:srgbClr val="ED9D13"/>
                </a:solidFill>
              </a:rPr>
              <a:t>'hello '</a:t>
            </a:r>
            <a:r>
              <a:rPr dirty="0">
                <a:solidFill>
                  <a:srgbClr val="000000"/>
                </a:solidFill>
              </a:rPr>
              <a:t> </a:t>
            </a:r>
            <a:r>
              <a:rPr dirty="0"/>
              <a:t>*</a:t>
            </a:r>
            <a:r>
              <a:rPr dirty="0">
                <a:solidFill>
                  <a:srgbClr val="000000"/>
                </a:solidFill>
              </a:rPr>
              <a:t> </a:t>
            </a:r>
            <a:r>
              <a:rPr dirty="0">
                <a:solidFill>
                  <a:srgbClr val="3677A9"/>
                </a:solidFill>
              </a:rPr>
              <a:t>3</a:t>
            </a:r>
            <a:endParaRPr dirty="0">
              <a:solidFill>
                <a:srgbClr val="000000"/>
              </a:solidFill>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a:t>&gt;&gt;</a:t>
            </a:r>
            <a:r>
              <a:rPr dirty="0">
                <a:solidFill>
                  <a:srgbClr val="000000"/>
                </a:solidFill>
              </a:rPr>
              <a:t> </a:t>
            </a:r>
            <a:r>
              <a:rPr dirty="0"/>
              <a:t>message2b</a:t>
            </a:r>
            <a:r>
              <a:rPr dirty="0">
                <a:solidFill>
                  <a:srgbClr val="000000"/>
                </a:solidFill>
              </a:rPr>
              <a:t> </a:t>
            </a:r>
            <a:r>
              <a:rPr dirty="0"/>
              <a:t>=</a:t>
            </a:r>
            <a:r>
              <a:rPr dirty="0">
                <a:solidFill>
                  <a:srgbClr val="000000"/>
                </a:solidFill>
              </a:rPr>
              <a:t> </a:t>
            </a:r>
            <a:r>
              <a:rPr dirty="0">
                <a:solidFill>
                  <a:srgbClr val="ED9D13"/>
                </a:solidFill>
              </a:rPr>
              <a:t>‘world'</a:t>
            </a:r>
            <a:endParaRPr dirty="0">
              <a:solidFill>
                <a:srgbClr val="000000"/>
              </a:solidFill>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a:t>&gt;&gt;</a:t>
            </a:r>
            <a:r>
              <a:rPr dirty="0">
                <a:solidFill>
                  <a:srgbClr val="000000"/>
                </a:solidFill>
              </a:rPr>
              <a:t> </a:t>
            </a:r>
            <a:r>
              <a:rPr b="1" dirty="0">
                <a:solidFill>
                  <a:srgbClr val="6AB825"/>
                </a:solidFill>
              </a:rPr>
              <a:t>print</a:t>
            </a:r>
            <a:r>
              <a:rPr dirty="0"/>
              <a:t>(message2a</a:t>
            </a:r>
            <a:r>
              <a:rPr dirty="0">
                <a:solidFill>
                  <a:srgbClr val="000000"/>
                </a:solidFill>
              </a:rPr>
              <a:t> </a:t>
            </a:r>
            <a:r>
              <a:rPr dirty="0"/>
              <a:t>+</a:t>
            </a:r>
            <a:r>
              <a:rPr dirty="0">
                <a:solidFill>
                  <a:srgbClr val="000000"/>
                </a:solidFill>
              </a:rPr>
              <a:t> </a:t>
            </a:r>
            <a:r>
              <a:rPr dirty="0"/>
              <a:t>message2b)</a:t>
            </a:r>
            <a:endParaRPr dirty="0">
              <a:solidFill>
                <a:srgbClr val="000000"/>
              </a:solidFill>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a:t>hello</a:t>
            </a:r>
            <a:r>
              <a:rPr dirty="0">
                <a:solidFill>
                  <a:srgbClr val="000000"/>
                </a:solidFill>
              </a:rPr>
              <a:t> </a:t>
            </a:r>
            <a:r>
              <a:rPr dirty="0" err="1"/>
              <a:t>hello</a:t>
            </a:r>
            <a:r>
              <a:rPr dirty="0">
                <a:solidFill>
                  <a:srgbClr val="000000"/>
                </a:solidFill>
              </a:rPr>
              <a:t> </a:t>
            </a:r>
            <a:r>
              <a:rPr dirty="0" err="1"/>
              <a:t>hello</a:t>
            </a:r>
            <a:r>
              <a:rPr dirty="0">
                <a:solidFill>
                  <a:srgbClr val="000000"/>
                </a:solidFill>
              </a:rPr>
              <a:t> </a:t>
            </a:r>
            <a:r>
              <a:rPr dirty="0"/>
              <a:t>world</a:t>
            </a:r>
            <a:endParaRPr dirty="0">
              <a:latin typeface="+mn-lt"/>
              <a:ea typeface="+mn-ea"/>
              <a:cs typeface="+mn-cs"/>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itle 1"/>
          <p:cNvSpPr txBox="1">
            <a:spLocks noGrp="1"/>
          </p:cNvSpPr>
          <p:nvPr>
            <p:ph type="title"/>
          </p:nvPr>
        </p:nvSpPr>
        <p:spPr>
          <a:xfrm>
            <a:off x="838200" y="365125"/>
            <a:ext cx="10515600" cy="1325563"/>
          </a:xfrm>
          <a:prstGeom prst="rect">
            <a:avLst/>
          </a:prstGeom>
        </p:spPr>
        <p:txBody>
          <a:bodyPr/>
          <a:lstStyle>
            <a:lvl1pPr>
              <a:defRPr>
                <a:latin typeface="Consolas"/>
                <a:ea typeface="Consolas"/>
                <a:cs typeface="Consolas"/>
                <a:sym typeface="Consolas"/>
              </a:defRPr>
            </a:lvl1pPr>
          </a:lstStyle>
          <a:p>
            <a:r>
              <a:t>Append</a:t>
            </a:r>
          </a:p>
        </p:txBody>
      </p:sp>
      <p:sp>
        <p:nvSpPr>
          <p:cNvPr id="170" name="Content Placeholder 2"/>
          <p:cNvSpPr txBox="1">
            <a:spLocks noGrp="1"/>
          </p:cNvSpPr>
          <p:nvPr>
            <p:ph type="body" idx="1"/>
          </p:nvPr>
        </p:nvSpPr>
        <p:spPr>
          <a:xfrm>
            <a:off x="838200" y="1825625"/>
            <a:ext cx="10515600" cy="4351338"/>
          </a:xfrm>
          <a:prstGeom prst="rect">
            <a:avLst/>
          </a:prstGeom>
        </p:spPr>
        <p:txBody>
          <a:bodyPr lIns="45719" rIns="45719" anchor="t">
            <a:normAutofit/>
          </a:bodyPr>
          <a:lstStyle/>
          <a:p>
            <a:pPr>
              <a:lnSpc>
                <a:spcPct val="100000"/>
              </a:lnSpc>
            </a:pPr>
            <a:r>
              <a:rPr dirty="0"/>
              <a:t>What if you want to add material to the end of a string successively? There is a special operator for that (+=).</a:t>
            </a:r>
            <a:endParaRPr lang="en-US" dirty="0"/>
          </a:p>
          <a:p>
            <a:pPr>
              <a:lnSpc>
                <a:spcPct val="100000"/>
              </a:lnSpc>
            </a:pPr>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a:t>&gt;&gt;</a:t>
            </a:r>
            <a:r>
              <a:rPr dirty="0">
                <a:solidFill>
                  <a:srgbClr val="000000"/>
                </a:solidFill>
              </a:rPr>
              <a:t> </a:t>
            </a:r>
            <a:r>
              <a:rPr dirty="0"/>
              <a:t>message3</a:t>
            </a:r>
            <a:r>
              <a:rPr dirty="0">
                <a:solidFill>
                  <a:srgbClr val="000000"/>
                </a:solidFill>
              </a:rPr>
              <a:t> </a:t>
            </a:r>
            <a:r>
              <a:rPr dirty="0"/>
              <a:t>=</a:t>
            </a:r>
            <a:r>
              <a:rPr dirty="0">
                <a:solidFill>
                  <a:srgbClr val="000000"/>
                </a:solidFill>
              </a:rPr>
              <a:t> </a:t>
            </a:r>
            <a:r>
              <a:rPr dirty="0">
                <a:solidFill>
                  <a:srgbClr val="ED9D13"/>
                </a:solidFill>
              </a:rPr>
              <a:t>'howdy'</a:t>
            </a:r>
            <a:endParaRPr dirty="0">
              <a:solidFill>
                <a:srgbClr val="000000"/>
              </a:solidFill>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a:t>&gt;&gt;</a:t>
            </a:r>
            <a:r>
              <a:rPr dirty="0">
                <a:solidFill>
                  <a:srgbClr val="000000"/>
                </a:solidFill>
              </a:rPr>
              <a:t> </a:t>
            </a:r>
            <a:r>
              <a:rPr dirty="0"/>
              <a:t>message3</a:t>
            </a:r>
            <a:r>
              <a:rPr dirty="0">
                <a:solidFill>
                  <a:srgbClr val="000000"/>
                </a:solidFill>
              </a:rPr>
              <a:t> </a:t>
            </a:r>
            <a:r>
              <a:rPr dirty="0"/>
              <a:t>+=</a:t>
            </a:r>
            <a:r>
              <a:rPr dirty="0">
                <a:solidFill>
                  <a:srgbClr val="000000"/>
                </a:solidFill>
              </a:rPr>
              <a:t> </a:t>
            </a:r>
            <a:r>
              <a:rPr dirty="0">
                <a:solidFill>
                  <a:srgbClr val="ED9D13"/>
                </a:solidFill>
              </a:rPr>
              <a:t>' '</a:t>
            </a:r>
            <a:endParaRPr dirty="0">
              <a:solidFill>
                <a:srgbClr val="000000"/>
              </a:solidFill>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a:t>&gt;&gt;</a:t>
            </a:r>
            <a:r>
              <a:rPr dirty="0">
                <a:solidFill>
                  <a:srgbClr val="000000"/>
                </a:solidFill>
              </a:rPr>
              <a:t> </a:t>
            </a:r>
            <a:r>
              <a:rPr dirty="0"/>
              <a:t>message3</a:t>
            </a:r>
            <a:r>
              <a:rPr dirty="0">
                <a:solidFill>
                  <a:srgbClr val="000000"/>
                </a:solidFill>
              </a:rPr>
              <a:t> </a:t>
            </a:r>
            <a:r>
              <a:rPr dirty="0"/>
              <a:t>+=</a:t>
            </a:r>
            <a:r>
              <a:rPr dirty="0">
                <a:solidFill>
                  <a:srgbClr val="000000"/>
                </a:solidFill>
              </a:rPr>
              <a:t> </a:t>
            </a:r>
            <a:r>
              <a:rPr dirty="0">
                <a:solidFill>
                  <a:srgbClr val="ED9D13"/>
                </a:solidFill>
              </a:rPr>
              <a:t>'world'</a:t>
            </a:r>
            <a:endParaRPr dirty="0">
              <a:solidFill>
                <a:srgbClr val="000000"/>
              </a:solidFill>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a:t>&gt;&gt;</a:t>
            </a:r>
            <a:r>
              <a:rPr dirty="0">
                <a:solidFill>
                  <a:srgbClr val="000000"/>
                </a:solidFill>
              </a:rPr>
              <a:t> </a:t>
            </a:r>
            <a:r>
              <a:rPr b="1" dirty="0">
                <a:solidFill>
                  <a:srgbClr val="6AB825"/>
                </a:solidFill>
              </a:rPr>
              <a:t>print</a:t>
            </a:r>
            <a:r>
              <a:rPr dirty="0"/>
              <a:t>(message3)</a:t>
            </a:r>
            <a:endParaRPr dirty="0">
              <a:solidFill>
                <a:srgbClr val="000000"/>
              </a:solidFill>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a:t>howdy</a:t>
            </a:r>
            <a:r>
              <a:rPr dirty="0">
                <a:solidFill>
                  <a:srgbClr val="000000"/>
                </a:solidFill>
              </a:rPr>
              <a:t> </a:t>
            </a:r>
            <a:r>
              <a:rPr dirty="0"/>
              <a:t>world</a:t>
            </a:r>
            <a:endParaRPr dirty="0">
              <a:latin typeface="+mn-lt"/>
              <a:ea typeface="+mn-ea"/>
              <a:cs typeface="+mn-cs"/>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1"/>
          <p:cNvSpPr txBox="1">
            <a:spLocks noGrp="1"/>
          </p:cNvSpPr>
          <p:nvPr>
            <p:ph type="title"/>
          </p:nvPr>
        </p:nvSpPr>
        <p:spPr>
          <a:xfrm>
            <a:off x="838200" y="365125"/>
            <a:ext cx="10515600" cy="1325563"/>
          </a:xfrm>
          <a:prstGeom prst="rect">
            <a:avLst/>
          </a:prstGeom>
        </p:spPr>
        <p:txBody>
          <a:bodyPr/>
          <a:lstStyle>
            <a:lvl1pPr>
              <a:defRPr>
                <a:latin typeface="Consolas"/>
                <a:ea typeface="Consolas"/>
                <a:cs typeface="Consolas"/>
                <a:sym typeface="Consolas"/>
              </a:defRPr>
            </a:lvl1pPr>
          </a:lstStyle>
          <a:p>
            <a:r>
              <a:t>Length</a:t>
            </a:r>
          </a:p>
        </p:txBody>
      </p:sp>
      <p:sp>
        <p:nvSpPr>
          <p:cNvPr id="173" name="Content Placeholder 2"/>
          <p:cNvSpPr txBox="1">
            <a:spLocks noGrp="1"/>
          </p:cNvSpPr>
          <p:nvPr>
            <p:ph type="body" idx="1"/>
          </p:nvPr>
        </p:nvSpPr>
        <p:spPr>
          <a:xfrm>
            <a:off x="838200" y="1825625"/>
            <a:ext cx="10515600" cy="4351338"/>
          </a:xfrm>
          <a:prstGeom prst="rect">
            <a:avLst/>
          </a:prstGeom>
        </p:spPr>
        <p:txBody>
          <a:bodyPr lIns="45719" rIns="45719" anchor="t">
            <a:normAutofit/>
          </a:bodyPr>
          <a:lstStyle/>
          <a:p>
            <a:pPr>
              <a:lnSpc>
                <a:spcPct val="100000"/>
              </a:lnSpc>
              <a:defRPr>
                <a:latin typeface="Verdana"/>
                <a:ea typeface="Verdana"/>
                <a:cs typeface="Verdana"/>
                <a:sym typeface="Verdana"/>
              </a:defRPr>
            </a:pPr>
            <a:r>
              <a:rPr dirty="0"/>
              <a:t>You can determine the number of characters in a string using </a:t>
            </a:r>
            <a:r>
              <a:rPr dirty="0" err="1"/>
              <a:t>len</a:t>
            </a:r>
            <a:r>
              <a:rPr dirty="0"/>
              <a:t>. Note that the blank space counts as a separate character.</a:t>
            </a:r>
            <a:endParaRPr lang="en-US" dirty="0"/>
          </a:p>
          <a:p>
            <a:pPr>
              <a:lnSpc>
                <a:spcPct val="100000"/>
              </a:lnSpc>
              <a:defRPr>
                <a:latin typeface="Verdana"/>
                <a:ea typeface="Verdana"/>
                <a:cs typeface="Verdana"/>
                <a:sym typeface="Verdana"/>
              </a:defRPr>
            </a:pPr>
            <a:endParaRPr/>
          </a:p>
          <a:p>
            <a:pPr marL="0" indent="0" defTabSz="457200">
              <a:lnSpc>
                <a:spcPct val="100000"/>
              </a:lnSpc>
              <a:spcBef>
                <a:spcPts val="1200"/>
              </a:spcBef>
              <a:buSzTx/>
              <a:buFontTx/>
              <a:buNone/>
              <a:defRPr sz="1200">
                <a:solidFill>
                  <a:srgbClr val="000000"/>
                </a:solidFill>
                <a:latin typeface="Times"/>
                <a:ea typeface="Times"/>
                <a:cs typeface="Times"/>
                <a:sym typeface="Times"/>
              </a:defRPr>
            </a:pPr>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a:t>&gt;&gt;</a:t>
            </a:r>
            <a:r>
              <a:rPr dirty="0">
                <a:solidFill>
                  <a:srgbClr val="000000"/>
                </a:solidFill>
              </a:rPr>
              <a:t> </a:t>
            </a:r>
            <a:r>
              <a:rPr dirty="0"/>
              <a:t>message4</a:t>
            </a:r>
            <a:r>
              <a:rPr dirty="0">
                <a:solidFill>
                  <a:srgbClr val="000000"/>
                </a:solidFill>
              </a:rPr>
              <a:t> </a:t>
            </a:r>
            <a:r>
              <a:rPr dirty="0"/>
              <a:t>=</a:t>
            </a:r>
            <a:r>
              <a:rPr dirty="0">
                <a:solidFill>
                  <a:srgbClr val="000000"/>
                </a:solidFill>
              </a:rPr>
              <a:t> </a:t>
            </a:r>
            <a:r>
              <a:rPr dirty="0">
                <a:solidFill>
                  <a:srgbClr val="ED9D13"/>
                </a:solidFill>
              </a:rPr>
              <a:t>'hello'</a:t>
            </a:r>
            <a:r>
              <a:rPr dirty="0">
                <a:solidFill>
                  <a:srgbClr val="000000"/>
                </a:solidFill>
              </a:rPr>
              <a:t> </a:t>
            </a:r>
            <a:r>
              <a:rPr dirty="0"/>
              <a:t>+</a:t>
            </a:r>
            <a:r>
              <a:rPr dirty="0">
                <a:solidFill>
                  <a:srgbClr val="000000"/>
                </a:solidFill>
              </a:rPr>
              <a:t> </a:t>
            </a:r>
            <a:r>
              <a:rPr dirty="0">
                <a:solidFill>
                  <a:srgbClr val="ED9D13"/>
                </a:solidFill>
              </a:rPr>
              <a:t>' '</a:t>
            </a:r>
            <a:r>
              <a:rPr dirty="0">
                <a:solidFill>
                  <a:srgbClr val="000000"/>
                </a:solidFill>
              </a:rPr>
              <a:t> </a:t>
            </a:r>
            <a:r>
              <a:rPr dirty="0"/>
              <a:t>+</a:t>
            </a:r>
            <a:r>
              <a:rPr dirty="0">
                <a:solidFill>
                  <a:srgbClr val="000000"/>
                </a:solidFill>
              </a:rPr>
              <a:t> </a:t>
            </a:r>
            <a:r>
              <a:rPr dirty="0">
                <a:solidFill>
                  <a:srgbClr val="ED9D13"/>
                </a:solidFill>
              </a:rPr>
              <a:t>'world'</a:t>
            </a:r>
            <a:endParaRPr dirty="0">
              <a:solidFill>
                <a:srgbClr val="000000"/>
              </a:solidFill>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a:t>&gt;&gt;</a:t>
            </a:r>
            <a:r>
              <a:rPr dirty="0">
                <a:solidFill>
                  <a:srgbClr val="000000"/>
                </a:solidFill>
              </a:rPr>
              <a:t> </a:t>
            </a:r>
            <a:r>
              <a:rPr b="1" dirty="0">
                <a:solidFill>
                  <a:srgbClr val="6AB825"/>
                </a:solidFill>
              </a:rPr>
              <a:t>print</a:t>
            </a:r>
            <a:r>
              <a:rPr dirty="0"/>
              <a:t>(</a:t>
            </a:r>
            <a:r>
              <a:rPr dirty="0" err="1">
                <a:solidFill>
                  <a:srgbClr val="24909D"/>
                </a:solidFill>
              </a:rPr>
              <a:t>len</a:t>
            </a:r>
            <a:r>
              <a:rPr dirty="0"/>
              <a:t>(message4))</a:t>
            </a:r>
            <a:endParaRPr dirty="0">
              <a:solidFill>
                <a:srgbClr val="000000"/>
              </a:solidFill>
            </a:endParaRPr>
          </a:p>
          <a:p>
            <a:pPr marL="0" indent="0" defTabSz="457200">
              <a:lnSpc>
                <a:spcPct val="100000"/>
              </a:lnSpc>
              <a:spcBef>
                <a:spcPts val="0"/>
              </a:spcBef>
              <a:buSzTx/>
              <a:buFontTx/>
              <a:buNone/>
              <a:defRPr>
                <a:solidFill>
                  <a:srgbClr val="3677A9"/>
                </a:solidFill>
                <a:latin typeface="Courier"/>
                <a:ea typeface="Courier"/>
                <a:cs typeface="Courier"/>
                <a:sym typeface="Courier"/>
              </a:defRPr>
            </a:pPr>
            <a:r>
              <a:rPr dirty="0"/>
              <a:t>11</a:t>
            </a:r>
            <a:endParaRPr>
              <a:latin typeface="+mn-lt"/>
              <a:ea typeface="+mn-ea"/>
              <a:cs typeface="+mn-cs"/>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p:cNvSpPr txBox="1">
            <a:spLocks noGrp="1"/>
          </p:cNvSpPr>
          <p:nvPr>
            <p:ph type="title"/>
          </p:nvPr>
        </p:nvSpPr>
        <p:spPr>
          <a:xfrm>
            <a:off x="647380" y="161925"/>
            <a:ext cx="10515600" cy="1325563"/>
          </a:xfrm>
          <a:prstGeom prst="rect">
            <a:avLst/>
          </a:prstGeom>
        </p:spPr>
        <p:txBody>
          <a:bodyPr/>
          <a:lstStyle>
            <a:lvl1pPr>
              <a:defRPr>
                <a:latin typeface="Consolas"/>
                <a:ea typeface="Consolas"/>
                <a:cs typeface="Consolas"/>
                <a:sym typeface="Consolas"/>
              </a:defRPr>
            </a:lvl1pPr>
          </a:lstStyle>
          <a:p>
            <a:r>
              <a:t>Find</a:t>
            </a:r>
          </a:p>
        </p:txBody>
      </p:sp>
      <p:sp>
        <p:nvSpPr>
          <p:cNvPr id="176" name="Content Placeholder 2"/>
          <p:cNvSpPr txBox="1">
            <a:spLocks noGrp="1"/>
          </p:cNvSpPr>
          <p:nvPr>
            <p:ph type="body" idx="1"/>
          </p:nvPr>
        </p:nvSpPr>
        <p:spPr>
          <a:xfrm>
            <a:off x="704502" y="1181100"/>
            <a:ext cx="10515600" cy="5734465"/>
          </a:xfrm>
          <a:prstGeom prst="rect">
            <a:avLst/>
          </a:prstGeom>
        </p:spPr>
        <p:txBody>
          <a:bodyPr lIns="45719" rIns="45719" anchor="t">
            <a:normAutofit/>
          </a:bodyPr>
          <a:lstStyle/>
          <a:p>
            <a:pPr>
              <a:lnSpc>
                <a:spcPct val="100000"/>
              </a:lnSpc>
              <a:defRPr sz="1900"/>
            </a:pPr>
            <a:r>
              <a:rPr dirty="0"/>
              <a:t>You can search a string for a </a:t>
            </a:r>
            <a:r>
              <a:rPr i="1" dirty="0"/>
              <a:t>substring</a:t>
            </a:r>
            <a:r>
              <a:rPr dirty="0"/>
              <a:t> and your program will return the starting index position of that substring.</a:t>
            </a:r>
            <a:endParaRPr lang="en-US" dirty="0"/>
          </a:p>
          <a:p>
            <a:pPr>
              <a:lnSpc>
                <a:spcPct val="100000"/>
              </a:lnSpc>
              <a:defRPr sz="1900"/>
            </a:pPr>
            <a:endParaRPr/>
          </a:p>
          <a:p>
            <a:pPr marL="0" indent="0" defTabSz="457200">
              <a:lnSpc>
                <a:spcPct val="100000"/>
              </a:lnSpc>
              <a:spcBef>
                <a:spcPts val="0"/>
              </a:spcBef>
              <a:buSzTx/>
              <a:buFontTx/>
              <a:buNone/>
              <a:defRPr sz="1900">
                <a:solidFill>
                  <a:srgbClr val="ED9D13"/>
                </a:solidFill>
                <a:latin typeface="Courier"/>
                <a:ea typeface="Courier"/>
                <a:cs typeface="Courier"/>
                <a:sym typeface="Courier"/>
              </a:defRPr>
            </a:pPr>
            <a:r>
              <a:rPr dirty="0">
                <a:solidFill>
                  <a:schemeClr val="accent3">
                    <a:lumOff val="17647"/>
                  </a:schemeClr>
                </a:solidFill>
              </a:rPr>
              <a:t>&gt;&gt;</a:t>
            </a:r>
            <a:r>
              <a:rPr dirty="0"/>
              <a:t> </a:t>
            </a:r>
            <a:r>
              <a:rPr dirty="0">
                <a:solidFill>
                  <a:srgbClr val="D0D0D0"/>
                </a:solidFill>
              </a:rPr>
              <a:t>message5</a:t>
            </a:r>
            <a:r>
              <a:rPr dirty="0">
                <a:solidFill>
                  <a:srgbClr val="000000"/>
                </a:solidFill>
              </a:rPr>
              <a:t> </a:t>
            </a:r>
            <a:r>
              <a:rPr dirty="0">
                <a:solidFill>
                  <a:srgbClr val="D0D0D0"/>
                </a:solidFill>
              </a:rPr>
              <a:t>=</a:t>
            </a:r>
            <a:r>
              <a:rPr dirty="0">
                <a:solidFill>
                  <a:srgbClr val="000000"/>
                </a:solidFill>
              </a:rPr>
              <a:t> </a:t>
            </a:r>
            <a:r>
              <a:rPr dirty="0"/>
              <a:t>"hello world"</a:t>
            </a:r>
            <a:endParaRPr dirty="0">
              <a:solidFill>
                <a:srgbClr val="000000"/>
              </a:solidFill>
            </a:endParaRPr>
          </a:p>
          <a:p>
            <a:pPr marL="0" indent="0" defTabSz="457200">
              <a:lnSpc>
                <a:spcPct val="100000"/>
              </a:lnSpc>
              <a:spcBef>
                <a:spcPts val="0"/>
              </a:spcBef>
              <a:buSzTx/>
              <a:buFontTx/>
              <a:buNone/>
              <a:defRPr sz="1900">
                <a:solidFill>
                  <a:srgbClr val="D0D0D0"/>
                </a:solidFill>
                <a:latin typeface="Courier"/>
                <a:ea typeface="Courier"/>
                <a:cs typeface="Courier"/>
                <a:sym typeface="Courier"/>
              </a:defRPr>
            </a:pPr>
            <a:r>
              <a:rPr dirty="0">
                <a:solidFill>
                  <a:schemeClr val="accent3">
                    <a:lumOff val="17647"/>
                  </a:schemeClr>
                </a:solidFill>
              </a:rPr>
              <a:t>&gt;&gt;</a:t>
            </a:r>
            <a:r>
              <a:rPr dirty="0">
                <a:solidFill>
                  <a:srgbClr val="000000"/>
                </a:solidFill>
              </a:rPr>
              <a:t> </a:t>
            </a:r>
            <a:r>
              <a:rPr dirty="0"/>
              <a:t>message5a</a:t>
            </a:r>
            <a:r>
              <a:rPr dirty="0">
                <a:solidFill>
                  <a:srgbClr val="000000"/>
                </a:solidFill>
              </a:rPr>
              <a:t> </a:t>
            </a:r>
            <a:r>
              <a:rPr dirty="0"/>
              <a:t>=</a:t>
            </a:r>
            <a:r>
              <a:rPr dirty="0">
                <a:solidFill>
                  <a:srgbClr val="000000"/>
                </a:solidFill>
              </a:rPr>
              <a:t> </a:t>
            </a:r>
            <a:r>
              <a:rPr dirty="0"/>
              <a:t>message5.find(</a:t>
            </a:r>
            <a:r>
              <a:rPr dirty="0">
                <a:solidFill>
                  <a:srgbClr val="ED9D13"/>
                </a:solidFill>
              </a:rPr>
              <a:t>"world"</a:t>
            </a:r>
            <a:r>
              <a:rPr dirty="0"/>
              <a:t>)</a:t>
            </a:r>
            <a:endParaRPr dirty="0">
              <a:solidFill>
                <a:srgbClr val="000000"/>
              </a:solidFill>
            </a:endParaRPr>
          </a:p>
          <a:p>
            <a:pPr marL="0" indent="0" defTabSz="457200">
              <a:lnSpc>
                <a:spcPct val="100000"/>
              </a:lnSpc>
              <a:spcBef>
                <a:spcPts val="0"/>
              </a:spcBef>
              <a:buSzTx/>
              <a:buFontTx/>
              <a:buNone/>
              <a:defRPr sz="1900">
                <a:solidFill>
                  <a:srgbClr val="D0D0D0"/>
                </a:solidFill>
                <a:latin typeface="Courier"/>
                <a:ea typeface="Courier"/>
                <a:cs typeface="Courier"/>
                <a:sym typeface="Courier"/>
              </a:defRPr>
            </a:pPr>
            <a:r>
              <a:rPr dirty="0">
                <a:solidFill>
                  <a:schemeClr val="accent3">
                    <a:lumOff val="17647"/>
                  </a:schemeClr>
                </a:solidFill>
              </a:rPr>
              <a:t>&gt;&gt;</a:t>
            </a:r>
            <a:r>
              <a:rPr dirty="0">
                <a:solidFill>
                  <a:srgbClr val="000000"/>
                </a:solidFill>
              </a:rPr>
              <a:t> </a:t>
            </a:r>
            <a:r>
              <a:rPr b="1" dirty="0">
                <a:solidFill>
                  <a:srgbClr val="6AB825"/>
                </a:solidFill>
              </a:rPr>
              <a:t>print</a:t>
            </a:r>
            <a:r>
              <a:rPr dirty="0"/>
              <a:t>(message5a)</a:t>
            </a:r>
          </a:p>
          <a:p>
            <a:pPr>
              <a:lnSpc>
                <a:spcPct val="100000"/>
              </a:lnSpc>
              <a:buSzTx/>
              <a:buNone/>
              <a:defRPr sz="1900">
                <a:latin typeface="Courier New"/>
                <a:ea typeface="Courier New"/>
                <a:cs typeface="Courier New"/>
                <a:sym typeface="Courier New"/>
              </a:defRPr>
            </a:pPr>
            <a:r>
              <a:rPr dirty="0"/>
              <a:t>6</a:t>
            </a:r>
          </a:p>
          <a:p>
            <a:pPr>
              <a:lnSpc>
                <a:spcPct val="100000"/>
              </a:lnSpc>
              <a:buSzTx/>
              <a:buNone/>
              <a:defRPr sz="1900">
                <a:latin typeface="Courier New"/>
                <a:ea typeface="Courier New"/>
                <a:cs typeface="Courier New"/>
                <a:sym typeface="Courier New"/>
              </a:defRPr>
            </a:pPr>
            <a:endParaRPr/>
          </a:p>
          <a:p>
            <a:pPr>
              <a:lnSpc>
                <a:spcPct val="100000"/>
              </a:lnSpc>
              <a:buSzTx/>
              <a:buNone/>
              <a:defRPr sz="1900">
                <a:latin typeface="Verdana"/>
                <a:ea typeface="Verdana"/>
                <a:cs typeface="Verdana"/>
                <a:sym typeface="Verdana"/>
              </a:defRPr>
            </a:pPr>
            <a:r>
              <a:rPr dirty="0"/>
              <a:t>If the substring is not present, the program will return a value of -1.</a:t>
            </a:r>
          </a:p>
          <a:p>
            <a:pPr marL="0" indent="0" defTabSz="457200">
              <a:lnSpc>
                <a:spcPct val="100000"/>
              </a:lnSpc>
              <a:spcBef>
                <a:spcPts val="0"/>
              </a:spcBef>
              <a:buSzTx/>
              <a:buFontTx/>
              <a:buNone/>
              <a:defRPr sz="1900">
                <a:solidFill>
                  <a:srgbClr val="D0D0D0"/>
                </a:solidFill>
                <a:latin typeface="Courier New"/>
                <a:ea typeface="Courier New"/>
                <a:cs typeface="Courier New"/>
                <a:sym typeface="Courier New"/>
              </a:defRPr>
            </a:pPr>
            <a:endParaRPr/>
          </a:p>
          <a:p>
            <a:pPr marL="0" indent="0" defTabSz="457200">
              <a:lnSpc>
                <a:spcPct val="100000"/>
              </a:lnSpc>
              <a:spcBef>
                <a:spcPts val="0"/>
              </a:spcBef>
              <a:buSzTx/>
              <a:buFontTx/>
              <a:buNone/>
              <a:defRPr sz="1900">
                <a:solidFill>
                  <a:srgbClr val="ED9D13"/>
                </a:solidFill>
                <a:latin typeface="Courier"/>
                <a:ea typeface="Courier"/>
                <a:cs typeface="Courier"/>
                <a:sym typeface="Courier"/>
              </a:defRPr>
            </a:pPr>
            <a:r>
              <a:rPr dirty="0">
                <a:solidFill>
                  <a:srgbClr val="D0D0D0"/>
                </a:solidFill>
              </a:rPr>
              <a:t>&gt;&gt;</a:t>
            </a:r>
            <a:r>
              <a:rPr dirty="0">
                <a:solidFill>
                  <a:srgbClr val="000000"/>
                </a:solidFill>
              </a:rPr>
              <a:t> </a:t>
            </a:r>
            <a:r>
              <a:rPr dirty="0">
                <a:solidFill>
                  <a:srgbClr val="D0D0D0"/>
                </a:solidFill>
              </a:rPr>
              <a:t>message6</a:t>
            </a:r>
            <a:r>
              <a:rPr dirty="0">
                <a:solidFill>
                  <a:srgbClr val="000000"/>
                </a:solidFill>
              </a:rPr>
              <a:t> </a:t>
            </a:r>
            <a:r>
              <a:rPr dirty="0">
                <a:solidFill>
                  <a:srgbClr val="D0D0D0"/>
                </a:solidFill>
              </a:rPr>
              <a:t>=</a:t>
            </a:r>
            <a:r>
              <a:rPr dirty="0">
                <a:solidFill>
                  <a:srgbClr val="000000"/>
                </a:solidFill>
              </a:rPr>
              <a:t> </a:t>
            </a:r>
            <a:r>
              <a:rPr dirty="0"/>
              <a:t>"Hello World"</a:t>
            </a:r>
            <a:endParaRPr dirty="0">
              <a:solidFill>
                <a:srgbClr val="000000"/>
              </a:solidFill>
            </a:endParaRPr>
          </a:p>
          <a:p>
            <a:pPr marL="0" indent="0" defTabSz="457200">
              <a:lnSpc>
                <a:spcPct val="100000"/>
              </a:lnSpc>
              <a:spcBef>
                <a:spcPts val="0"/>
              </a:spcBef>
              <a:buSzTx/>
              <a:buFontTx/>
              <a:buNone/>
              <a:defRPr sz="1900">
                <a:solidFill>
                  <a:srgbClr val="D0D0D0"/>
                </a:solidFill>
                <a:latin typeface="Courier"/>
                <a:ea typeface="Courier"/>
                <a:cs typeface="Courier"/>
                <a:sym typeface="Courier"/>
              </a:defRPr>
            </a:pPr>
            <a:r>
              <a:rPr dirty="0"/>
              <a:t>&gt;&gt;</a:t>
            </a:r>
            <a:r>
              <a:rPr dirty="0">
                <a:solidFill>
                  <a:srgbClr val="000000"/>
                </a:solidFill>
              </a:rPr>
              <a:t> </a:t>
            </a:r>
            <a:r>
              <a:rPr dirty="0"/>
              <a:t>message6b</a:t>
            </a:r>
            <a:r>
              <a:rPr dirty="0">
                <a:solidFill>
                  <a:srgbClr val="000000"/>
                </a:solidFill>
              </a:rPr>
              <a:t> </a:t>
            </a:r>
            <a:r>
              <a:rPr dirty="0"/>
              <a:t>=</a:t>
            </a:r>
            <a:r>
              <a:rPr dirty="0">
                <a:solidFill>
                  <a:srgbClr val="000000"/>
                </a:solidFill>
              </a:rPr>
              <a:t> </a:t>
            </a:r>
            <a:r>
              <a:rPr dirty="0"/>
              <a:t>message6.find(</a:t>
            </a:r>
            <a:r>
              <a:rPr dirty="0">
                <a:solidFill>
                  <a:srgbClr val="ED9D13"/>
                </a:solidFill>
              </a:rPr>
              <a:t>"squirrel"</a:t>
            </a:r>
            <a:r>
              <a:rPr dirty="0"/>
              <a:t>)</a:t>
            </a:r>
            <a:endParaRPr dirty="0">
              <a:solidFill>
                <a:srgbClr val="000000"/>
              </a:solidFill>
            </a:endParaRPr>
          </a:p>
          <a:p>
            <a:pPr marL="0" indent="0" defTabSz="457200">
              <a:lnSpc>
                <a:spcPct val="100000"/>
              </a:lnSpc>
              <a:spcBef>
                <a:spcPts val="0"/>
              </a:spcBef>
              <a:buSzTx/>
              <a:buFontTx/>
              <a:buNone/>
              <a:defRPr sz="1900">
                <a:solidFill>
                  <a:srgbClr val="D0D0D0"/>
                </a:solidFill>
                <a:latin typeface="Courier"/>
                <a:ea typeface="Courier"/>
                <a:cs typeface="Courier"/>
                <a:sym typeface="Courier"/>
              </a:defRPr>
            </a:pPr>
            <a:r>
              <a:rPr dirty="0"/>
              <a:t>&gt;&gt;</a:t>
            </a:r>
            <a:r>
              <a:rPr dirty="0">
                <a:solidFill>
                  <a:srgbClr val="000000"/>
                </a:solidFill>
              </a:rPr>
              <a:t> </a:t>
            </a:r>
            <a:r>
              <a:rPr b="1" dirty="0">
                <a:solidFill>
                  <a:srgbClr val="6AB825"/>
                </a:solidFill>
              </a:rPr>
              <a:t>print</a:t>
            </a:r>
            <a:r>
              <a:rPr dirty="0"/>
              <a:t>(message6b)</a:t>
            </a:r>
            <a:endParaRPr dirty="0">
              <a:solidFill>
                <a:srgbClr val="000000"/>
              </a:solidFill>
            </a:endParaRPr>
          </a:p>
          <a:p>
            <a:pPr marL="0" indent="0" defTabSz="457200">
              <a:lnSpc>
                <a:spcPct val="100000"/>
              </a:lnSpc>
              <a:spcBef>
                <a:spcPts val="0"/>
              </a:spcBef>
              <a:buSzTx/>
              <a:buFontTx/>
              <a:buNone/>
              <a:defRPr sz="1900">
                <a:solidFill>
                  <a:srgbClr val="D0D0D0"/>
                </a:solidFill>
                <a:latin typeface="Courier"/>
                <a:ea typeface="Courier"/>
                <a:cs typeface="Courier"/>
                <a:sym typeface="Courier"/>
              </a:defRPr>
            </a:pPr>
            <a:r>
              <a:rPr dirty="0"/>
              <a:t>-</a:t>
            </a:r>
            <a:r>
              <a:rPr dirty="0">
                <a:solidFill>
                  <a:srgbClr val="3677A9"/>
                </a:solidFill>
              </a:rPr>
              <a:t>1</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itle 1"/>
          <p:cNvSpPr txBox="1">
            <a:spLocks noGrp="1"/>
          </p:cNvSpPr>
          <p:nvPr>
            <p:ph type="title"/>
          </p:nvPr>
        </p:nvSpPr>
        <p:spPr>
          <a:xfrm>
            <a:off x="838200" y="365125"/>
            <a:ext cx="10515600" cy="1325563"/>
          </a:xfrm>
          <a:prstGeom prst="rect">
            <a:avLst/>
          </a:prstGeom>
        </p:spPr>
        <p:txBody>
          <a:bodyPr/>
          <a:lstStyle>
            <a:lvl1pPr>
              <a:defRPr>
                <a:latin typeface="Consolas"/>
                <a:ea typeface="Consolas"/>
                <a:cs typeface="Consolas"/>
                <a:sym typeface="Consolas"/>
              </a:defRPr>
            </a:lvl1pPr>
          </a:lstStyle>
          <a:p>
            <a:r>
              <a:t>Lower Case</a:t>
            </a:r>
          </a:p>
        </p:txBody>
      </p:sp>
      <p:sp>
        <p:nvSpPr>
          <p:cNvPr id="179" name="Content Placeholder 2"/>
          <p:cNvSpPr txBox="1">
            <a:spLocks noGrp="1"/>
          </p:cNvSpPr>
          <p:nvPr>
            <p:ph type="body" idx="1"/>
          </p:nvPr>
        </p:nvSpPr>
        <p:spPr>
          <a:xfrm>
            <a:off x="838200" y="1647825"/>
            <a:ext cx="10515600" cy="4351338"/>
          </a:xfrm>
          <a:prstGeom prst="rect">
            <a:avLst/>
          </a:prstGeom>
        </p:spPr>
        <p:txBody>
          <a:bodyPr lIns="45719" rIns="45719" anchor="t">
            <a:normAutofit/>
          </a:bodyPr>
          <a:lstStyle/>
          <a:p>
            <a:pPr>
              <a:lnSpc>
                <a:spcPct val="100000"/>
              </a:lnSpc>
              <a:defRPr>
                <a:latin typeface="Verdana"/>
                <a:ea typeface="Verdana"/>
                <a:cs typeface="Verdana"/>
                <a:sym typeface="Verdana"/>
              </a:defRPr>
            </a:pPr>
            <a:r>
              <a:rPr dirty="0"/>
              <a:t>Sometimes it is useful to convert a string to lower case.</a:t>
            </a:r>
            <a:endParaRPr lang="en-US" dirty="0"/>
          </a:p>
          <a:p>
            <a:pPr marL="0" indent="0">
              <a:lnSpc>
                <a:spcPct val="100000"/>
              </a:lnSpc>
              <a:buNone/>
            </a:pPr>
            <a:endParaRPr/>
          </a:p>
          <a:p>
            <a:pPr marL="0" indent="0" defTabSz="457200">
              <a:lnSpc>
                <a:spcPct val="100000"/>
              </a:lnSpc>
              <a:spcBef>
                <a:spcPts val="1200"/>
              </a:spcBef>
              <a:buSzTx/>
              <a:buFontTx/>
              <a:buNone/>
              <a:defRPr sz="1200">
                <a:solidFill>
                  <a:srgbClr val="000000"/>
                </a:solidFill>
                <a:latin typeface="Times"/>
                <a:ea typeface="Times"/>
                <a:cs typeface="Times"/>
                <a:sym typeface="Times"/>
              </a:defRPr>
            </a:pPr>
            <a:endParaRPr/>
          </a:p>
          <a:p>
            <a:pPr marL="0" indent="0" defTabSz="457200">
              <a:lnSpc>
                <a:spcPct val="100000"/>
              </a:lnSpc>
              <a:spcBef>
                <a:spcPts val="0"/>
              </a:spcBef>
              <a:buSzTx/>
              <a:buFontTx/>
              <a:buNone/>
              <a:defRPr>
                <a:solidFill>
                  <a:srgbClr val="ED9D13"/>
                </a:solidFill>
                <a:latin typeface="Courier"/>
                <a:ea typeface="Courier"/>
                <a:cs typeface="Courier"/>
                <a:sym typeface="Courier"/>
              </a:defRPr>
            </a:pPr>
            <a:r>
              <a:rPr dirty="0">
                <a:solidFill>
                  <a:srgbClr val="D0D0D0"/>
                </a:solidFill>
              </a:rPr>
              <a:t>&gt;&gt;</a:t>
            </a:r>
            <a:r>
              <a:rPr dirty="0">
                <a:solidFill>
                  <a:srgbClr val="000000"/>
                </a:solidFill>
              </a:rPr>
              <a:t> </a:t>
            </a:r>
            <a:r>
              <a:rPr dirty="0">
                <a:solidFill>
                  <a:srgbClr val="D0D0D0"/>
                </a:solidFill>
              </a:rPr>
              <a:t>message7</a:t>
            </a:r>
            <a:r>
              <a:rPr dirty="0">
                <a:solidFill>
                  <a:srgbClr val="000000"/>
                </a:solidFill>
              </a:rPr>
              <a:t> </a:t>
            </a:r>
            <a:r>
              <a:rPr dirty="0">
                <a:solidFill>
                  <a:srgbClr val="D0D0D0"/>
                </a:solidFill>
              </a:rPr>
              <a:t>=</a:t>
            </a:r>
            <a:r>
              <a:rPr dirty="0">
                <a:solidFill>
                  <a:srgbClr val="000000"/>
                </a:solidFill>
              </a:rPr>
              <a:t> </a:t>
            </a:r>
            <a:r>
              <a:rPr dirty="0"/>
              <a:t>"HELLO WORLD"</a:t>
            </a:r>
            <a:endParaRPr dirty="0">
              <a:solidFill>
                <a:srgbClr val="000000"/>
              </a:solidFill>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a:t>&gt;&gt;</a:t>
            </a:r>
            <a:r>
              <a:rPr dirty="0">
                <a:solidFill>
                  <a:srgbClr val="000000"/>
                </a:solidFill>
              </a:rPr>
              <a:t> </a:t>
            </a:r>
            <a:r>
              <a:rPr dirty="0"/>
              <a:t>message7a</a:t>
            </a:r>
            <a:r>
              <a:rPr dirty="0">
                <a:solidFill>
                  <a:srgbClr val="000000"/>
                </a:solidFill>
              </a:rPr>
              <a:t> </a:t>
            </a:r>
            <a:r>
              <a:rPr dirty="0"/>
              <a:t>=</a:t>
            </a:r>
            <a:r>
              <a:rPr dirty="0">
                <a:solidFill>
                  <a:srgbClr val="000000"/>
                </a:solidFill>
              </a:rPr>
              <a:t> </a:t>
            </a:r>
            <a:r>
              <a:rPr dirty="0"/>
              <a:t>message7.lower()</a:t>
            </a:r>
            <a:endParaRPr dirty="0">
              <a:solidFill>
                <a:srgbClr val="000000"/>
              </a:solidFill>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a:t>&gt;&gt;</a:t>
            </a:r>
            <a:r>
              <a:rPr dirty="0">
                <a:solidFill>
                  <a:srgbClr val="000000"/>
                </a:solidFill>
              </a:rPr>
              <a:t> </a:t>
            </a:r>
            <a:r>
              <a:rPr b="1" dirty="0">
                <a:solidFill>
                  <a:srgbClr val="6AB825"/>
                </a:solidFill>
              </a:rPr>
              <a:t>print</a:t>
            </a:r>
            <a:r>
              <a:rPr dirty="0"/>
              <a:t>(message7a)</a:t>
            </a:r>
            <a:endParaRPr dirty="0">
              <a:solidFill>
                <a:srgbClr val="000000"/>
              </a:solidFill>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a:t>hello</a:t>
            </a:r>
            <a:r>
              <a:rPr dirty="0">
                <a:solidFill>
                  <a:srgbClr val="000000"/>
                </a:solidFill>
              </a:rPr>
              <a:t> </a:t>
            </a:r>
            <a:r>
              <a:rPr dirty="0"/>
              <a:t>world</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itle 1"/>
          <p:cNvSpPr txBox="1">
            <a:spLocks noGrp="1"/>
          </p:cNvSpPr>
          <p:nvPr>
            <p:ph type="title"/>
          </p:nvPr>
        </p:nvSpPr>
        <p:spPr>
          <a:xfrm>
            <a:off x="838200" y="365125"/>
            <a:ext cx="10515600" cy="1325563"/>
          </a:xfrm>
          <a:prstGeom prst="rect">
            <a:avLst/>
          </a:prstGeom>
        </p:spPr>
        <p:txBody>
          <a:bodyPr/>
          <a:lstStyle/>
          <a:p>
            <a:r>
              <a:t>Replace</a:t>
            </a:r>
          </a:p>
        </p:txBody>
      </p:sp>
      <p:sp>
        <p:nvSpPr>
          <p:cNvPr id="182" name="Content Placeholder 2"/>
          <p:cNvSpPr txBox="1">
            <a:spLocks noGrp="1"/>
          </p:cNvSpPr>
          <p:nvPr>
            <p:ph type="body" idx="1"/>
          </p:nvPr>
        </p:nvSpPr>
        <p:spPr>
          <a:xfrm>
            <a:off x="838200" y="1825625"/>
            <a:ext cx="10515600" cy="4351338"/>
          </a:xfrm>
          <a:prstGeom prst="rect">
            <a:avLst/>
          </a:prstGeom>
        </p:spPr>
        <p:txBody>
          <a:bodyPr lIns="45719" rIns="45719" anchor="t">
            <a:normAutofit/>
          </a:bodyPr>
          <a:lstStyle/>
          <a:p>
            <a:pPr>
              <a:lnSpc>
                <a:spcPct val="100000"/>
              </a:lnSpc>
              <a:defRPr>
                <a:latin typeface="Verdana"/>
                <a:ea typeface="Verdana"/>
                <a:cs typeface="Verdana"/>
                <a:sym typeface="Verdana"/>
              </a:defRPr>
            </a:pPr>
            <a:r>
              <a:rPr dirty="0"/>
              <a:t>If you need to replace a substring throughout a string you can do so with the </a:t>
            </a:r>
            <a:r>
              <a:rPr dirty="0">
                <a:latin typeface="Courier New"/>
                <a:ea typeface="Courier New"/>
                <a:cs typeface="Courier New"/>
                <a:sym typeface="Courier New"/>
              </a:rPr>
              <a:t>replace </a:t>
            </a:r>
            <a:r>
              <a:rPr dirty="0"/>
              <a:t>method.</a:t>
            </a:r>
            <a:endParaRPr lang="en-US" dirty="0"/>
          </a:p>
          <a:p>
            <a:pPr>
              <a:lnSpc>
                <a:spcPct val="100000"/>
              </a:lnSpc>
              <a:defRPr>
                <a:latin typeface="Verdana"/>
                <a:ea typeface="Verdana"/>
                <a:cs typeface="Verdana"/>
                <a:sym typeface="Verdana"/>
              </a:defRPr>
            </a:pPr>
            <a:endParaRPr/>
          </a:p>
          <a:p>
            <a:pPr marL="0" indent="0" defTabSz="457200">
              <a:lnSpc>
                <a:spcPct val="100000"/>
              </a:lnSpc>
              <a:spcBef>
                <a:spcPts val="0"/>
              </a:spcBef>
              <a:buSzTx/>
              <a:buFontTx/>
              <a:buNone/>
              <a:defRPr>
                <a:solidFill>
                  <a:srgbClr val="ED9D13"/>
                </a:solidFill>
                <a:latin typeface="Courier"/>
                <a:ea typeface="Courier"/>
                <a:cs typeface="Courier"/>
                <a:sym typeface="Courier"/>
              </a:defRPr>
            </a:pPr>
            <a:r>
              <a:rPr dirty="0">
                <a:solidFill>
                  <a:srgbClr val="D0D0D0"/>
                </a:solidFill>
              </a:rPr>
              <a:t>&gt;&gt;</a:t>
            </a:r>
            <a:r>
              <a:rPr dirty="0">
                <a:solidFill>
                  <a:srgbClr val="000000"/>
                </a:solidFill>
              </a:rPr>
              <a:t> </a:t>
            </a:r>
            <a:r>
              <a:rPr dirty="0">
                <a:solidFill>
                  <a:srgbClr val="D0D0D0"/>
                </a:solidFill>
              </a:rPr>
              <a:t>message8</a:t>
            </a:r>
            <a:r>
              <a:rPr dirty="0">
                <a:solidFill>
                  <a:srgbClr val="000000"/>
                </a:solidFill>
              </a:rPr>
              <a:t> </a:t>
            </a:r>
            <a:r>
              <a:rPr dirty="0">
                <a:solidFill>
                  <a:srgbClr val="D0D0D0"/>
                </a:solidFill>
              </a:rPr>
              <a:t>=</a:t>
            </a:r>
            <a:r>
              <a:rPr dirty="0">
                <a:solidFill>
                  <a:srgbClr val="000000"/>
                </a:solidFill>
              </a:rPr>
              <a:t> </a:t>
            </a:r>
            <a:r>
              <a:rPr dirty="0"/>
              <a:t>"HELLO WORLD"</a:t>
            </a:r>
            <a:endParaRPr dirty="0">
              <a:solidFill>
                <a:srgbClr val="000000"/>
              </a:solidFill>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a:t>&gt;&gt;</a:t>
            </a:r>
            <a:r>
              <a:rPr dirty="0">
                <a:solidFill>
                  <a:srgbClr val="000000"/>
                </a:solidFill>
              </a:rPr>
              <a:t> </a:t>
            </a:r>
            <a:r>
              <a:rPr dirty="0"/>
              <a:t>message8a</a:t>
            </a:r>
            <a:r>
              <a:rPr dirty="0">
                <a:solidFill>
                  <a:srgbClr val="000000"/>
                </a:solidFill>
              </a:rPr>
              <a:t> </a:t>
            </a:r>
            <a:r>
              <a:rPr dirty="0"/>
              <a:t>=</a:t>
            </a:r>
            <a:r>
              <a:rPr dirty="0">
                <a:solidFill>
                  <a:srgbClr val="000000"/>
                </a:solidFill>
              </a:rPr>
              <a:t> </a:t>
            </a:r>
            <a:r>
              <a:rPr dirty="0"/>
              <a:t>message8.replace(</a:t>
            </a:r>
            <a:r>
              <a:rPr dirty="0">
                <a:solidFill>
                  <a:srgbClr val="ED9D13"/>
                </a:solidFill>
              </a:rPr>
              <a:t>"L"</a:t>
            </a:r>
            <a:r>
              <a:rPr dirty="0"/>
              <a:t>,</a:t>
            </a:r>
            <a:r>
              <a:rPr dirty="0">
                <a:solidFill>
                  <a:srgbClr val="000000"/>
                </a:solidFill>
              </a:rPr>
              <a:t> </a:t>
            </a:r>
            <a:r>
              <a:rPr dirty="0">
                <a:solidFill>
                  <a:srgbClr val="ED9D13"/>
                </a:solidFill>
              </a:rPr>
              <a:t>"pizza"</a:t>
            </a:r>
            <a:r>
              <a:rPr dirty="0"/>
              <a:t>)</a:t>
            </a:r>
            <a:endParaRPr>
              <a:solidFill>
                <a:srgbClr val="000000"/>
              </a:solidFill>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a:t>&gt;&gt;</a:t>
            </a:r>
            <a:r>
              <a:rPr dirty="0">
                <a:solidFill>
                  <a:srgbClr val="000000"/>
                </a:solidFill>
              </a:rPr>
              <a:t> </a:t>
            </a:r>
            <a:r>
              <a:rPr b="1" dirty="0">
                <a:solidFill>
                  <a:srgbClr val="6AB825"/>
                </a:solidFill>
              </a:rPr>
              <a:t>print</a:t>
            </a:r>
            <a:r>
              <a:rPr dirty="0"/>
              <a:t>(message8a)</a:t>
            </a:r>
            <a:endParaRPr dirty="0">
              <a:solidFill>
                <a:srgbClr val="000000"/>
              </a:solidFill>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err="1"/>
              <a:t>HEpizzapizzaO</a:t>
            </a:r>
            <a:r>
              <a:rPr dirty="0">
                <a:solidFill>
                  <a:srgbClr val="000000"/>
                </a:solidFill>
              </a:rPr>
              <a:t> </a:t>
            </a:r>
            <a:r>
              <a:rPr dirty="0" err="1"/>
              <a:t>WORpizzaD</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itle 1"/>
          <p:cNvSpPr txBox="1">
            <a:spLocks noGrp="1"/>
          </p:cNvSpPr>
          <p:nvPr>
            <p:ph type="title"/>
          </p:nvPr>
        </p:nvSpPr>
        <p:spPr>
          <a:xfrm>
            <a:off x="838200" y="-190500"/>
            <a:ext cx="10515600" cy="1325563"/>
          </a:xfrm>
          <a:prstGeom prst="rect">
            <a:avLst/>
          </a:prstGeom>
        </p:spPr>
        <p:txBody>
          <a:bodyPr/>
          <a:lstStyle>
            <a:lvl1pPr>
              <a:defRPr>
                <a:latin typeface="Consolas"/>
                <a:ea typeface="Consolas"/>
                <a:cs typeface="Consolas"/>
                <a:sym typeface="Consolas"/>
              </a:defRPr>
            </a:lvl1pPr>
          </a:lstStyle>
          <a:p>
            <a:r>
              <a:t>Slice</a:t>
            </a:r>
          </a:p>
        </p:txBody>
      </p:sp>
      <p:sp>
        <p:nvSpPr>
          <p:cNvPr id="185" name="Content Placeholder 2"/>
          <p:cNvSpPr txBox="1">
            <a:spLocks noGrp="1"/>
          </p:cNvSpPr>
          <p:nvPr>
            <p:ph type="body" idx="1"/>
          </p:nvPr>
        </p:nvSpPr>
        <p:spPr>
          <a:xfrm>
            <a:off x="809225" y="1019175"/>
            <a:ext cx="10515600" cy="5380762"/>
          </a:xfrm>
          <a:prstGeom prst="rect">
            <a:avLst/>
          </a:prstGeom>
        </p:spPr>
        <p:txBody>
          <a:bodyPr lIns="45719" rIns="45719" anchor="t">
            <a:normAutofit/>
          </a:bodyPr>
          <a:lstStyle/>
          <a:p>
            <a:pPr>
              <a:lnSpc>
                <a:spcPct val="100000"/>
              </a:lnSpc>
              <a:defRPr sz="2100">
                <a:latin typeface="Verdana"/>
                <a:ea typeface="Verdana"/>
                <a:cs typeface="Verdana"/>
                <a:sym typeface="Verdana"/>
              </a:defRPr>
            </a:pPr>
            <a:r>
              <a:rPr dirty="0"/>
              <a:t>If you want to slice off unwanted parts of a string from the beginning or end you can do so by creating a substring.</a:t>
            </a:r>
            <a:endParaRPr lang="en-US"/>
          </a:p>
          <a:p>
            <a:pPr>
              <a:lnSpc>
                <a:spcPct val="100000"/>
              </a:lnSpc>
              <a:defRPr sz="2100">
                <a:latin typeface="Courier New"/>
                <a:ea typeface="Courier New"/>
                <a:cs typeface="Courier New"/>
                <a:sym typeface="Courier New"/>
              </a:defRPr>
            </a:pPr>
            <a:endParaRPr/>
          </a:p>
          <a:p>
            <a:pPr marL="0" indent="0" defTabSz="457200">
              <a:lnSpc>
                <a:spcPct val="100000"/>
              </a:lnSpc>
              <a:spcBef>
                <a:spcPts val="0"/>
              </a:spcBef>
              <a:buSzTx/>
              <a:buFontTx/>
              <a:buNone/>
              <a:defRPr sz="1800">
                <a:solidFill>
                  <a:srgbClr val="ED9D13"/>
                </a:solidFill>
                <a:latin typeface="Courier"/>
                <a:ea typeface="Courier"/>
                <a:cs typeface="Courier"/>
                <a:sym typeface="Courier"/>
              </a:defRPr>
            </a:pPr>
            <a:r>
              <a:rPr dirty="0">
                <a:solidFill>
                  <a:srgbClr val="D0D0D0"/>
                </a:solidFill>
              </a:rPr>
              <a:t>&gt;&gt;</a:t>
            </a:r>
            <a:r>
              <a:rPr dirty="0">
                <a:solidFill>
                  <a:srgbClr val="000000"/>
                </a:solidFill>
              </a:rPr>
              <a:t> </a:t>
            </a:r>
            <a:r>
              <a:rPr dirty="0">
                <a:solidFill>
                  <a:srgbClr val="D0D0D0"/>
                </a:solidFill>
              </a:rPr>
              <a:t>message9</a:t>
            </a:r>
            <a:r>
              <a:rPr dirty="0">
                <a:solidFill>
                  <a:srgbClr val="000000"/>
                </a:solidFill>
              </a:rPr>
              <a:t> </a:t>
            </a:r>
            <a:r>
              <a:rPr dirty="0">
                <a:solidFill>
                  <a:srgbClr val="D0D0D0"/>
                </a:solidFill>
              </a:rPr>
              <a:t>=</a:t>
            </a:r>
            <a:r>
              <a:rPr dirty="0">
                <a:solidFill>
                  <a:srgbClr val="000000"/>
                </a:solidFill>
              </a:rPr>
              <a:t> </a:t>
            </a:r>
            <a:r>
              <a:rPr dirty="0"/>
              <a:t>"Hello World"</a:t>
            </a:r>
            <a:endParaRPr dirty="0">
              <a:solidFill>
                <a:srgbClr val="000000"/>
              </a:solidFill>
            </a:endParaRPr>
          </a:p>
          <a:p>
            <a:pPr marL="0" indent="0" defTabSz="457200">
              <a:lnSpc>
                <a:spcPct val="100000"/>
              </a:lnSpc>
              <a:spcBef>
                <a:spcPts val="0"/>
              </a:spcBef>
              <a:buSzTx/>
              <a:buFontTx/>
              <a:buNone/>
              <a:defRPr sz="1800">
                <a:solidFill>
                  <a:srgbClr val="D0D0D0"/>
                </a:solidFill>
                <a:latin typeface="Courier"/>
                <a:ea typeface="Courier"/>
                <a:cs typeface="Courier"/>
                <a:sym typeface="Courier"/>
              </a:defRPr>
            </a:pPr>
            <a:r>
              <a:rPr dirty="0"/>
              <a:t>&gt;&gt;</a:t>
            </a:r>
            <a:r>
              <a:rPr dirty="0">
                <a:solidFill>
                  <a:srgbClr val="000000"/>
                </a:solidFill>
              </a:rPr>
              <a:t> </a:t>
            </a:r>
            <a:r>
              <a:rPr dirty="0"/>
              <a:t>message9a</a:t>
            </a:r>
            <a:r>
              <a:rPr dirty="0">
                <a:solidFill>
                  <a:srgbClr val="000000"/>
                </a:solidFill>
              </a:rPr>
              <a:t> </a:t>
            </a:r>
            <a:r>
              <a:rPr dirty="0"/>
              <a:t>=</a:t>
            </a:r>
            <a:r>
              <a:rPr dirty="0">
                <a:solidFill>
                  <a:srgbClr val="000000"/>
                </a:solidFill>
              </a:rPr>
              <a:t> </a:t>
            </a:r>
            <a:r>
              <a:rPr dirty="0"/>
              <a:t>message9[</a:t>
            </a:r>
            <a:r>
              <a:rPr dirty="0">
                <a:solidFill>
                  <a:srgbClr val="3677A9"/>
                </a:solidFill>
              </a:rPr>
              <a:t>1</a:t>
            </a:r>
            <a:r>
              <a:rPr dirty="0"/>
              <a:t>:</a:t>
            </a:r>
            <a:r>
              <a:rPr dirty="0">
                <a:solidFill>
                  <a:srgbClr val="3677A9"/>
                </a:solidFill>
              </a:rPr>
              <a:t>8</a:t>
            </a:r>
            <a:r>
              <a:rPr dirty="0"/>
              <a:t>]</a:t>
            </a:r>
            <a:endParaRPr>
              <a:solidFill>
                <a:srgbClr val="000000"/>
              </a:solidFill>
            </a:endParaRPr>
          </a:p>
          <a:p>
            <a:pPr marL="0" indent="0" defTabSz="457200">
              <a:lnSpc>
                <a:spcPct val="100000"/>
              </a:lnSpc>
              <a:spcBef>
                <a:spcPts val="0"/>
              </a:spcBef>
              <a:buSzTx/>
              <a:buFontTx/>
              <a:buNone/>
              <a:defRPr sz="1800">
                <a:solidFill>
                  <a:srgbClr val="D0D0D0"/>
                </a:solidFill>
                <a:latin typeface="Courier"/>
                <a:ea typeface="Courier"/>
                <a:cs typeface="Courier"/>
                <a:sym typeface="Courier"/>
              </a:defRPr>
            </a:pPr>
            <a:r>
              <a:rPr dirty="0"/>
              <a:t>&gt;&gt;</a:t>
            </a:r>
            <a:r>
              <a:rPr dirty="0">
                <a:solidFill>
                  <a:srgbClr val="000000"/>
                </a:solidFill>
              </a:rPr>
              <a:t> </a:t>
            </a:r>
            <a:r>
              <a:rPr b="1" dirty="0">
                <a:solidFill>
                  <a:srgbClr val="6AB825"/>
                </a:solidFill>
              </a:rPr>
              <a:t>print</a:t>
            </a:r>
            <a:r>
              <a:rPr dirty="0"/>
              <a:t>(message9a)</a:t>
            </a:r>
            <a:endParaRPr dirty="0">
              <a:solidFill>
                <a:srgbClr val="000000"/>
              </a:solidFill>
            </a:endParaRPr>
          </a:p>
          <a:p>
            <a:pPr marL="0" indent="0" defTabSz="457200">
              <a:lnSpc>
                <a:spcPct val="100000"/>
              </a:lnSpc>
              <a:spcBef>
                <a:spcPts val="0"/>
              </a:spcBef>
              <a:buSzTx/>
              <a:buFontTx/>
              <a:buNone/>
              <a:defRPr sz="1800">
                <a:solidFill>
                  <a:srgbClr val="D0D0D0"/>
                </a:solidFill>
                <a:latin typeface="Courier"/>
                <a:ea typeface="Courier"/>
                <a:cs typeface="Courier"/>
                <a:sym typeface="Courier"/>
              </a:defRPr>
            </a:pPr>
            <a:r>
              <a:rPr dirty="0" err="1"/>
              <a:t>ello</a:t>
            </a:r>
            <a:r>
              <a:rPr dirty="0">
                <a:solidFill>
                  <a:srgbClr val="000000"/>
                </a:solidFill>
              </a:rPr>
              <a:t> </a:t>
            </a:r>
            <a:r>
              <a:rPr dirty="0"/>
              <a:t>Wo</a:t>
            </a:r>
          </a:p>
          <a:p>
            <a:pPr>
              <a:lnSpc>
                <a:spcPct val="100000"/>
              </a:lnSpc>
              <a:buSzTx/>
              <a:buNone/>
              <a:defRPr sz="2100">
                <a:latin typeface="Courier New"/>
                <a:ea typeface="Courier New"/>
                <a:cs typeface="Courier New"/>
                <a:sym typeface="Courier New"/>
              </a:defRPr>
            </a:pPr>
            <a:endParaRPr/>
          </a:p>
          <a:p>
            <a:pPr>
              <a:lnSpc>
                <a:spcPct val="100000"/>
              </a:lnSpc>
              <a:buSzTx/>
              <a:buNone/>
              <a:defRPr sz="2100">
                <a:latin typeface="Verdana"/>
                <a:ea typeface="Verdana"/>
                <a:cs typeface="Verdana"/>
                <a:sym typeface="Verdana"/>
              </a:defRPr>
            </a:pPr>
            <a:r>
              <a:rPr dirty="0"/>
              <a:t>You can substitute variables for the integers used in this example.</a:t>
            </a:r>
          </a:p>
          <a:p>
            <a:pPr>
              <a:lnSpc>
                <a:spcPct val="100000"/>
              </a:lnSpc>
              <a:buSzTx/>
              <a:buNone/>
              <a:defRPr sz="2100">
                <a:latin typeface="Verdana"/>
                <a:ea typeface="Verdana"/>
                <a:cs typeface="Verdana"/>
                <a:sym typeface="Verdana"/>
              </a:defRPr>
            </a:pPr>
            <a:endParaRPr/>
          </a:p>
          <a:p>
            <a:pPr marL="0" indent="0" defTabSz="457200">
              <a:lnSpc>
                <a:spcPct val="100000"/>
              </a:lnSpc>
              <a:spcBef>
                <a:spcPts val="0"/>
              </a:spcBef>
              <a:buSzTx/>
              <a:buFontTx/>
              <a:buNone/>
              <a:defRPr sz="1900">
                <a:solidFill>
                  <a:srgbClr val="D0D0D0"/>
                </a:solidFill>
                <a:latin typeface="Courier"/>
                <a:ea typeface="Courier"/>
                <a:cs typeface="Courier"/>
                <a:sym typeface="Courier"/>
              </a:defRPr>
            </a:pPr>
            <a:r>
              <a:rPr dirty="0"/>
              <a:t>&gt;&gt;</a:t>
            </a:r>
            <a:r>
              <a:rPr dirty="0">
                <a:solidFill>
                  <a:srgbClr val="000000"/>
                </a:solidFill>
              </a:rPr>
              <a:t> </a:t>
            </a:r>
            <a:r>
              <a:rPr dirty="0" err="1"/>
              <a:t>startLoc</a:t>
            </a:r>
            <a:r>
              <a:rPr dirty="0">
                <a:solidFill>
                  <a:srgbClr val="000000"/>
                </a:solidFill>
              </a:rPr>
              <a:t> </a:t>
            </a:r>
            <a:r>
              <a:rPr dirty="0"/>
              <a:t>=</a:t>
            </a:r>
            <a:r>
              <a:rPr dirty="0">
                <a:solidFill>
                  <a:srgbClr val="000000"/>
                </a:solidFill>
              </a:rPr>
              <a:t> </a:t>
            </a:r>
            <a:r>
              <a:rPr dirty="0">
                <a:solidFill>
                  <a:srgbClr val="3677A9"/>
                </a:solidFill>
              </a:rPr>
              <a:t>2</a:t>
            </a:r>
            <a:endParaRPr dirty="0">
              <a:solidFill>
                <a:srgbClr val="000000"/>
              </a:solidFill>
            </a:endParaRPr>
          </a:p>
          <a:p>
            <a:pPr marL="0" indent="0" defTabSz="457200">
              <a:lnSpc>
                <a:spcPct val="100000"/>
              </a:lnSpc>
              <a:spcBef>
                <a:spcPts val="0"/>
              </a:spcBef>
              <a:buSzTx/>
              <a:buFontTx/>
              <a:buNone/>
              <a:defRPr sz="1900">
                <a:solidFill>
                  <a:srgbClr val="D0D0D0"/>
                </a:solidFill>
                <a:latin typeface="Courier"/>
                <a:ea typeface="Courier"/>
                <a:cs typeface="Courier"/>
                <a:sym typeface="Courier"/>
              </a:defRPr>
            </a:pPr>
            <a:r>
              <a:rPr dirty="0"/>
              <a:t>&gt;&gt;</a:t>
            </a:r>
            <a:r>
              <a:rPr dirty="0">
                <a:solidFill>
                  <a:srgbClr val="000000"/>
                </a:solidFill>
              </a:rPr>
              <a:t> </a:t>
            </a:r>
            <a:r>
              <a:rPr dirty="0" err="1"/>
              <a:t>endLoc</a:t>
            </a:r>
            <a:r>
              <a:rPr dirty="0">
                <a:solidFill>
                  <a:srgbClr val="000000"/>
                </a:solidFill>
              </a:rPr>
              <a:t> </a:t>
            </a:r>
            <a:r>
              <a:rPr dirty="0"/>
              <a:t>=</a:t>
            </a:r>
            <a:r>
              <a:rPr dirty="0">
                <a:solidFill>
                  <a:srgbClr val="000000"/>
                </a:solidFill>
              </a:rPr>
              <a:t> </a:t>
            </a:r>
            <a:r>
              <a:rPr dirty="0">
                <a:solidFill>
                  <a:srgbClr val="3677A9"/>
                </a:solidFill>
              </a:rPr>
              <a:t>8</a:t>
            </a:r>
            <a:endParaRPr dirty="0">
              <a:solidFill>
                <a:srgbClr val="000000"/>
              </a:solidFill>
            </a:endParaRPr>
          </a:p>
          <a:p>
            <a:pPr marL="0" indent="0" defTabSz="457200">
              <a:lnSpc>
                <a:spcPct val="100000"/>
              </a:lnSpc>
              <a:spcBef>
                <a:spcPts val="0"/>
              </a:spcBef>
              <a:buSzTx/>
              <a:buFontTx/>
              <a:buNone/>
              <a:defRPr sz="1900">
                <a:solidFill>
                  <a:srgbClr val="D0D0D0"/>
                </a:solidFill>
                <a:latin typeface="Courier"/>
                <a:ea typeface="Courier"/>
                <a:cs typeface="Courier"/>
                <a:sym typeface="Courier"/>
              </a:defRPr>
            </a:pPr>
            <a:r>
              <a:rPr dirty="0"/>
              <a:t>&gt;&gt;</a:t>
            </a:r>
            <a:r>
              <a:rPr dirty="0">
                <a:solidFill>
                  <a:srgbClr val="000000"/>
                </a:solidFill>
              </a:rPr>
              <a:t> </a:t>
            </a:r>
            <a:r>
              <a:rPr dirty="0"/>
              <a:t>message9b</a:t>
            </a:r>
            <a:r>
              <a:rPr dirty="0">
                <a:solidFill>
                  <a:srgbClr val="000000"/>
                </a:solidFill>
              </a:rPr>
              <a:t> </a:t>
            </a:r>
            <a:r>
              <a:rPr dirty="0"/>
              <a:t>=</a:t>
            </a:r>
            <a:r>
              <a:rPr dirty="0">
                <a:solidFill>
                  <a:srgbClr val="000000"/>
                </a:solidFill>
              </a:rPr>
              <a:t> </a:t>
            </a:r>
            <a:r>
              <a:rPr dirty="0"/>
              <a:t>message9[</a:t>
            </a:r>
            <a:r>
              <a:rPr dirty="0" err="1"/>
              <a:t>startLoc</a:t>
            </a:r>
            <a:r>
              <a:rPr dirty="0"/>
              <a:t>:</a:t>
            </a:r>
            <a:r>
              <a:rPr dirty="0">
                <a:solidFill>
                  <a:srgbClr val="000000"/>
                </a:solidFill>
              </a:rPr>
              <a:t> </a:t>
            </a:r>
            <a:r>
              <a:rPr dirty="0" err="1"/>
              <a:t>endLoc</a:t>
            </a:r>
            <a:r>
              <a:rPr dirty="0"/>
              <a:t>]</a:t>
            </a:r>
            <a:endParaRPr dirty="0">
              <a:solidFill>
                <a:srgbClr val="000000"/>
              </a:solidFill>
            </a:endParaRPr>
          </a:p>
          <a:p>
            <a:pPr marL="0" indent="0" defTabSz="457200">
              <a:lnSpc>
                <a:spcPct val="100000"/>
              </a:lnSpc>
              <a:spcBef>
                <a:spcPts val="0"/>
              </a:spcBef>
              <a:buSzTx/>
              <a:buFontTx/>
              <a:buNone/>
              <a:defRPr sz="1900">
                <a:solidFill>
                  <a:srgbClr val="D0D0D0"/>
                </a:solidFill>
                <a:latin typeface="Courier"/>
                <a:ea typeface="Courier"/>
                <a:cs typeface="Courier"/>
                <a:sym typeface="Courier"/>
              </a:defRPr>
            </a:pPr>
            <a:r>
              <a:rPr dirty="0"/>
              <a:t>&gt;&gt;</a:t>
            </a:r>
            <a:r>
              <a:rPr dirty="0">
                <a:solidFill>
                  <a:srgbClr val="000000"/>
                </a:solidFill>
              </a:rPr>
              <a:t> </a:t>
            </a:r>
            <a:r>
              <a:rPr b="1" dirty="0">
                <a:solidFill>
                  <a:srgbClr val="6AB825"/>
                </a:solidFill>
              </a:rPr>
              <a:t>print</a:t>
            </a:r>
            <a:r>
              <a:rPr dirty="0"/>
              <a:t>(message9b)</a:t>
            </a:r>
            <a:endParaRPr dirty="0">
              <a:solidFill>
                <a:srgbClr val="000000"/>
              </a:solidFill>
            </a:endParaRPr>
          </a:p>
          <a:p>
            <a:pPr marL="0" indent="0" defTabSz="457200">
              <a:lnSpc>
                <a:spcPct val="100000"/>
              </a:lnSpc>
              <a:spcBef>
                <a:spcPts val="0"/>
              </a:spcBef>
              <a:buSzTx/>
              <a:buFontTx/>
              <a:buNone/>
              <a:defRPr sz="1900">
                <a:solidFill>
                  <a:srgbClr val="D0D0D0"/>
                </a:solidFill>
                <a:latin typeface="Courier"/>
                <a:ea typeface="Courier"/>
                <a:cs typeface="Courier"/>
                <a:sym typeface="Courier"/>
              </a:defRPr>
            </a:pPr>
            <a:r>
              <a:rPr dirty="0" err="1"/>
              <a:t>llo</a:t>
            </a:r>
            <a:r>
              <a:rPr dirty="0">
                <a:solidFill>
                  <a:srgbClr val="000000"/>
                </a:solidFill>
              </a:rPr>
              <a:t> </a:t>
            </a:r>
            <a:r>
              <a:rPr dirty="0"/>
              <a:t>Wo</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itle 1"/>
          <p:cNvSpPr txBox="1">
            <a:spLocks noGrp="1"/>
          </p:cNvSpPr>
          <p:nvPr>
            <p:ph type="title"/>
          </p:nvPr>
        </p:nvSpPr>
        <p:spPr>
          <a:xfrm>
            <a:off x="838200" y="365125"/>
            <a:ext cx="10515600" cy="1325563"/>
          </a:xfrm>
          <a:prstGeom prst="rect">
            <a:avLst/>
          </a:prstGeom>
        </p:spPr>
        <p:txBody>
          <a:bodyPr/>
          <a:lstStyle>
            <a:lvl1pPr>
              <a:defRPr>
                <a:latin typeface="Consolas"/>
                <a:ea typeface="Consolas"/>
                <a:cs typeface="Consolas"/>
                <a:sym typeface="Consolas"/>
              </a:defRPr>
            </a:lvl1pPr>
          </a:lstStyle>
          <a:p>
            <a:r>
              <a:t>Escape Sequences</a:t>
            </a:r>
          </a:p>
        </p:txBody>
      </p:sp>
      <p:sp>
        <p:nvSpPr>
          <p:cNvPr id="188" name="Content Placeholder 2"/>
          <p:cNvSpPr txBox="1">
            <a:spLocks noGrp="1"/>
          </p:cNvSpPr>
          <p:nvPr>
            <p:ph type="body" idx="1"/>
          </p:nvPr>
        </p:nvSpPr>
        <p:spPr>
          <a:xfrm>
            <a:off x="838200" y="1838325"/>
            <a:ext cx="10515600" cy="4351338"/>
          </a:xfrm>
          <a:prstGeom prst="rect">
            <a:avLst/>
          </a:prstGeom>
        </p:spPr>
        <p:txBody>
          <a:bodyPr lIns="45719" rIns="45719" anchor="t">
            <a:normAutofit lnSpcReduction="10000"/>
          </a:bodyPr>
          <a:lstStyle/>
          <a:p>
            <a:pPr>
              <a:lnSpc>
                <a:spcPct val="100000"/>
              </a:lnSpc>
              <a:defRPr>
                <a:latin typeface="Verdana"/>
                <a:ea typeface="Verdana"/>
                <a:cs typeface="Verdana"/>
                <a:sym typeface="Verdana"/>
              </a:defRPr>
            </a:pPr>
            <a:r>
              <a:rPr dirty="0"/>
              <a:t>What do you do when you need to include quotation marks within a string? You don’t want the Python interpreter to get the wrong idea and end the string when it comes across one of these characters.</a:t>
            </a:r>
            <a:endParaRPr lang="en-US" dirty="0"/>
          </a:p>
          <a:p>
            <a:pPr>
              <a:lnSpc>
                <a:spcPct val="100000"/>
              </a:lnSpc>
              <a:defRPr>
                <a:latin typeface="Verdana"/>
                <a:ea typeface="Verdana"/>
                <a:cs typeface="Verdana"/>
                <a:sym typeface="Verdana"/>
              </a:defRPr>
            </a:pPr>
            <a:r>
              <a:rPr dirty="0"/>
              <a:t>In Python, you can put a backslash (\) in front of a quotation mark so that it doesn’t terminate the string. These are known as escape sequences.</a:t>
            </a:r>
          </a:p>
          <a:p>
            <a:pPr>
              <a:lnSpc>
                <a:spcPct val="100000"/>
              </a:lnSpc>
              <a:defRPr>
                <a:latin typeface="Verdana"/>
                <a:ea typeface="Verdana"/>
                <a:cs typeface="Verdana"/>
                <a:sym typeface="Verdana"/>
              </a:defRPr>
            </a:pPr>
            <a:endParaRPr/>
          </a:p>
          <a:p>
            <a:pPr marL="0" indent="0" defTabSz="457200">
              <a:lnSpc>
                <a:spcPct val="100000"/>
              </a:lnSpc>
              <a:spcBef>
                <a:spcPts val="0"/>
              </a:spcBef>
              <a:buSzTx/>
              <a:buFontTx/>
              <a:buNone/>
              <a:defRPr>
                <a:solidFill>
                  <a:srgbClr val="ED9D13"/>
                </a:solidFill>
                <a:latin typeface="Courier"/>
                <a:ea typeface="Courier"/>
                <a:cs typeface="Courier"/>
                <a:sym typeface="Courier"/>
              </a:defRPr>
            </a:pPr>
            <a:r>
              <a:rPr dirty="0">
                <a:solidFill>
                  <a:srgbClr val="D0D0D0"/>
                </a:solidFill>
              </a:rPr>
              <a:t>&gt;&gt;</a:t>
            </a:r>
            <a:r>
              <a:rPr dirty="0">
                <a:solidFill>
                  <a:srgbClr val="000000"/>
                </a:solidFill>
              </a:rPr>
              <a:t> </a:t>
            </a:r>
            <a:r>
              <a:rPr b="1" dirty="0">
                <a:solidFill>
                  <a:srgbClr val="6AB825"/>
                </a:solidFill>
              </a:rPr>
              <a:t>print</a:t>
            </a:r>
            <a:r>
              <a:rPr dirty="0">
                <a:solidFill>
                  <a:srgbClr val="D0D0D0"/>
                </a:solidFill>
              </a:rPr>
              <a:t>(</a:t>
            </a:r>
            <a:r>
              <a:rPr dirty="0"/>
              <a:t>'The program printed \"hello world\"'</a:t>
            </a:r>
            <a:r>
              <a:rPr dirty="0">
                <a:solidFill>
                  <a:srgbClr val="D0D0D0"/>
                </a:solidFill>
              </a:rPr>
              <a:t>)</a:t>
            </a:r>
            <a:endParaRPr dirty="0">
              <a:solidFill>
                <a:srgbClr val="000000"/>
              </a:solidFill>
            </a:endParaRPr>
          </a:p>
          <a:p>
            <a:pPr marL="0" indent="0" defTabSz="457200">
              <a:lnSpc>
                <a:spcPct val="100000"/>
              </a:lnSpc>
              <a:spcBef>
                <a:spcPts val="0"/>
              </a:spcBef>
              <a:buSzTx/>
              <a:buFontTx/>
              <a:buNone/>
              <a:defRPr>
                <a:solidFill>
                  <a:srgbClr val="ED9D13"/>
                </a:solidFill>
                <a:latin typeface="Courier"/>
                <a:ea typeface="Courier"/>
                <a:cs typeface="Courier"/>
                <a:sym typeface="Courier"/>
              </a:defRPr>
            </a:pPr>
            <a:r>
              <a:rPr dirty="0">
                <a:solidFill>
                  <a:srgbClr val="D0D0D0"/>
                </a:solidFill>
              </a:rPr>
              <a:t>The</a:t>
            </a:r>
            <a:r>
              <a:rPr dirty="0">
                <a:solidFill>
                  <a:srgbClr val="000000"/>
                </a:solidFill>
              </a:rPr>
              <a:t> </a:t>
            </a:r>
            <a:r>
              <a:rPr dirty="0">
                <a:solidFill>
                  <a:srgbClr val="D0D0D0"/>
                </a:solidFill>
              </a:rPr>
              <a:t>program</a:t>
            </a:r>
            <a:r>
              <a:rPr dirty="0">
                <a:solidFill>
                  <a:srgbClr val="000000"/>
                </a:solidFill>
              </a:rPr>
              <a:t> </a:t>
            </a:r>
            <a:r>
              <a:rPr dirty="0">
                <a:solidFill>
                  <a:srgbClr val="D0D0D0"/>
                </a:solidFill>
              </a:rPr>
              <a:t>printed</a:t>
            </a:r>
            <a:r>
              <a:rPr dirty="0">
                <a:solidFill>
                  <a:srgbClr val="000000"/>
                </a:solidFill>
              </a:rPr>
              <a:t> </a:t>
            </a:r>
            <a:r>
              <a:rPr dirty="0"/>
              <a:t>"hello world"</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itle 1"/>
          <p:cNvSpPr txBox="1">
            <a:spLocks noGrp="1"/>
          </p:cNvSpPr>
          <p:nvPr>
            <p:ph type="title"/>
          </p:nvPr>
        </p:nvSpPr>
        <p:spPr>
          <a:xfrm>
            <a:off x="809224" y="38100"/>
            <a:ext cx="10515601" cy="1325563"/>
          </a:xfrm>
          <a:prstGeom prst="rect">
            <a:avLst/>
          </a:prstGeom>
        </p:spPr>
        <p:txBody>
          <a:bodyPr/>
          <a:lstStyle>
            <a:lvl1pPr>
              <a:defRPr>
                <a:solidFill>
                  <a:srgbClr val="FF0000"/>
                </a:solidFill>
                <a:latin typeface="consolas"/>
                <a:ea typeface="consolas"/>
                <a:cs typeface="consolas"/>
                <a:sym typeface="consolas"/>
              </a:defRPr>
            </a:lvl1pPr>
          </a:lstStyle>
          <a:p>
            <a:r>
              <a:t>Brain Drill</a:t>
            </a:r>
          </a:p>
        </p:txBody>
      </p:sp>
      <p:sp>
        <p:nvSpPr>
          <p:cNvPr id="191" name="Content Placeholder 2"/>
          <p:cNvSpPr txBox="1">
            <a:spLocks noGrp="1"/>
          </p:cNvSpPr>
          <p:nvPr>
            <p:ph type="body" idx="1"/>
          </p:nvPr>
        </p:nvSpPr>
        <p:spPr>
          <a:xfrm>
            <a:off x="838200" y="1201863"/>
            <a:ext cx="10515600" cy="4975100"/>
          </a:xfrm>
          <a:prstGeom prst="rect">
            <a:avLst/>
          </a:prstGeom>
        </p:spPr>
        <p:txBody>
          <a:bodyPr lIns="45719" rIns="45719" anchor="t">
            <a:normAutofit/>
          </a:bodyPr>
          <a:lstStyle/>
          <a:p>
            <a:pPr>
              <a:lnSpc>
                <a:spcPct val="100000"/>
              </a:lnSpc>
              <a:defRPr sz="1700">
                <a:latin typeface="Verdana"/>
                <a:ea typeface="Verdana"/>
                <a:cs typeface="Verdana"/>
                <a:sym typeface="Verdana"/>
              </a:defRPr>
            </a:pPr>
            <a:r>
              <a:rPr dirty="0"/>
              <a:t>program to print string one by one characters using loop.</a:t>
            </a:r>
            <a:endParaRPr lang="en-US" dirty="0"/>
          </a:p>
          <a:p>
            <a:pPr>
              <a:lnSpc>
                <a:spcPct val="100000"/>
              </a:lnSpc>
              <a:defRPr sz="1700">
                <a:latin typeface="Verdana"/>
                <a:ea typeface="Verdana"/>
                <a:cs typeface="Verdana"/>
                <a:sym typeface="Verdana"/>
              </a:defRPr>
            </a:pPr>
            <a:endParaRPr/>
          </a:p>
          <a:p>
            <a:pPr>
              <a:lnSpc>
                <a:spcPct val="100000"/>
              </a:lnSpc>
              <a:defRPr sz="1700">
                <a:latin typeface="Verdana"/>
                <a:ea typeface="Verdana"/>
                <a:cs typeface="Verdana"/>
                <a:sym typeface="Verdana"/>
              </a:defRPr>
            </a:pPr>
            <a:r>
              <a:rPr dirty="0"/>
              <a:t>program to count upper case, lower case and special characters in a string.</a:t>
            </a:r>
          </a:p>
          <a:p>
            <a:pPr>
              <a:lnSpc>
                <a:spcPct val="100000"/>
              </a:lnSpc>
              <a:defRPr sz="1700">
                <a:latin typeface="Verdana"/>
                <a:ea typeface="Verdana"/>
                <a:cs typeface="Verdana"/>
                <a:sym typeface="Verdana"/>
              </a:defRPr>
            </a:pPr>
            <a:endParaRPr/>
          </a:p>
          <a:p>
            <a:pPr>
              <a:lnSpc>
                <a:spcPct val="100000"/>
              </a:lnSpc>
              <a:defRPr sz="1700">
                <a:latin typeface="Verdana"/>
                <a:ea typeface="Verdana"/>
                <a:cs typeface="Verdana"/>
                <a:sym typeface="Verdana"/>
              </a:defRPr>
            </a:pPr>
            <a:r>
              <a:rPr dirty="0"/>
              <a:t>Define a function which can generate a list where the values are square of numbers between 1 and 20 (both included). Then the function needs to print the last 5 elements in the list.</a:t>
            </a:r>
          </a:p>
          <a:p>
            <a:pPr>
              <a:lnSpc>
                <a:spcPct val="100000"/>
              </a:lnSpc>
              <a:defRPr sz="1700">
                <a:latin typeface="Verdana"/>
                <a:ea typeface="Verdana"/>
                <a:cs typeface="Verdana"/>
                <a:sym typeface="Verdana"/>
              </a:defRPr>
            </a:pPr>
            <a:endParaRPr/>
          </a:p>
          <a:p>
            <a:pPr>
              <a:lnSpc>
                <a:spcPct val="100000"/>
              </a:lnSpc>
              <a:defRPr sz="1700">
                <a:latin typeface="Verdana"/>
                <a:ea typeface="Verdana"/>
                <a:cs typeface="Verdana"/>
                <a:sym typeface="Verdana"/>
              </a:defRPr>
            </a:pPr>
            <a:r>
              <a:rPr dirty="0"/>
              <a:t>program to toggle case of all characters of string.</a:t>
            </a:r>
          </a:p>
          <a:p>
            <a:pPr marL="0" indent="0">
              <a:lnSpc>
                <a:spcPct val="100000"/>
              </a:lnSpc>
              <a:defRPr sz="1700">
                <a:latin typeface="Verdana"/>
                <a:ea typeface="Verdana"/>
                <a:cs typeface="Verdana"/>
                <a:sym typeface="Verdana"/>
              </a:defRPr>
            </a:pPr>
            <a:endParaRPr/>
          </a:p>
          <a:p>
            <a:pPr>
              <a:lnSpc>
                <a:spcPct val="100000"/>
              </a:lnSpc>
              <a:defRPr sz="1700">
                <a:latin typeface="Verdana"/>
                <a:ea typeface="Verdana"/>
                <a:cs typeface="Verdana"/>
                <a:sym typeface="Verdana"/>
              </a:defRPr>
            </a:pPr>
            <a:r>
              <a:rPr dirty="0"/>
              <a:t>Define a function which can generate a list where the values are square of numbers between 1 and 20 (both included). Then the function needs to print all values except the first 5 elements in the list.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itle 1"/>
          <p:cNvSpPr txBox="1">
            <a:spLocks noGrp="1"/>
          </p:cNvSpPr>
          <p:nvPr>
            <p:ph type="title"/>
          </p:nvPr>
        </p:nvSpPr>
        <p:spPr>
          <a:xfrm>
            <a:off x="838200" y="365125"/>
            <a:ext cx="10515600" cy="1325563"/>
          </a:xfrm>
          <a:prstGeom prst="rect">
            <a:avLst/>
          </a:prstGeom>
        </p:spPr>
        <p:txBody>
          <a:bodyPr/>
          <a:lstStyle>
            <a:lvl1pPr>
              <a:defRPr>
                <a:latin typeface="Consolas"/>
                <a:ea typeface="Consolas"/>
                <a:cs typeface="Consolas"/>
                <a:sym typeface="Consolas"/>
              </a:defRPr>
            </a:lvl1pPr>
          </a:lstStyle>
          <a:p>
            <a:r>
              <a:t>Functions</a:t>
            </a:r>
          </a:p>
        </p:txBody>
      </p:sp>
      <p:sp>
        <p:nvSpPr>
          <p:cNvPr id="194" name="Content Placeholder 2"/>
          <p:cNvSpPr txBox="1">
            <a:spLocks noGrp="1"/>
          </p:cNvSpPr>
          <p:nvPr>
            <p:ph type="body" idx="1"/>
          </p:nvPr>
        </p:nvSpPr>
        <p:spPr>
          <a:xfrm>
            <a:off x="838200" y="1825625"/>
            <a:ext cx="10515600" cy="4351338"/>
          </a:xfrm>
          <a:prstGeom prst="rect">
            <a:avLst/>
          </a:prstGeom>
        </p:spPr>
        <p:txBody>
          <a:bodyPr lIns="45719" rIns="45719" anchor="t">
            <a:normAutofit/>
          </a:bodyPr>
          <a:lstStyle/>
          <a:p>
            <a:pPr>
              <a:lnSpc>
                <a:spcPct val="100000"/>
              </a:lnSpc>
              <a:defRPr>
                <a:latin typeface="Verdana"/>
                <a:ea typeface="Verdana"/>
                <a:cs typeface="Verdana"/>
                <a:sym typeface="Verdana"/>
              </a:defRPr>
            </a:pPr>
            <a:r>
              <a:rPr dirty="0"/>
              <a:t>A function is a block of organized, reusable code that is used to perform a single, related action.</a:t>
            </a:r>
          </a:p>
          <a:p>
            <a:pPr marL="0" indent="0">
              <a:lnSpc>
                <a:spcPct val="100000"/>
              </a:lnSpc>
              <a:buSzTx/>
              <a:buNone/>
              <a:defRPr>
                <a:latin typeface="Verdana"/>
                <a:ea typeface="Verdana"/>
                <a:cs typeface="Verdana"/>
                <a:sym typeface="Verdana"/>
              </a:defRPr>
            </a:pPr>
            <a:endParaRPr dirty="0">
              <a:latin typeface="Courier New"/>
              <a:cs typeface="Courier New"/>
            </a:endParaRPr>
          </a:p>
          <a:p>
            <a:pPr marL="0" indent="0">
              <a:lnSpc>
                <a:spcPct val="100000"/>
              </a:lnSpc>
              <a:buSzTx/>
              <a:buNone/>
              <a:defRPr>
                <a:latin typeface="Verdana"/>
                <a:ea typeface="Verdana"/>
                <a:cs typeface="Verdana"/>
                <a:sym typeface="Verdana"/>
              </a:defRPr>
            </a:pPr>
            <a:r>
              <a:rPr dirty="0">
                <a:latin typeface="Courier New"/>
                <a:cs typeface="Courier New"/>
              </a:rPr>
              <a:t>def </a:t>
            </a:r>
            <a:r>
              <a:rPr dirty="0" err="1">
                <a:latin typeface="Courier New"/>
                <a:cs typeface="Courier New"/>
              </a:rPr>
              <a:t>functionname</a:t>
            </a:r>
            <a:r>
              <a:rPr dirty="0">
                <a:latin typeface="Courier New"/>
                <a:cs typeface="Courier New"/>
              </a:rPr>
              <a:t>( parameters ):</a:t>
            </a:r>
            <a:endParaRPr>
              <a:latin typeface="Courier New"/>
              <a:cs typeface="Courier New"/>
            </a:endParaRPr>
          </a:p>
          <a:p>
            <a:pPr marL="0" indent="0">
              <a:lnSpc>
                <a:spcPct val="100000"/>
              </a:lnSpc>
              <a:buNone/>
              <a:defRPr>
                <a:latin typeface="Verdana"/>
                <a:ea typeface="Verdana"/>
                <a:cs typeface="Verdana"/>
                <a:sym typeface="Verdana"/>
              </a:defRPr>
            </a:pPr>
            <a:r>
              <a:rPr dirty="0">
                <a:latin typeface="Courier New"/>
                <a:cs typeface="Courier New"/>
              </a:rPr>
              <a:t>   </a:t>
            </a:r>
            <a:r>
              <a:rPr dirty="0">
                <a:solidFill>
                  <a:srgbClr val="ED7D31"/>
                </a:solidFill>
                <a:latin typeface="Courier New"/>
                <a:cs typeface="Courier New"/>
              </a:rPr>
              <a:t>"</a:t>
            </a:r>
            <a:r>
              <a:rPr dirty="0" err="1">
                <a:solidFill>
                  <a:srgbClr val="ED7D31"/>
                </a:solidFill>
                <a:latin typeface="Courier New"/>
                <a:cs typeface="Courier New"/>
              </a:rPr>
              <a:t>function_docstring</a:t>
            </a:r>
            <a:r>
              <a:rPr dirty="0">
                <a:solidFill>
                  <a:srgbClr val="ED7D31"/>
                </a:solidFill>
                <a:latin typeface="Courier New"/>
                <a:cs typeface="Courier New"/>
              </a:rPr>
              <a:t>"</a:t>
            </a:r>
            <a:endParaRPr>
              <a:solidFill>
                <a:srgbClr val="ED7D31"/>
              </a:solidFill>
              <a:latin typeface="Courier New"/>
              <a:cs typeface="Courier New"/>
            </a:endParaRPr>
          </a:p>
          <a:p>
            <a:pPr marL="0" indent="0">
              <a:lnSpc>
                <a:spcPct val="100000"/>
              </a:lnSpc>
              <a:buNone/>
              <a:defRPr>
                <a:latin typeface="Verdana"/>
                <a:ea typeface="Verdana"/>
                <a:cs typeface="Verdana"/>
                <a:sym typeface="Verdana"/>
              </a:defRPr>
            </a:pPr>
            <a:r>
              <a:rPr dirty="0">
                <a:latin typeface="Courier New"/>
                <a:cs typeface="Courier New"/>
              </a:rPr>
              <a:t>   </a:t>
            </a:r>
            <a:r>
              <a:rPr dirty="0" err="1">
                <a:latin typeface="Courier New"/>
                <a:cs typeface="Courier New"/>
              </a:rPr>
              <a:t>function_suite</a:t>
            </a:r>
            <a:endParaRPr>
              <a:latin typeface="Courier New"/>
              <a:cs typeface="Courier New"/>
            </a:endParaRPr>
          </a:p>
          <a:p>
            <a:pPr marL="0" indent="0">
              <a:lnSpc>
                <a:spcPct val="100000"/>
              </a:lnSpc>
              <a:buNone/>
              <a:defRPr>
                <a:latin typeface="Verdana"/>
                <a:ea typeface="Verdana"/>
                <a:cs typeface="Verdana"/>
                <a:sym typeface="Verdana"/>
              </a:defRPr>
            </a:pPr>
            <a:r>
              <a:rPr dirty="0">
                <a:latin typeface="Courier New"/>
                <a:cs typeface="Courier New"/>
              </a:rPr>
              <a:t>   </a:t>
            </a:r>
            <a:r>
              <a:rPr dirty="0">
                <a:solidFill>
                  <a:srgbClr val="70AD47"/>
                </a:solidFill>
                <a:latin typeface="Courier New"/>
                <a:cs typeface="Courier New"/>
              </a:rPr>
              <a:t>return </a:t>
            </a:r>
            <a:r>
              <a:rPr dirty="0">
                <a:latin typeface="Courier New"/>
                <a:cs typeface="Courier New"/>
              </a:rPr>
              <a:t>[</a:t>
            </a:r>
            <a:r>
              <a:rPr dirty="0">
                <a:solidFill>
                  <a:srgbClr val="4472C4"/>
                </a:solidFill>
                <a:latin typeface="Courier New"/>
                <a:cs typeface="Courier New"/>
              </a:rPr>
              <a:t>expression</a:t>
            </a:r>
            <a:r>
              <a:rPr dirty="0">
                <a:latin typeface="Courier New"/>
                <a:cs typeface="Courier New"/>
              </a:rPr>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
          <p:cNvSpPr txBox="1">
            <a:spLocks noGrp="1"/>
          </p:cNvSpPr>
          <p:nvPr>
            <p:ph type="title"/>
          </p:nvPr>
        </p:nvSpPr>
        <p:spPr>
          <a:xfrm>
            <a:off x="838200" y="365125"/>
            <a:ext cx="10515600" cy="1325563"/>
          </a:xfrm>
          <a:prstGeom prst="rect">
            <a:avLst/>
          </a:prstGeom>
        </p:spPr>
        <p:txBody>
          <a:bodyPr/>
          <a:lstStyle>
            <a:lvl1pPr>
              <a:defRPr>
                <a:latin typeface="Consolas"/>
                <a:ea typeface="Consolas"/>
                <a:cs typeface="Consolas"/>
                <a:sym typeface="Consolas"/>
              </a:defRPr>
            </a:lvl1pPr>
          </a:lstStyle>
          <a:p>
            <a:r>
              <a:t>List</a:t>
            </a:r>
          </a:p>
        </p:txBody>
      </p:sp>
      <p:sp>
        <p:nvSpPr>
          <p:cNvPr id="119" name="Content Placeholder 2"/>
          <p:cNvSpPr txBox="1">
            <a:spLocks noGrp="1"/>
          </p:cNvSpPr>
          <p:nvPr>
            <p:ph type="body" idx="1"/>
          </p:nvPr>
        </p:nvSpPr>
        <p:spPr>
          <a:xfrm>
            <a:off x="838200" y="1711325"/>
            <a:ext cx="10515600" cy="4351338"/>
          </a:xfrm>
          <a:prstGeom prst="rect">
            <a:avLst/>
          </a:prstGeom>
        </p:spPr>
        <p:txBody>
          <a:bodyPr/>
          <a:lstStyle/>
          <a:p>
            <a:pPr marL="219455" indent="-219455" defTabSz="877823">
              <a:spcBef>
                <a:spcPts val="900"/>
              </a:spcBef>
              <a:defRPr sz="2688"/>
            </a:pPr>
            <a:r>
              <a:t>List is an ordered sequence of items. It is one of the most used datatype in Python and is very flexible. All the items in a list do not need to be of the same type.</a:t>
            </a:r>
          </a:p>
          <a:p>
            <a:pPr marL="219455" indent="-219455" defTabSz="877823">
              <a:spcBef>
                <a:spcPts val="900"/>
              </a:spcBef>
              <a:defRPr sz="2688"/>
            </a:pPr>
            <a:r>
              <a:t>Declaring a list is pretty straight forward. Items separated by commas are enclosed within brackets [ ].</a:t>
            </a:r>
          </a:p>
          <a:p>
            <a:pPr marL="0" indent="0" defTabSz="877823">
              <a:spcBef>
                <a:spcPts val="900"/>
              </a:spcBef>
              <a:defRPr sz="2688"/>
            </a:pPr>
            <a:endParaRPr/>
          </a:p>
          <a:p>
            <a:pPr marL="0" indent="0" defTabSz="877823">
              <a:spcBef>
                <a:spcPts val="900"/>
              </a:spcBef>
              <a:buSzTx/>
              <a:buNone/>
              <a:defRPr sz="2688">
                <a:latin typeface="Courier New"/>
                <a:ea typeface="Courier New"/>
                <a:cs typeface="Courier New"/>
                <a:sym typeface="Courier New"/>
              </a:defRPr>
            </a:pPr>
            <a:r>
              <a:t>&gt;&gt; </a:t>
            </a:r>
            <a:r>
              <a:rPr>
                <a:solidFill>
                  <a:srgbClr val="D0D0D0"/>
                </a:solidFill>
              </a:rPr>
              <a:t>a</a:t>
            </a:r>
            <a:r>
              <a:rPr>
                <a:solidFill>
                  <a:srgbClr val="000000"/>
                </a:solidFill>
              </a:rPr>
              <a:t> </a:t>
            </a:r>
            <a:r>
              <a:rPr>
                <a:solidFill>
                  <a:srgbClr val="D0D0D0"/>
                </a:solidFill>
              </a:rPr>
              <a:t>=</a:t>
            </a:r>
            <a:r>
              <a:rPr>
                <a:solidFill>
                  <a:srgbClr val="000000"/>
                </a:solidFill>
              </a:rPr>
              <a:t> </a:t>
            </a:r>
            <a:r>
              <a:rPr>
                <a:solidFill>
                  <a:srgbClr val="D0D0D0"/>
                </a:solidFill>
              </a:rPr>
              <a:t>[</a:t>
            </a:r>
            <a:r>
              <a:rPr>
                <a:solidFill>
                  <a:srgbClr val="3677A9"/>
                </a:solidFill>
              </a:rPr>
              <a:t>1</a:t>
            </a:r>
            <a:r>
              <a:rPr>
                <a:solidFill>
                  <a:srgbClr val="D0D0D0"/>
                </a:solidFill>
              </a:rPr>
              <a:t>,</a:t>
            </a:r>
            <a:r>
              <a:rPr>
                <a:solidFill>
                  <a:srgbClr val="000000"/>
                </a:solidFill>
              </a:rPr>
              <a:t> </a:t>
            </a:r>
            <a:r>
              <a:rPr>
                <a:solidFill>
                  <a:srgbClr val="3576A8"/>
                </a:solidFill>
              </a:rPr>
              <a:t>2.2</a:t>
            </a:r>
            <a:r>
              <a:rPr>
                <a:solidFill>
                  <a:srgbClr val="D0D0D0"/>
                </a:solidFill>
              </a:rPr>
              <a:t>,</a:t>
            </a:r>
            <a:r>
              <a:rPr>
                <a:solidFill>
                  <a:srgbClr val="000000"/>
                </a:solidFill>
              </a:rPr>
              <a:t> </a:t>
            </a:r>
            <a:r>
              <a:rPr>
                <a:solidFill>
                  <a:srgbClr val="FFA02E"/>
                </a:solidFill>
              </a:rPr>
              <a:t>'python'</a:t>
            </a:r>
            <a:r>
              <a:rPr>
                <a:solidFill>
                  <a:srgbClr val="D0D0D0"/>
                </a:solidFill>
              </a:rPr>
              <a:t>]</a:t>
            </a:r>
            <a:endParaRPr>
              <a:solidFill>
                <a:srgbClr val="000000"/>
              </a:solidFill>
            </a:endParaRPr>
          </a:p>
          <a:p>
            <a:pPr marL="219455" indent="-219455" defTabSz="877823">
              <a:spcBef>
                <a:spcPts val="900"/>
              </a:spcBef>
              <a:buSzTx/>
              <a:buNone/>
              <a:defRPr sz="2688">
                <a:latin typeface="Courier New"/>
                <a:ea typeface="Courier New"/>
                <a:cs typeface="Courier New"/>
                <a:sym typeface="Courier New"/>
              </a:defRPr>
            </a:pPr>
            <a:endParaRPr>
              <a:solidFill>
                <a:srgbClr val="000000"/>
              </a:solidFill>
            </a:endParaRPr>
          </a:p>
          <a:p>
            <a:pPr marL="0" indent="0" defTabSz="877823">
              <a:spcBef>
                <a:spcPts val="900"/>
              </a:spcBef>
              <a:buSzTx/>
              <a:buNone/>
              <a:defRPr sz="2688">
                <a:latin typeface="Courier New"/>
                <a:ea typeface="Courier New"/>
                <a:cs typeface="Courier New"/>
                <a:sym typeface="Courier New"/>
              </a:defRPr>
            </a:pPr>
            <a:r>
              <a:t>&gt;&gt; </a:t>
            </a:r>
            <a:r>
              <a:rPr>
                <a:solidFill>
                  <a:srgbClr val="D0D0D0"/>
                </a:solidFill>
              </a:rPr>
              <a:t>a</a:t>
            </a:r>
            <a:r>
              <a:rPr>
                <a:solidFill>
                  <a:srgbClr val="000000"/>
                </a:solidFill>
              </a:rPr>
              <a:t> </a:t>
            </a:r>
            <a:r>
              <a:rPr>
                <a:solidFill>
                  <a:srgbClr val="D0D0D0"/>
                </a:solidFill>
              </a:rPr>
              <a:t>=</a:t>
            </a:r>
            <a:r>
              <a:rPr>
                <a:solidFill>
                  <a:srgbClr val="000000"/>
                </a:solidFill>
              </a:rPr>
              <a:t> </a:t>
            </a:r>
            <a:r>
              <a:rPr>
                <a:solidFill>
                  <a:srgbClr val="D0D0D0"/>
                </a:solidFill>
              </a:rPr>
              <a:t>[</a:t>
            </a:r>
            <a:r>
              <a:rPr>
                <a:solidFill>
                  <a:schemeClr val="accent1"/>
                </a:solidFill>
              </a:rPr>
              <a:t>5</a:t>
            </a:r>
            <a:r>
              <a:rPr>
                <a:solidFill>
                  <a:srgbClr val="D0D0D0"/>
                </a:solidFill>
              </a:rPr>
              <a:t>,</a:t>
            </a:r>
            <a:r>
              <a:rPr>
                <a:solidFill>
                  <a:schemeClr val="accent1"/>
                </a:solidFill>
              </a:rPr>
              <a:t>10</a:t>
            </a:r>
            <a:r>
              <a:rPr>
                <a:solidFill>
                  <a:srgbClr val="D0D0D0"/>
                </a:solidFill>
              </a:rPr>
              <a:t>,</a:t>
            </a:r>
            <a:r>
              <a:rPr>
                <a:solidFill>
                  <a:schemeClr val="accent1"/>
                </a:solidFill>
              </a:rPr>
              <a:t>15</a:t>
            </a:r>
            <a:r>
              <a:rPr>
                <a:solidFill>
                  <a:srgbClr val="D0D0D0"/>
                </a:solidFill>
              </a:rPr>
              <a:t>,</a:t>
            </a:r>
            <a:r>
              <a:rPr>
                <a:solidFill>
                  <a:schemeClr val="accent1"/>
                </a:solidFill>
              </a:rPr>
              <a:t>20</a:t>
            </a:r>
            <a:r>
              <a:rPr>
                <a:solidFill>
                  <a:srgbClr val="D0D0D0"/>
                </a:solidFill>
              </a:rPr>
              <a:t>,</a:t>
            </a:r>
            <a:r>
              <a:rPr>
                <a:solidFill>
                  <a:schemeClr val="accent1"/>
                </a:solidFill>
              </a:rPr>
              <a:t>25</a:t>
            </a:r>
            <a:r>
              <a:rPr>
                <a:solidFill>
                  <a:srgbClr val="D0D0D0"/>
                </a:solidFill>
              </a:rPr>
              <a:t>,</a:t>
            </a:r>
            <a:r>
              <a:rPr>
                <a:solidFill>
                  <a:schemeClr val="accent1"/>
                </a:solidFill>
              </a:rPr>
              <a:t>30</a:t>
            </a:r>
            <a:r>
              <a:rPr>
                <a:solidFill>
                  <a:srgbClr val="D0D0D0"/>
                </a:solidFill>
              </a:rPr>
              <a:t>,</a:t>
            </a:r>
            <a:r>
              <a:rPr>
                <a:solidFill>
                  <a:schemeClr val="accent1"/>
                </a:solidFill>
              </a:rPr>
              <a:t>35</a:t>
            </a:r>
            <a:r>
              <a:rPr>
                <a:solidFill>
                  <a:srgbClr val="D0D0D0"/>
                </a:solidFill>
              </a:rPr>
              <a:t>,</a:t>
            </a:r>
            <a:r>
              <a:rPr>
                <a:solidFill>
                  <a:schemeClr val="accent1"/>
                </a:solidFill>
              </a:rPr>
              <a:t>40</a:t>
            </a:r>
            <a:r>
              <a:rPr>
                <a:solidFill>
                  <a:srgbClr val="D0D0D0"/>
                </a:solidFill>
              </a:rPr>
              <a:t>]</a:t>
            </a:r>
            <a:endParaRPr>
              <a:solidFill>
                <a:srgbClr val="000000"/>
              </a:solidFill>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itle 1"/>
          <p:cNvSpPr txBox="1">
            <a:spLocks noGrp="1"/>
          </p:cNvSpPr>
          <p:nvPr>
            <p:ph type="title"/>
          </p:nvPr>
        </p:nvSpPr>
        <p:spPr>
          <a:xfrm>
            <a:off x="838200" y="365125"/>
            <a:ext cx="10515600" cy="1325563"/>
          </a:xfrm>
          <a:prstGeom prst="rect">
            <a:avLst/>
          </a:prstGeom>
        </p:spPr>
        <p:txBody>
          <a:bodyPr/>
          <a:lstStyle>
            <a:lvl1pPr>
              <a:defRPr>
                <a:latin typeface="Conolas"/>
                <a:ea typeface="Conolas"/>
                <a:cs typeface="Conolas"/>
                <a:sym typeface="Conolas"/>
              </a:defRPr>
            </a:lvl1pPr>
          </a:lstStyle>
          <a:p>
            <a:r>
              <a:t>Rules to define a function</a:t>
            </a:r>
          </a:p>
        </p:txBody>
      </p:sp>
      <p:sp>
        <p:nvSpPr>
          <p:cNvPr id="197" name="Content Placeholder 2"/>
          <p:cNvSpPr txBox="1">
            <a:spLocks noGrp="1"/>
          </p:cNvSpPr>
          <p:nvPr>
            <p:ph type="body" idx="1"/>
          </p:nvPr>
        </p:nvSpPr>
        <p:spPr>
          <a:xfrm>
            <a:off x="838200" y="1825625"/>
            <a:ext cx="10515600" cy="4351338"/>
          </a:xfrm>
          <a:prstGeom prst="rect">
            <a:avLst/>
          </a:prstGeom>
        </p:spPr>
        <p:txBody>
          <a:bodyPr/>
          <a:lstStyle/>
          <a:p>
            <a:pPr>
              <a:defRPr sz="2500"/>
            </a:pPr>
            <a:r>
              <a:t>Function blocks begin with the keyword </a:t>
            </a:r>
            <a:r>
              <a:rPr b="1"/>
              <a:t>def</a:t>
            </a:r>
            <a:r>
              <a:t> followed by the function name and parentheses ( ( ) ).</a:t>
            </a:r>
          </a:p>
          <a:p>
            <a:pPr>
              <a:defRPr sz="2500"/>
            </a:pPr>
            <a:r>
              <a:t>Any input parameters or arguments should be placed within these parentheses. You can also define parameters inside these parentheses.</a:t>
            </a:r>
          </a:p>
          <a:p>
            <a:pPr>
              <a:defRPr sz="2500"/>
            </a:pPr>
            <a:r>
              <a:t>The first statement of a function can be an optional statement - the documentation string of the function or </a:t>
            </a:r>
            <a:r>
              <a:rPr i="1"/>
              <a:t>docstring</a:t>
            </a:r>
            <a:r>
              <a:t>.</a:t>
            </a:r>
          </a:p>
          <a:p>
            <a:pPr>
              <a:defRPr sz="2500"/>
            </a:pPr>
            <a:r>
              <a:t>The code block within every function starts with a colon (:) and is indented.</a:t>
            </a:r>
          </a:p>
          <a:p>
            <a:pPr>
              <a:defRPr sz="2500"/>
            </a:pPr>
            <a:r>
              <a:t>The statement return [expression] exits a function, optionally passing back an expression to the caller. A return statement with no arguments is the same as return None.</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ontent Placeholder 2"/>
          <p:cNvSpPr txBox="1">
            <a:spLocks noGrp="1"/>
          </p:cNvSpPr>
          <p:nvPr>
            <p:ph type="body" sz="half" idx="1"/>
          </p:nvPr>
        </p:nvSpPr>
        <p:spPr>
          <a:xfrm>
            <a:off x="2000495" y="2038349"/>
            <a:ext cx="8477251" cy="3892067"/>
          </a:xfrm>
          <a:prstGeom prst="rect">
            <a:avLst/>
          </a:prstGeom>
        </p:spPr>
        <p:txBody>
          <a:bodyPr/>
          <a:lstStyle/>
          <a:p>
            <a:pPr marL="0" indent="0" defTabSz="457200">
              <a:lnSpc>
                <a:spcPts val="4800"/>
              </a:lnSpc>
              <a:spcBef>
                <a:spcPts val="0"/>
              </a:spcBef>
              <a:buSzTx/>
              <a:buFontTx/>
              <a:buNone/>
              <a:defRPr>
                <a:solidFill>
                  <a:srgbClr val="447FCF"/>
                </a:solidFill>
                <a:latin typeface="Courier"/>
                <a:ea typeface="Courier"/>
                <a:cs typeface="Courier"/>
                <a:sym typeface="Courier"/>
              </a:defRPr>
            </a:pPr>
            <a:r>
              <a:rPr b="1">
                <a:solidFill>
                  <a:srgbClr val="6AB825"/>
                </a:solidFill>
              </a:rPr>
              <a:t>def</a:t>
            </a:r>
            <a:r>
              <a:rPr>
                <a:solidFill>
                  <a:srgbClr val="000000"/>
                </a:solidFill>
              </a:rPr>
              <a:t> </a:t>
            </a:r>
            <a:r>
              <a:t>printme</a:t>
            </a:r>
            <a:r>
              <a:rPr>
                <a:solidFill>
                  <a:srgbClr val="D0D0D0"/>
                </a:solidFill>
              </a:rPr>
              <a:t>(</a:t>
            </a:r>
            <a:r>
              <a:rPr>
                <a:solidFill>
                  <a:srgbClr val="000000"/>
                </a:solidFill>
              </a:rPr>
              <a:t> </a:t>
            </a:r>
            <a:r>
              <a:rPr>
                <a:solidFill>
                  <a:srgbClr val="24909D"/>
                </a:solidFill>
              </a:rPr>
              <a:t>str</a:t>
            </a:r>
            <a:r>
              <a:rPr>
                <a:solidFill>
                  <a:srgbClr val="000000"/>
                </a:solidFill>
              </a:rPr>
              <a:t> </a:t>
            </a:r>
            <a:r>
              <a:rPr>
                <a:solidFill>
                  <a:srgbClr val="D0D0D0"/>
                </a:solidFill>
              </a:rPr>
              <a:t>):</a:t>
            </a:r>
            <a:endParaRPr>
              <a:solidFill>
                <a:srgbClr val="000000"/>
              </a:solidFill>
            </a:endParaRPr>
          </a:p>
          <a:p>
            <a:pPr marL="0" indent="0" defTabSz="457200">
              <a:lnSpc>
                <a:spcPts val="4800"/>
              </a:lnSpc>
              <a:spcBef>
                <a:spcPts val="0"/>
              </a:spcBef>
              <a:buSzTx/>
              <a:buFontTx/>
              <a:buNone/>
              <a:defRPr>
                <a:solidFill>
                  <a:srgbClr val="ED9D13"/>
                </a:solidFill>
                <a:latin typeface="Courier"/>
                <a:ea typeface="Courier"/>
                <a:cs typeface="Courier"/>
                <a:sym typeface="Courier"/>
              </a:defRPr>
            </a:pPr>
            <a:r>
              <a:rPr>
                <a:solidFill>
                  <a:srgbClr val="000000"/>
                </a:solidFill>
              </a:rPr>
              <a:t>    </a:t>
            </a:r>
            <a:r>
              <a:t>"This prints the passed string”</a:t>
            </a:r>
            <a:endParaRPr>
              <a:solidFill>
                <a:srgbClr val="000000"/>
              </a:solidFill>
            </a:endParaRPr>
          </a:p>
          <a:p>
            <a:pPr marL="0" indent="0" defTabSz="457200">
              <a:lnSpc>
                <a:spcPts val="4800"/>
              </a:lnSpc>
              <a:spcBef>
                <a:spcPts val="0"/>
              </a:spcBef>
              <a:buSzTx/>
              <a:buFontTx/>
              <a:buNone/>
              <a:defRPr b="1">
                <a:solidFill>
                  <a:srgbClr val="6AB825"/>
                </a:solidFill>
                <a:latin typeface="Courier"/>
                <a:ea typeface="Courier"/>
                <a:cs typeface="Courier"/>
                <a:sym typeface="Courier"/>
              </a:defRPr>
            </a:pPr>
            <a:r>
              <a:rPr b="0">
                <a:solidFill>
                  <a:srgbClr val="000000"/>
                </a:solidFill>
              </a:rPr>
              <a:t>    </a:t>
            </a:r>
            <a:r>
              <a:t>print</a:t>
            </a:r>
            <a:r>
              <a:rPr b="0">
                <a:solidFill>
                  <a:srgbClr val="000000"/>
                </a:solidFill>
              </a:rPr>
              <a:t> </a:t>
            </a:r>
            <a:r>
              <a:rPr b="0">
                <a:solidFill>
                  <a:srgbClr val="24909D"/>
                </a:solidFill>
              </a:rPr>
              <a:t>str</a:t>
            </a:r>
            <a:endParaRPr b="0">
              <a:solidFill>
                <a:srgbClr val="000000"/>
              </a:solidFill>
            </a:endParaRPr>
          </a:p>
          <a:p>
            <a:pPr marL="0" indent="0" defTabSz="457200">
              <a:lnSpc>
                <a:spcPts val="4800"/>
              </a:lnSpc>
              <a:spcBef>
                <a:spcPts val="0"/>
              </a:spcBef>
              <a:buSzTx/>
              <a:buFontTx/>
              <a:buNone/>
              <a:defRPr b="1">
                <a:solidFill>
                  <a:srgbClr val="6AB825"/>
                </a:solidFill>
                <a:latin typeface="Courier"/>
                <a:ea typeface="Courier"/>
                <a:cs typeface="Courier"/>
                <a:sym typeface="Courier"/>
              </a:defRPr>
            </a:pPr>
            <a:r>
              <a:rPr b="0">
                <a:solidFill>
                  <a:srgbClr val="000000"/>
                </a:solidFill>
              </a:rPr>
              <a:t>    </a:t>
            </a:r>
            <a:r>
              <a:t>return</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itle 1"/>
          <p:cNvSpPr txBox="1">
            <a:spLocks noGrp="1"/>
          </p:cNvSpPr>
          <p:nvPr>
            <p:ph type="title"/>
          </p:nvPr>
        </p:nvSpPr>
        <p:spPr>
          <a:xfrm>
            <a:off x="568325" y="-104775"/>
            <a:ext cx="10515600" cy="1325563"/>
          </a:xfrm>
          <a:prstGeom prst="rect">
            <a:avLst/>
          </a:prstGeom>
        </p:spPr>
        <p:txBody>
          <a:bodyPr/>
          <a:lstStyle>
            <a:lvl1pPr>
              <a:defRPr>
                <a:latin typeface="Conolas"/>
                <a:ea typeface="Conolas"/>
                <a:cs typeface="Conolas"/>
                <a:sym typeface="Conolas"/>
              </a:defRPr>
            </a:lvl1pPr>
          </a:lstStyle>
          <a:p>
            <a:r>
              <a:t>Calling a Function</a:t>
            </a:r>
          </a:p>
        </p:txBody>
      </p:sp>
      <p:sp>
        <p:nvSpPr>
          <p:cNvPr id="202" name="Content Placeholder 2"/>
          <p:cNvSpPr txBox="1">
            <a:spLocks noGrp="1"/>
          </p:cNvSpPr>
          <p:nvPr>
            <p:ph type="body" idx="1"/>
          </p:nvPr>
        </p:nvSpPr>
        <p:spPr>
          <a:xfrm>
            <a:off x="568325" y="960437"/>
            <a:ext cx="11001475" cy="5459414"/>
          </a:xfrm>
          <a:prstGeom prst="rect">
            <a:avLst/>
          </a:prstGeom>
        </p:spPr>
        <p:txBody>
          <a:bodyPr/>
          <a:lstStyle/>
          <a:p>
            <a:pPr>
              <a:lnSpc>
                <a:spcPct val="96000"/>
              </a:lnSpc>
              <a:defRPr sz="1900">
                <a:latin typeface="Verdana"/>
                <a:ea typeface="Verdana"/>
                <a:cs typeface="Verdana"/>
                <a:sym typeface="Verdana"/>
              </a:defRPr>
            </a:pPr>
            <a:r>
              <a:t>Defining a function only gives it a name, specifies the parameters that are to be included in the function and structures the blocks of code. Once the basic structure of a function is finalized, you can execute it by calling it from another function or directly from the Python prompt.</a:t>
            </a:r>
          </a:p>
          <a:p>
            <a:pPr>
              <a:lnSpc>
                <a:spcPct val="96000"/>
              </a:lnSpc>
              <a:defRPr sz="1900">
                <a:latin typeface="Verdana"/>
                <a:ea typeface="Verdana"/>
                <a:cs typeface="Verdana"/>
                <a:sym typeface="Verdana"/>
              </a:defRPr>
            </a:pPr>
            <a:endParaRPr/>
          </a:p>
          <a:p>
            <a:pPr marL="0" indent="0" defTabSz="457200">
              <a:lnSpc>
                <a:spcPts val="4200"/>
              </a:lnSpc>
              <a:spcBef>
                <a:spcPts val="0"/>
              </a:spcBef>
              <a:buSzTx/>
              <a:buFontTx/>
              <a:buNone/>
              <a:defRPr sz="2300" i="1">
                <a:solidFill>
                  <a:srgbClr val="999999"/>
                </a:solidFill>
                <a:latin typeface="Courier"/>
                <a:ea typeface="Courier"/>
                <a:cs typeface="Courier"/>
                <a:sym typeface="Courier"/>
              </a:defRPr>
            </a:pPr>
            <a:r>
              <a:t># Function definition is here</a:t>
            </a:r>
            <a:endParaRPr i="0">
              <a:solidFill>
                <a:srgbClr val="000000"/>
              </a:solidFill>
            </a:endParaRPr>
          </a:p>
          <a:p>
            <a:pPr marL="0" indent="0" defTabSz="457200">
              <a:lnSpc>
                <a:spcPts val="4200"/>
              </a:lnSpc>
              <a:spcBef>
                <a:spcPts val="0"/>
              </a:spcBef>
              <a:buSzTx/>
              <a:buFontTx/>
              <a:buNone/>
              <a:defRPr sz="2300">
                <a:solidFill>
                  <a:srgbClr val="447FCF"/>
                </a:solidFill>
                <a:latin typeface="Courier"/>
                <a:ea typeface="Courier"/>
                <a:cs typeface="Courier"/>
                <a:sym typeface="Courier"/>
              </a:defRPr>
            </a:pPr>
            <a:r>
              <a:rPr b="1">
                <a:solidFill>
                  <a:srgbClr val="6AB825"/>
                </a:solidFill>
              </a:rPr>
              <a:t>def</a:t>
            </a:r>
            <a:r>
              <a:rPr>
                <a:solidFill>
                  <a:srgbClr val="000000"/>
                </a:solidFill>
              </a:rPr>
              <a:t> </a:t>
            </a:r>
            <a:r>
              <a:t>printme</a:t>
            </a:r>
            <a:r>
              <a:rPr>
                <a:solidFill>
                  <a:srgbClr val="D0D0D0"/>
                </a:solidFill>
              </a:rPr>
              <a:t>(</a:t>
            </a:r>
            <a:r>
              <a:rPr>
                <a:solidFill>
                  <a:srgbClr val="000000"/>
                </a:solidFill>
              </a:rPr>
              <a:t> </a:t>
            </a:r>
            <a:r>
              <a:rPr>
                <a:solidFill>
                  <a:srgbClr val="24909D"/>
                </a:solidFill>
              </a:rPr>
              <a:t>str</a:t>
            </a:r>
            <a:r>
              <a:rPr>
                <a:solidFill>
                  <a:srgbClr val="000000"/>
                </a:solidFill>
              </a:rPr>
              <a:t> </a:t>
            </a:r>
            <a:r>
              <a:rPr>
                <a:solidFill>
                  <a:srgbClr val="D0D0D0"/>
                </a:solidFill>
              </a:rPr>
              <a:t>):</a:t>
            </a:r>
            <a:endParaRPr>
              <a:solidFill>
                <a:srgbClr val="000000"/>
              </a:solidFill>
            </a:endParaRPr>
          </a:p>
          <a:p>
            <a:pPr marL="0" indent="0" defTabSz="457200">
              <a:lnSpc>
                <a:spcPts val="4200"/>
              </a:lnSpc>
              <a:spcBef>
                <a:spcPts val="0"/>
              </a:spcBef>
              <a:buSzTx/>
              <a:buFontTx/>
              <a:buNone/>
              <a:defRPr sz="2300">
                <a:solidFill>
                  <a:srgbClr val="ED9D13"/>
                </a:solidFill>
                <a:latin typeface="Courier"/>
                <a:ea typeface="Courier"/>
                <a:cs typeface="Courier"/>
                <a:sym typeface="Courier"/>
              </a:defRPr>
            </a:pPr>
            <a:r>
              <a:rPr>
                <a:solidFill>
                  <a:srgbClr val="000000"/>
                </a:solidFill>
              </a:rPr>
              <a:t>    </a:t>
            </a:r>
            <a:r>
              <a:t>"This prints a passed string into this function"</a:t>
            </a:r>
            <a:endParaRPr>
              <a:solidFill>
                <a:srgbClr val="000000"/>
              </a:solidFill>
            </a:endParaRPr>
          </a:p>
          <a:p>
            <a:pPr marL="0" indent="0" defTabSz="457200">
              <a:lnSpc>
                <a:spcPts val="4200"/>
              </a:lnSpc>
              <a:spcBef>
                <a:spcPts val="0"/>
              </a:spcBef>
              <a:buSzTx/>
              <a:buFontTx/>
              <a:buNone/>
              <a:defRPr sz="2300" b="1">
                <a:solidFill>
                  <a:srgbClr val="6AB825"/>
                </a:solidFill>
                <a:latin typeface="Courier"/>
                <a:ea typeface="Courier"/>
                <a:cs typeface="Courier"/>
                <a:sym typeface="Courier"/>
              </a:defRPr>
            </a:pPr>
            <a:r>
              <a:rPr b="0">
                <a:solidFill>
                  <a:srgbClr val="000000"/>
                </a:solidFill>
              </a:rPr>
              <a:t>    </a:t>
            </a:r>
            <a:r>
              <a:t>print</a:t>
            </a:r>
            <a:r>
              <a:rPr b="0">
                <a:solidFill>
                  <a:srgbClr val="000000"/>
                </a:solidFill>
              </a:rPr>
              <a:t> </a:t>
            </a:r>
            <a:r>
              <a:rPr b="0">
                <a:solidFill>
                  <a:srgbClr val="24909D"/>
                </a:solidFill>
              </a:rPr>
              <a:t>str</a:t>
            </a:r>
            <a:endParaRPr b="0">
              <a:solidFill>
                <a:srgbClr val="000000"/>
              </a:solidFill>
            </a:endParaRPr>
          </a:p>
          <a:p>
            <a:pPr marL="0" indent="0" defTabSz="457200">
              <a:lnSpc>
                <a:spcPts val="4200"/>
              </a:lnSpc>
              <a:spcBef>
                <a:spcPts val="0"/>
              </a:spcBef>
              <a:buSzTx/>
              <a:buFontTx/>
              <a:buNone/>
              <a:defRPr sz="2300" b="1">
                <a:solidFill>
                  <a:srgbClr val="6AB825"/>
                </a:solidFill>
                <a:latin typeface="Courier"/>
                <a:ea typeface="Courier"/>
                <a:cs typeface="Courier"/>
                <a:sym typeface="Courier"/>
              </a:defRPr>
            </a:pPr>
            <a:r>
              <a:rPr b="0">
                <a:solidFill>
                  <a:srgbClr val="000000"/>
                </a:solidFill>
              </a:rPr>
              <a:t>    </a:t>
            </a:r>
            <a:r>
              <a:t>return</a:t>
            </a:r>
            <a:r>
              <a:rPr b="0">
                <a:solidFill>
                  <a:srgbClr val="D0D0D0"/>
                </a:solidFill>
              </a:rPr>
              <a:t>;</a:t>
            </a:r>
            <a:endParaRPr b="0">
              <a:solidFill>
                <a:srgbClr val="000000"/>
              </a:solidFill>
            </a:endParaRPr>
          </a:p>
          <a:p>
            <a:pPr marL="0" indent="0" defTabSz="457200">
              <a:lnSpc>
                <a:spcPts val="4200"/>
              </a:lnSpc>
              <a:spcBef>
                <a:spcPts val="0"/>
              </a:spcBef>
              <a:buSzTx/>
              <a:buFontTx/>
              <a:buNone/>
              <a:defRPr sz="2300" i="1">
                <a:solidFill>
                  <a:srgbClr val="999999"/>
                </a:solidFill>
                <a:latin typeface="Courier"/>
                <a:ea typeface="Courier"/>
                <a:cs typeface="Courier"/>
                <a:sym typeface="Courier"/>
              </a:defRPr>
            </a:pPr>
            <a:r>
              <a:t># Now you can call printme function</a:t>
            </a:r>
            <a:endParaRPr i="0">
              <a:solidFill>
                <a:srgbClr val="000000"/>
              </a:solidFill>
            </a:endParaRPr>
          </a:p>
          <a:p>
            <a:pPr marL="0" indent="0" defTabSz="457200">
              <a:lnSpc>
                <a:spcPts val="4200"/>
              </a:lnSpc>
              <a:spcBef>
                <a:spcPts val="0"/>
              </a:spcBef>
              <a:buSzTx/>
              <a:buFontTx/>
              <a:buNone/>
              <a:defRPr sz="2300">
                <a:solidFill>
                  <a:srgbClr val="ED9D13"/>
                </a:solidFill>
                <a:latin typeface="Courier"/>
                <a:ea typeface="Courier"/>
                <a:cs typeface="Courier"/>
                <a:sym typeface="Courier"/>
              </a:defRPr>
            </a:pPr>
            <a:r>
              <a:rPr>
                <a:solidFill>
                  <a:srgbClr val="D0D0D0"/>
                </a:solidFill>
              </a:rPr>
              <a:t>printme(</a:t>
            </a:r>
            <a:r>
              <a:t>"I'm first call to user defined function!"</a:t>
            </a:r>
            <a:r>
              <a:rPr>
                <a:solidFill>
                  <a:srgbClr val="D0D0D0"/>
                </a:solidFill>
              </a:rPr>
              <a:t>)</a:t>
            </a:r>
            <a:endParaRPr>
              <a:solidFill>
                <a:srgbClr val="000000"/>
              </a:solidFill>
            </a:endParaRPr>
          </a:p>
          <a:p>
            <a:pPr marL="0" indent="0" defTabSz="457200">
              <a:lnSpc>
                <a:spcPts val="4200"/>
              </a:lnSpc>
              <a:spcBef>
                <a:spcPts val="0"/>
              </a:spcBef>
              <a:buSzTx/>
              <a:buFontTx/>
              <a:buNone/>
              <a:defRPr sz="2300">
                <a:solidFill>
                  <a:srgbClr val="ED9D13"/>
                </a:solidFill>
                <a:latin typeface="Courier"/>
                <a:ea typeface="Courier"/>
                <a:cs typeface="Courier"/>
                <a:sym typeface="Courier"/>
              </a:defRPr>
            </a:pPr>
            <a:r>
              <a:rPr>
                <a:solidFill>
                  <a:srgbClr val="D0D0D0"/>
                </a:solidFill>
              </a:rPr>
              <a:t>printme(</a:t>
            </a:r>
            <a:r>
              <a:t>"Again second call to the same function"</a:t>
            </a:r>
            <a:r>
              <a:rPr>
                <a:solidFill>
                  <a:srgbClr val="D0D0D0"/>
                </a:solidFill>
              </a:rPr>
              <a: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itle 1"/>
          <p:cNvSpPr txBox="1">
            <a:spLocks noGrp="1"/>
          </p:cNvSpPr>
          <p:nvPr>
            <p:ph type="title"/>
          </p:nvPr>
        </p:nvSpPr>
        <p:spPr>
          <a:xfrm>
            <a:off x="838200" y="365125"/>
            <a:ext cx="10515600" cy="1325563"/>
          </a:xfrm>
          <a:prstGeom prst="rect">
            <a:avLst/>
          </a:prstGeom>
        </p:spPr>
        <p:txBody>
          <a:bodyPr/>
          <a:lstStyle>
            <a:lvl1pPr>
              <a:defRPr>
                <a:latin typeface="consolas"/>
                <a:ea typeface="consolas"/>
                <a:cs typeface="consolas"/>
                <a:sym typeface="consolas"/>
              </a:defRPr>
            </a:lvl1pPr>
          </a:lstStyle>
          <a:p>
            <a:r>
              <a:t>Function Arguments</a:t>
            </a:r>
          </a:p>
        </p:txBody>
      </p:sp>
      <p:sp>
        <p:nvSpPr>
          <p:cNvPr id="205" name="Content Placeholder 2"/>
          <p:cNvSpPr txBox="1">
            <a:spLocks noGrp="1"/>
          </p:cNvSpPr>
          <p:nvPr>
            <p:ph type="body" idx="1"/>
          </p:nvPr>
        </p:nvSpPr>
        <p:spPr>
          <a:xfrm>
            <a:off x="838200" y="1825625"/>
            <a:ext cx="10515600" cy="4351338"/>
          </a:xfrm>
          <a:prstGeom prst="rect">
            <a:avLst/>
          </a:prstGeom>
        </p:spPr>
        <p:txBody>
          <a:bodyPr/>
          <a:lstStyle/>
          <a:p>
            <a:pPr>
              <a:lnSpc>
                <a:spcPct val="100000"/>
              </a:lnSpc>
              <a:defRPr>
                <a:latin typeface="Verdana"/>
                <a:ea typeface="Verdana"/>
                <a:cs typeface="Verdana"/>
                <a:sym typeface="Verdana"/>
              </a:defRPr>
            </a:pPr>
            <a:r>
              <a:t>You can call a function by using the following types of formal arguments −</a:t>
            </a:r>
          </a:p>
          <a:p>
            <a:pPr>
              <a:defRPr>
                <a:latin typeface="Verdana"/>
                <a:ea typeface="Verdana"/>
                <a:cs typeface="Verdana"/>
                <a:sym typeface="Verdana"/>
              </a:defRPr>
            </a:pPr>
            <a:endParaRPr/>
          </a:p>
          <a:p>
            <a:pPr marL="914400" lvl="1" indent="-457200">
              <a:lnSpc>
                <a:spcPct val="100000"/>
              </a:lnSpc>
              <a:spcBef>
                <a:spcPts val="500"/>
              </a:spcBef>
              <a:buFontTx/>
              <a:buAutoNum type="arabicPeriod"/>
              <a:defRPr sz="2400">
                <a:latin typeface="Verdana"/>
                <a:ea typeface="Verdana"/>
                <a:cs typeface="Verdana"/>
                <a:sym typeface="Verdana"/>
              </a:defRPr>
            </a:pPr>
            <a:r>
              <a:t>Required arguments</a:t>
            </a:r>
          </a:p>
          <a:p>
            <a:pPr marL="914400" lvl="1" indent="-457200">
              <a:lnSpc>
                <a:spcPct val="100000"/>
              </a:lnSpc>
              <a:spcBef>
                <a:spcPts val="500"/>
              </a:spcBef>
              <a:buFontTx/>
              <a:buAutoNum type="arabicPeriod"/>
              <a:defRPr sz="2400">
                <a:latin typeface="Verdana"/>
                <a:ea typeface="Verdana"/>
                <a:cs typeface="Verdana"/>
                <a:sym typeface="Verdana"/>
              </a:defRPr>
            </a:pPr>
            <a:r>
              <a:t>Keyword arguments</a:t>
            </a:r>
          </a:p>
          <a:p>
            <a:pPr marL="914400" lvl="1" indent="-457200">
              <a:lnSpc>
                <a:spcPct val="100000"/>
              </a:lnSpc>
              <a:spcBef>
                <a:spcPts val="500"/>
              </a:spcBef>
              <a:buFontTx/>
              <a:buAutoNum type="arabicPeriod"/>
              <a:defRPr sz="2400">
                <a:latin typeface="Verdana"/>
                <a:ea typeface="Verdana"/>
                <a:cs typeface="Verdana"/>
                <a:sym typeface="Verdana"/>
              </a:defRPr>
            </a:pPr>
            <a:r>
              <a:t>Default arguments</a:t>
            </a:r>
          </a:p>
          <a:p>
            <a:pPr marL="914400" lvl="1" indent="-457200">
              <a:lnSpc>
                <a:spcPct val="100000"/>
              </a:lnSpc>
              <a:spcBef>
                <a:spcPts val="500"/>
              </a:spcBef>
              <a:buFontTx/>
              <a:buAutoNum type="arabicPeriod"/>
              <a:defRPr sz="2400">
                <a:latin typeface="Verdana"/>
                <a:ea typeface="Verdana"/>
                <a:cs typeface="Verdana"/>
                <a:sym typeface="Verdana"/>
              </a:defRPr>
            </a:pPr>
            <a:r>
              <a:t>Variable-length arguments</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itle 1"/>
          <p:cNvSpPr txBox="1">
            <a:spLocks noGrp="1"/>
          </p:cNvSpPr>
          <p:nvPr>
            <p:ph type="title"/>
          </p:nvPr>
        </p:nvSpPr>
        <p:spPr>
          <a:xfrm>
            <a:off x="838200" y="209550"/>
            <a:ext cx="10515600" cy="1325563"/>
          </a:xfrm>
          <a:prstGeom prst="rect">
            <a:avLst/>
          </a:prstGeom>
        </p:spPr>
        <p:txBody>
          <a:bodyPr/>
          <a:lstStyle>
            <a:lvl1pPr>
              <a:defRPr>
                <a:latin typeface="consolas"/>
                <a:ea typeface="consolas"/>
                <a:cs typeface="consolas"/>
                <a:sym typeface="consolas"/>
              </a:defRPr>
            </a:lvl1pPr>
          </a:lstStyle>
          <a:p>
            <a:r>
              <a:t>Required arguments</a:t>
            </a:r>
          </a:p>
        </p:txBody>
      </p:sp>
      <p:sp>
        <p:nvSpPr>
          <p:cNvPr id="208" name="Content Placeholder 2"/>
          <p:cNvSpPr txBox="1">
            <a:spLocks noGrp="1"/>
          </p:cNvSpPr>
          <p:nvPr>
            <p:ph type="body" idx="1"/>
          </p:nvPr>
        </p:nvSpPr>
        <p:spPr>
          <a:xfrm>
            <a:off x="838200" y="1195387"/>
            <a:ext cx="10515600" cy="4931648"/>
          </a:xfrm>
          <a:prstGeom prst="rect">
            <a:avLst/>
          </a:prstGeom>
        </p:spPr>
        <p:txBody>
          <a:bodyPr/>
          <a:lstStyle/>
          <a:p>
            <a:pPr>
              <a:lnSpc>
                <a:spcPct val="96000"/>
              </a:lnSpc>
              <a:defRPr sz="2100">
                <a:latin typeface="Verdana"/>
                <a:ea typeface="Verdana"/>
                <a:cs typeface="Verdana"/>
                <a:sym typeface="Verdana"/>
              </a:defRPr>
            </a:pPr>
            <a:r>
              <a:t>Required arguments are the arguments passed to a function in correct positional order. Here, the number of arguments in the function call should match exactly with the function definition.</a:t>
            </a:r>
          </a:p>
          <a:p>
            <a:pPr marL="0" indent="0">
              <a:lnSpc>
                <a:spcPct val="96000"/>
              </a:lnSpc>
              <a:buSzTx/>
              <a:buNone/>
              <a:defRPr sz="2100">
                <a:latin typeface="Verdana"/>
                <a:ea typeface="Verdana"/>
                <a:cs typeface="Verdana"/>
                <a:sym typeface="Verdana"/>
              </a:defRPr>
            </a:pPr>
            <a:endParaRPr/>
          </a:p>
          <a:p>
            <a:pPr marL="0" indent="0" defTabSz="457200">
              <a:lnSpc>
                <a:spcPts val="4200"/>
              </a:lnSpc>
              <a:spcBef>
                <a:spcPts val="0"/>
              </a:spcBef>
              <a:buSzTx/>
              <a:buFontTx/>
              <a:buNone/>
              <a:defRPr sz="2300">
                <a:solidFill>
                  <a:srgbClr val="447FCF"/>
                </a:solidFill>
                <a:latin typeface="Courier"/>
                <a:ea typeface="Courier"/>
                <a:cs typeface="Courier"/>
                <a:sym typeface="Courier"/>
              </a:defRPr>
            </a:pPr>
            <a:r>
              <a:rPr b="1">
                <a:solidFill>
                  <a:srgbClr val="6AB825"/>
                </a:solidFill>
              </a:rPr>
              <a:t>def</a:t>
            </a:r>
            <a:r>
              <a:rPr>
                <a:solidFill>
                  <a:srgbClr val="000000"/>
                </a:solidFill>
              </a:rPr>
              <a:t> </a:t>
            </a:r>
            <a:r>
              <a:t>printme</a:t>
            </a:r>
            <a:r>
              <a:rPr>
                <a:solidFill>
                  <a:srgbClr val="D0D0D0"/>
                </a:solidFill>
              </a:rPr>
              <a:t>(</a:t>
            </a:r>
            <a:r>
              <a:rPr>
                <a:solidFill>
                  <a:srgbClr val="000000"/>
                </a:solidFill>
              </a:rPr>
              <a:t> </a:t>
            </a:r>
            <a:r>
              <a:rPr>
                <a:solidFill>
                  <a:srgbClr val="D0D0D0"/>
                </a:solidFill>
              </a:rPr>
              <a:t>str1,</a:t>
            </a:r>
            <a:r>
              <a:rPr>
                <a:solidFill>
                  <a:srgbClr val="000000"/>
                </a:solidFill>
              </a:rPr>
              <a:t> </a:t>
            </a:r>
            <a:r>
              <a:rPr>
                <a:solidFill>
                  <a:srgbClr val="D0D0D0"/>
                </a:solidFill>
              </a:rPr>
              <a:t>str2</a:t>
            </a:r>
            <a:r>
              <a:rPr>
                <a:solidFill>
                  <a:srgbClr val="000000"/>
                </a:solidFill>
              </a:rPr>
              <a:t> </a:t>
            </a:r>
            <a:r>
              <a:rPr>
                <a:solidFill>
                  <a:srgbClr val="D0D0D0"/>
                </a:solidFill>
              </a:rPr>
              <a:t>):</a:t>
            </a:r>
            <a:endParaRPr>
              <a:solidFill>
                <a:srgbClr val="000000"/>
              </a:solidFill>
            </a:endParaRPr>
          </a:p>
          <a:p>
            <a:pPr marL="0" indent="0" defTabSz="457200">
              <a:lnSpc>
                <a:spcPts val="4200"/>
              </a:lnSpc>
              <a:spcBef>
                <a:spcPts val="0"/>
              </a:spcBef>
              <a:buSzTx/>
              <a:buFontTx/>
              <a:buNone/>
              <a:defRPr sz="2300">
                <a:solidFill>
                  <a:srgbClr val="ED9D13"/>
                </a:solidFill>
                <a:latin typeface="Courier"/>
                <a:ea typeface="Courier"/>
                <a:cs typeface="Courier"/>
                <a:sym typeface="Courier"/>
              </a:defRPr>
            </a:pPr>
            <a:r>
              <a:rPr>
                <a:solidFill>
                  <a:srgbClr val="000000"/>
                </a:solidFill>
              </a:rPr>
              <a:t>    </a:t>
            </a:r>
            <a:r>
              <a:t>"This prints a passed string into this function"</a:t>
            </a:r>
            <a:endParaRPr>
              <a:solidFill>
                <a:srgbClr val="000000"/>
              </a:solidFill>
            </a:endParaRPr>
          </a:p>
          <a:p>
            <a:pPr marL="0" indent="0" defTabSz="457200">
              <a:lnSpc>
                <a:spcPts val="4200"/>
              </a:lnSpc>
              <a:spcBef>
                <a:spcPts val="0"/>
              </a:spcBef>
              <a:buSzTx/>
              <a:buFontTx/>
              <a:buNone/>
              <a:defRPr sz="2300">
                <a:solidFill>
                  <a:srgbClr val="D0D0D0"/>
                </a:solidFill>
                <a:latin typeface="Courier"/>
                <a:ea typeface="Courier"/>
                <a:cs typeface="Courier"/>
                <a:sym typeface="Courier"/>
              </a:defRPr>
            </a:pPr>
            <a:r>
              <a:rPr>
                <a:solidFill>
                  <a:srgbClr val="000000"/>
                </a:solidFill>
              </a:rPr>
              <a:t>    </a:t>
            </a:r>
            <a:r>
              <a:t>Print(str1,</a:t>
            </a:r>
            <a:r>
              <a:rPr>
                <a:solidFill>
                  <a:srgbClr val="000000"/>
                </a:solidFill>
              </a:rPr>
              <a:t> </a:t>
            </a:r>
            <a:r>
              <a:t>str2)</a:t>
            </a:r>
            <a:endParaRPr>
              <a:solidFill>
                <a:srgbClr val="000000"/>
              </a:solidFill>
            </a:endParaRPr>
          </a:p>
          <a:p>
            <a:pPr marL="0" indent="0" defTabSz="457200">
              <a:lnSpc>
                <a:spcPts val="4200"/>
              </a:lnSpc>
              <a:spcBef>
                <a:spcPts val="0"/>
              </a:spcBef>
              <a:buSzTx/>
              <a:buFontTx/>
              <a:buNone/>
              <a:defRPr sz="2300" b="1">
                <a:solidFill>
                  <a:srgbClr val="6AB825"/>
                </a:solidFill>
                <a:latin typeface="Courier"/>
                <a:ea typeface="Courier"/>
                <a:cs typeface="Courier"/>
                <a:sym typeface="Courier"/>
              </a:defRPr>
            </a:pPr>
            <a:r>
              <a:rPr b="0">
                <a:solidFill>
                  <a:srgbClr val="000000"/>
                </a:solidFill>
              </a:rPr>
              <a:t>    </a:t>
            </a:r>
            <a:r>
              <a:t>return</a:t>
            </a:r>
            <a:r>
              <a:rPr b="0">
                <a:solidFill>
                  <a:srgbClr val="D0D0D0"/>
                </a:solidFill>
              </a:rPr>
              <a:t>;</a:t>
            </a:r>
            <a:endParaRPr b="0">
              <a:solidFill>
                <a:srgbClr val="000000"/>
              </a:solidFill>
            </a:endParaRPr>
          </a:p>
          <a:p>
            <a:pPr marL="0" indent="0" defTabSz="457200">
              <a:lnSpc>
                <a:spcPts val="4200"/>
              </a:lnSpc>
              <a:spcBef>
                <a:spcPts val="0"/>
              </a:spcBef>
              <a:buSzTx/>
              <a:buFontTx/>
              <a:buNone/>
              <a:defRPr sz="2300">
                <a:solidFill>
                  <a:srgbClr val="000000"/>
                </a:solidFill>
                <a:latin typeface="Courier"/>
                <a:ea typeface="Courier"/>
                <a:cs typeface="Courier"/>
                <a:sym typeface="Courier"/>
              </a:defRPr>
            </a:pPr>
            <a:endParaRPr b="0">
              <a:solidFill>
                <a:srgbClr val="000000"/>
              </a:solidFill>
            </a:endParaRPr>
          </a:p>
          <a:p>
            <a:pPr marL="0" indent="0" defTabSz="457200">
              <a:lnSpc>
                <a:spcPts val="4200"/>
              </a:lnSpc>
              <a:spcBef>
                <a:spcPts val="0"/>
              </a:spcBef>
              <a:buSzTx/>
              <a:buFontTx/>
              <a:buNone/>
              <a:defRPr sz="2300" i="1">
                <a:solidFill>
                  <a:srgbClr val="999999"/>
                </a:solidFill>
                <a:latin typeface="Courier"/>
                <a:ea typeface="Courier"/>
                <a:cs typeface="Courier"/>
                <a:sym typeface="Courier"/>
              </a:defRPr>
            </a:pPr>
            <a:r>
              <a:t># Now you can call printme function</a:t>
            </a:r>
            <a:endParaRPr i="0">
              <a:solidFill>
                <a:srgbClr val="000000"/>
              </a:solidFill>
            </a:endParaRPr>
          </a:p>
          <a:p>
            <a:pPr marL="0" indent="0" defTabSz="457200">
              <a:lnSpc>
                <a:spcPts val="4200"/>
              </a:lnSpc>
              <a:spcBef>
                <a:spcPts val="0"/>
              </a:spcBef>
              <a:buSzTx/>
              <a:buFontTx/>
              <a:buNone/>
              <a:defRPr sz="2300">
                <a:solidFill>
                  <a:srgbClr val="D0D0D0"/>
                </a:solidFill>
                <a:latin typeface="Courier"/>
                <a:ea typeface="Courier"/>
                <a:cs typeface="Courier"/>
                <a:sym typeface="Courier"/>
              </a:defRPr>
            </a:pPr>
            <a:r>
              <a:t>printme(str1,</a:t>
            </a:r>
            <a:r>
              <a:rPr>
                <a:solidFill>
                  <a:srgbClr val="000000"/>
                </a:solidFill>
              </a:rPr>
              <a:t> </a:t>
            </a:r>
            <a:r>
              <a:t>str2)</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itle 1"/>
          <p:cNvSpPr txBox="1">
            <a:spLocks noGrp="1"/>
          </p:cNvSpPr>
          <p:nvPr>
            <p:ph type="title"/>
          </p:nvPr>
        </p:nvSpPr>
        <p:spPr>
          <a:xfrm>
            <a:off x="838200" y="0"/>
            <a:ext cx="10515600" cy="1325563"/>
          </a:xfrm>
          <a:prstGeom prst="rect">
            <a:avLst/>
          </a:prstGeom>
        </p:spPr>
        <p:txBody>
          <a:bodyPr/>
          <a:lstStyle>
            <a:lvl1pPr>
              <a:defRPr>
                <a:latin typeface="Consolas"/>
                <a:ea typeface="Consolas"/>
                <a:cs typeface="Consolas"/>
                <a:sym typeface="Consolas"/>
              </a:defRPr>
            </a:lvl1pPr>
          </a:lstStyle>
          <a:p>
            <a:r>
              <a:t>Keyword arguments</a:t>
            </a:r>
          </a:p>
        </p:txBody>
      </p:sp>
      <p:sp>
        <p:nvSpPr>
          <p:cNvPr id="211" name="Content Placeholder 2"/>
          <p:cNvSpPr txBox="1">
            <a:spLocks noGrp="1"/>
          </p:cNvSpPr>
          <p:nvPr>
            <p:ph type="body" idx="1"/>
          </p:nvPr>
        </p:nvSpPr>
        <p:spPr>
          <a:xfrm>
            <a:off x="851740" y="1076325"/>
            <a:ext cx="10515600" cy="5430958"/>
          </a:xfrm>
          <a:prstGeom prst="rect">
            <a:avLst/>
          </a:prstGeom>
        </p:spPr>
        <p:txBody>
          <a:bodyPr/>
          <a:lstStyle/>
          <a:p>
            <a:pPr>
              <a:lnSpc>
                <a:spcPct val="96000"/>
              </a:lnSpc>
              <a:defRPr sz="1700">
                <a:latin typeface="Verdana"/>
                <a:ea typeface="Verdana"/>
                <a:cs typeface="Verdana"/>
                <a:sym typeface="Verdana"/>
              </a:defRPr>
            </a:pPr>
            <a:r>
              <a:t>Keyword arguments are related to the function calls. When you use keyword arguments in a function call, the caller identifies the arguments by the parameter name.</a:t>
            </a:r>
          </a:p>
          <a:p>
            <a:pPr>
              <a:lnSpc>
                <a:spcPct val="96000"/>
              </a:lnSpc>
              <a:defRPr sz="1700">
                <a:latin typeface="Verdana"/>
                <a:ea typeface="Verdana"/>
                <a:cs typeface="Verdana"/>
                <a:sym typeface="Verdana"/>
              </a:defRPr>
            </a:pPr>
            <a:r>
              <a:t>This allows you to skip arguments or place them out of order because the Python interpreter is able to use the keywords provided to match the values with parameters.</a:t>
            </a:r>
          </a:p>
          <a:p>
            <a:pPr>
              <a:lnSpc>
                <a:spcPct val="96000"/>
              </a:lnSpc>
              <a:defRPr sz="1700"/>
            </a:pPr>
            <a:endParaRPr/>
          </a:p>
          <a:p>
            <a:pPr marL="0" indent="0" defTabSz="457200">
              <a:lnSpc>
                <a:spcPts val="4200"/>
              </a:lnSpc>
              <a:spcBef>
                <a:spcPts val="0"/>
              </a:spcBef>
              <a:buSzTx/>
              <a:buFontTx/>
              <a:buNone/>
              <a:defRPr sz="2300" i="1">
                <a:solidFill>
                  <a:srgbClr val="999999"/>
                </a:solidFill>
                <a:latin typeface="Courier"/>
                <a:ea typeface="Courier"/>
                <a:cs typeface="Courier"/>
                <a:sym typeface="Courier"/>
              </a:defRPr>
            </a:pPr>
            <a:r>
              <a:t># Function definition is here</a:t>
            </a:r>
            <a:endParaRPr i="0">
              <a:solidFill>
                <a:srgbClr val="000000"/>
              </a:solidFill>
            </a:endParaRPr>
          </a:p>
          <a:p>
            <a:pPr marL="0" indent="0" defTabSz="457200">
              <a:lnSpc>
                <a:spcPts val="4200"/>
              </a:lnSpc>
              <a:spcBef>
                <a:spcPts val="0"/>
              </a:spcBef>
              <a:buSzTx/>
              <a:buFontTx/>
              <a:buNone/>
              <a:defRPr sz="2300">
                <a:solidFill>
                  <a:srgbClr val="447FCF"/>
                </a:solidFill>
                <a:latin typeface="Courier"/>
                <a:ea typeface="Courier"/>
                <a:cs typeface="Courier"/>
                <a:sym typeface="Courier"/>
              </a:defRPr>
            </a:pPr>
            <a:r>
              <a:rPr b="1">
                <a:solidFill>
                  <a:srgbClr val="6AB825"/>
                </a:solidFill>
              </a:rPr>
              <a:t>def</a:t>
            </a:r>
            <a:r>
              <a:rPr>
                <a:solidFill>
                  <a:srgbClr val="000000"/>
                </a:solidFill>
              </a:rPr>
              <a:t> </a:t>
            </a:r>
            <a:r>
              <a:t>printinfo</a:t>
            </a:r>
            <a:r>
              <a:rPr>
                <a:solidFill>
                  <a:srgbClr val="D0D0D0"/>
                </a:solidFill>
              </a:rPr>
              <a:t>(</a:t>
            </a:r>
            <a:r>
              <a:rPr>
                <a:solidFill>
                  <a:srgbClr val="000000"/>
                </a:solidFill>
              </a:rPr>
              <a:t> </a:t>
            </a:r>
            <a:r>
              <a:rPr>
                <a:solidFill>
                  <a:srgbClr val="D0D0D0"/>
                </a:solidFill>
              </a:rPr>
              <a:t>name,</a:t>
            </a:r>
            <a:r>
              <a:rPr>
                <a:solidFill>
                  <a:srgbClr val="000000"/>
                </a:solidFill>
              </a:rPr>
              <a:t> </a:t>
            </a:r>
            <a:r>
              <a:rPr>
                <a:solidFill>
                  <a:srgbClr val="D0D0D0"/>
                </a:solidFill>
              </a:rPr>
              <a:t>age</a:t>
            </a:r>
            <a:r>
              <a:rPr>
                <a:solidFill>
                  <a:srgbClr val="000000"/>
                </a:solidFill>
              </a:rPr>
              <a:t> </a:t>
            </a:r>
            <a:r>
              <a:rPr>
                <a:solidFill>
                  <a:srgbClr val="D0D0D0"/>
                </a:solidFill>
              </a:rPr>
              <a:t>):</a:t>
            </a:r>
            <a:endParaRPr>
              <a:solidFill>
                <a:srgbClr val="000000"/>
              </a:solidFill>
            </a:endParaRPr>
          </a:p>
          <a:p>
            <a:pPr marL="0" indent="0" defTabSz="457200">
              <a:lnSpc>
                <a:spcPts val="4200"/>
              </a:lnSpc>
              <a:spcBef>
                <a:spcPts val="0"/>
              </a:spcBef>
              <a:buSzTx/>
              <a:buFontTx/>
              <a:buNone/>
              <a:defRPr sz="2300">
                <a:solidFill>
                  <a:srgbClr val="ED9D13"/>
                </a:solidFill>
                <a:latin typeface="Courier"/>
                <a:ea typeface="Courier"/>
                <a:cs typeface="Courier"/>
                <a:sym typeface="Courier"/>
              </a:defRPr>
            </a:pPr>
            <a:r>
              <a:rPr>
                <a:solidFill>
                  <a:srgbClr val="000000"/>
                </a:solidFill>
              </a:rPr>
              <a:t>    </a:t>
            </a:r>
            <a:r>
              <a:t>"This prints a passed info into this function"</a:t>
            </a:r>
            <a:endParaRPr>
              <a:solidFill>
                <a:srgbClr val="000000"/>
              </a:solidFill>
            </a:endParaRPr>
          </a:p>
          <a:p>
            <a:pPr marL="0" indent="0" defTabSz="457200">
              <a:lnSpc>
                <a:spcPts val="4200"/>
              </a:lnSpc>
              <a:spcBef>
                <a:spcPts val="0"/>
              </a:spcBef>
              <a:buSzTx/>
              <a:buFontTx/>
              <a:buNone/>
              <a:defRPr sz="2300">
                <a:solidFill>
                  <a:srgbClr val="ED9D13"/>
                </a:solidFill>
                <a:latin typeface="Courier"/>
                <a:ea typeface="Courier"/>
                <a:cs typeface="Courier"/>
                <a:sym typeface="Courier"/>
              </a:defRPr>
            </a:pPr>
            <a:r>
              <a:rPr>
                <a:solidFill>
                  <a:srgbClr val="000000"/>
                </a:solidFill>
              </a:rPr>
              <a:t>    </a:t>
            </a:r>
            <a:r>
              <a:rPr b="1">
                <a:solidFill>
                  <a:srgbClr val="6AB825"/>
                </a:solidFill>
              </a:rPr>
              <a:t>print</a:t>
            </a:r>
            <a:r>
              <a:rPr>
                <a:solidFill>
                  <a:srgbClr val="000000"/>
                </a:solidFill>
              </a:rPr>
              <a:t> </a:t>
            </a:r>
            <a:r>
              <a:t>"Name: "</a:t>
            </a:r>
            <a:r>
              <a:rPr>
                <a:solidFill>
                  <a:srgbClr val="D0D0D0"/>
                </a:solidFill>
              </a:rPr>
              <a:t>,</a:t>
            </a:r>
            <a:r>
              <a:rPr>
                <a:solidFill>
                  <a:srgbClr val="000000"/>
                </a:solidFill>
              </a:rPr>
              <a:t> </a:t>
            </a:r>
            <a:r>
              <a:rPr>
                <a:solidFill>
                  <a:srgbClr val="D0D0D0"/>
                </a:solidFill>
              </a:rPr>
              <a:t>name</a:t>
            </a:r>
            <a:endParaRPr>
              <a:solidFill>
                <a:srgbClr val="000000"/>
              </a:solidFill>
            </a:endParaRPr>
          </a:p>
          <a:p>
            <a:pPr marL="0" indent="0" defTabSz="457200">
              <a:lnSpc>
                <a:spcPts val="4200"/>
              </a:lnSpc>
              <a:spcBef>
                <a:spcPts val="0"/>
              </a:spcBef>
              <a:buSzTx/>
              <a:buFontTx/>
              <a:buNone/>
              <a:defRPr sz="2300">
                <a:solidFill>
                  <a:srgbClr val="ED9D13"/>
                </a:solidFill>
                <a:latin typeface="Courier"/>
                <a:ea typeface="Courier"/>
                <a:cs typeface="Courier"/>
                <a:sym typeface="Courier"/>
              </a:defRPr>
            </a:pPr>
            <a:r>
              <a:rPr>
                <a:solidFill>
                  <a:srgbClr val="000000"/>
                </a:solidFill>
              </a:rPr>
              <a:t>    </a:t>
            </a:r>
            <a:r>
              <a:rPr b="1">
                <a:solidFill>
                  <a:srgbClr val="6AB825"/>
                </a:solidFill>
              </a:rPr>
              <a:t>print</a:t>
            </a:r>
            <a:r>
              <a:rPr>
                <a:solidFill>
                  <a:srgbClr val="000000"/>
                </a:solidFill>
              </a:rPr>
              <a:t> </a:t>
            </a:r>
            <a:r>
              <a:t>"Age "</a:t>
            </a:r>
            <a:r>
              <a:rPr>
                <a:solidFill>
                  <a:srgbClr val="D0D0D0"/>
                </a:solidFill>
              </a:rPr>
              <a:t>,</a:t>
            </a:r>
            <a:r>
              <a:rPr>
                <a:solidFill>
                  <a:srgbClr val="000000"/>
                </a:solidFill>
              </a:rPr>
              <a:t> </a:t>
            </a:r>
            <a:r>
              <a:rPr>
                <a:solidFill>
                  <a:srgbClr val="D0D0D0"/>
                </a:solidFill>
              </a:rPr>
              <a:t>age</a:t>
            </a:r>
            <a:endParaRPr>
              <a:solidFill>
                <a:srgbClr val="000000"/>
              </a:solidFill>
            </a:endParaRPr>
          </a:p>
          <a:p>
            <a:pPr marL="0" indent="0" defTabSz="457200">
              <a:lnSpc>
                <a:spcPts val="4200"/>
              </a:lnSpc>
              <a:spcBef>
                <a:spcPts val="0"/>
              </a:spcBef>
              <a:buSzTx/>
              <a:buFontTx/>
              <a:buNone/>
              <a:defRPr sz="2300" b="1">
                <a:solidFill>
                  <a:srgbClr val="6AB825"/>
                </a:solidFill>
                <a:latin typeface="Courier"/>
                <a:ea typeface="Courier"/>
                <a:cs typeface="Courier"/>
                <a:sym typeface="Courier"/>
              </a:defRPr>
            </a:pPr>
            <a:r>
              <a:rPr b="0">
                <a:solidFill>
                  <a:srgbClr val="000000"/>
                </a:solidFill>
              </a:rPr>
              <a:t>    </a:t>
            </a:r>
            <a:r>
              <a:t>return</a:t>
            </a:r>
            <a:r>
              <a:rPr b="0">
                <a:solidFill>
                  <a:srgbClr val="D0D0D0"/>
                </a:solidFill>
              </a:rPr>
              <a:t>;</a:t>
            </a:r>
            <a:endParaRPr b="0">
              <a:solidFill>
                <a:srgbClr val="000000"/>
              </a:solidFill>
            </a:endParaRPr>
          </a:p>
          <a:p>
            <a:pPr marL="0" indent="0" defTabSz="457200">
              <a:lnSpc>
                <a:spcPts val="4200"/>
              </a:lnSpc>
              <a:spcBef>
                <a:spcPts val="0"/>
              </a:spcBef>
              <a:buSzTx/>
              <a:buFontTx/>
              <a:buNone/>
              <a:defRPr sz="2300" i="1">
                <a:solidFill>
                  <a:srgbClr val="999999"/>
                </a:solidFill>
                <a:latin typeface="Courier"/>
                <a:ea typeface="Courier"/>
                <a:cs typeface="Courier"/>
                <a:sym typeface="Courier"/>
              </a:defRPr>
            </a:pPr>
            <a:r>
              <a:t># Now you can call printinfo function</a:t>
            </a:r>
            <a:endParaRPr i="0">
              <a:solidFill>
                <a:srgbClr val="000000"/>
              </a:solidFill>
            </a:endParaRPr>
          </a:p>
          <a:p>
            <a:pPr marL="0" indent="0" defTabSz="457200">
              <a:lnSpc>
                <a:spcPts val="4200"/>
              </a:lnSpc>
              <a:spcBef>
                <a:spcPts val="0"/>
              </a:spcBef>
              <a:buSzTx/>
              <a:buFontTx/>
              <a:buNone/>
              <a:defRPr sz="2300">
                <a:solidFill>
                  <a:srgbClr val="D0D0D0"/>
                </a:solidFill>
                <a:latin typeface="Courier"/>
                <a:ea typeface="Courier"/>
                <a:cs typeface="Courier"/>
                <a:sym typeface="Courier"/>
              </a:defRPr>
            </a:pPr>
            <a:r>
              <a:t>printinfo(</a:t>
            </a:r>
            <a:r>
              <a:rPr>
                <a:solidFill>
                  <a:srgbClr val="000000"/>
                </a:solidFill>
              </a:rPr>
              <a:t> </a:t>
            </a:r>
            <a:r>
              <a:t>age=</a:t>
            </a:r>
            <a:r>
              <a:rPr>
                <a:solidFill>
                  <a:srgbClr val="3677A9"/>
                </a:solidFill>
              </a:rPr>
              <a:t>50</a:t>
            </a:r>
            <a:r>
              <a:t>,</a:t>
            </a:r>
            <a:r>
              <a:rPr>
                <a:solidFill>
                  <a:srgbClr val="000000"/>
                </a:solidFill>
              </a:rPr>
              <a:t> </a:t>
            </a:r>
            <a:r>
              <a:t>name=</a:t>
            </a:r>
            <a:r>
              <a:rPr>
                <a:solidFill>
                  <a:srgbClr val="ED9D13"/>
                </a:solidFill>
              </a:rPr>
              <a:t>"Joe"</a:t>
            </a:r>
            <a:r>
              <a:rPr>
                <a:solidFill>
                  <a:srgbClr val="000000"/>
                </a:solidFill>
              </a:rPr>
              <a:t> </a:t>
            </a:r>
            <a:r>
              <a: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itle 1"/>
          <p:cNvSpPr txBox="1">
            <a:spLocks noGrp="1"/>
          </p:cNvSpPr>
          <p:nvPr>
            <p:ph type="title"/>
          </p:nvPr>
        </p:nvSpPr>
        <p:spPr>
          <a:xfrm>
            <a:off x="622300" y="0"/>
            <a:ext cx="10515600" cy="1325563"/>
          </a:xfrm>
          <a:prstGeom prst="rect">
            <a:avLst/>
          </a:prstGeom>
        </p:spPr>
        <p:txBody>
          <a:bodyPr/>
          <a:lstStyle>
            <a:lvl1pPr>
              <a:defRPr>
                <a:latin typeface="Consolas"/>
                <a:ea typeface="Consolas"/>
                <a:cs typeface="Consolas"/>
                <a:sym typeface="Consolas"/>
              </a:defRPr>
            </a:lvl1pPr>
          </a:lstStyle>
          <a:p>
            <a:r>
              <a:t>Default arguments</a:t>
            </a:r>
          </a:p>
        </p:txBody>
      </p:sp>
      <p:sp>
        <p:nvSpPr>
          <p:cNvPr id="214" name="Content Placeholder 2"/>
          <p:cNvSpPr txBox="1">
            <a:spLocks noGrp="1"/>
          </p:cNvSpPr>
          <p:nvPr>
            <p:ph type="body" idx="1"/>
          </p:nvPr>
        </p:nvSpPr>
        <p:spPr>
          <a:xfrm>
            <a:off x="662780" y="1220732"/>
            <a:ext cx="10866440" cy="5405494"/>
          </a:xfrm>
          <a:prstGeom prst="rect">
            <a:avLst/>
          </a:prstGeom>
        </p:spPr>
        <p:txBody>
          <a:bodyPr lIns="45719" rIns="45719" anchor="t">
            <a:noAutofit/>
          </a:bodyPr>
          <a:lstStyle/>
          <a:p>
            <a:pPr>
              <a:lnSpc>
                <a:spcPct val="96000"/>
              </a:lnSpc>
              <a:defRPr sz="1700">
                <a:latin typeface="Verdana"/>
                <a:ea typeface="Verdana"/>
                <a:cs typeface="Verdana"/>
                <a:sym typeface="Verdana"/>
              </a:defRPr>
            </a:pPr>
            <a:r>
              <a:rPr sz="2400" dirty="0"/>
              <a:t>A default argument is an argument that assumes a default value if a value is not provided in the function call for that argument.</a:t>
            </a:r>
            <a:endParaRPr lang="en-US" sz="2400" dirty="0"/>
          </a:p>
          <a:p>
            <a:pPr marL="0" indent="0" defTabSz="457200">
              <a:lnSpc>
                <a:spcPct val="96000"/>
              </a:lnSpc>
              <a:buNone/>
              <a:defRPr sz="2300" i="1">
                <a:solidFill>
                  <a:srgbClr val="999999"/>
                </a:solidFill>
                <a:latin typeface="Courier"/>
                <a:ea typeface="Courier"/>
                <a:cs typeface="Courier"/>
                <a:sym typeface="Courier"/>
              </a:defRPr>
            </a:pPr>
            <a:r>
              <a:rPr sz="2400" dirty="0"/>
              <a:t># Function definition is here</a:t>
            </a:r>
            <a:endParaRPr sz="2400" i="0" dirty="0">
              <a:solidFill>
                <a:srgbClr val="000000"/>
              </a:solidFill>
            </a:endParaRPr>
          </a:p>
          <a:p>
            <a:pPr marL="0" indent="0" defTabSz="457200">
              <a:lnSpc>
                <a:spcPts val="4200"/>
              </a:lnSpc>
              <a:spcBef>
                <a:spcPts val="0"/>
              </a:spcBef>
              <a:buSzTx/>
              <a:buFontTx/>
              <a:buNone/>
              <a:defRPr sz="2300">
                <a:solidFill>
                  <a:srgbClr val="447FCF"/>
                </a:solidFill>
                <a:latin typeface="Courier"/>
                <a:ea typeface="Courier"/>
                <a:cs typeface="Courier"/>
                <a:sym typeface="Courier"/>
              </a:defRPr>
            </a:pPr>
            <a:r>
              <a:rPr sz="2400" b="1" dirty="0">
                <a:solidFill>
                  <a:srgbClr val="6AB825"/>
                </a:solidFill>
              </a:rPr>
              <a:t>def</a:t>
            </a:r>
            <a:r>
              <a:rPr sz="2400" dirty="0">
                <a:solidFill>
                  <a:srgbClr val="000000"/>
                </a:solidFill>
              </a:rPr>
              <a:t> </a:t>
            </a:r>
            <a:r>
              <a:rPr sz="2400" dirty="0" err="1"/>
              <a:t>printinfo</a:t>
            </a:r>
            <a:r>
              <a:rPr sz="2400" dirty="0">
                <a:solidFill>
                  <a:srgbClr val="D0D0D0"/>
                </a:solidFill>
              </a:rPr>
              <a:t>(</a:t>
            </a:r>
            <a:r>
              <a:rPr sz="2400" dirty="0">
                <a:solidFill>
                  <a:srgbClr val="000000"/>
                </a:solidFill>
              </a:rPr>
              <a:t> </a:t>
            </a:r>
            <a:r>
              <a:rPr sz="2400" dirty="0">
                <a:solidFill>
                  <a:srgbClr val="D0D0D0"/>
                </a:solidFill>
              </a:rPr>
              <a:t>name,</a:t>
            </a:r>
            <a:r>
              <a:rPr sz="2400" dirty="0">
                <a:solidFill>
                  <a:srgbClr val="000000"/>
                </a:solidFill>
              </a:rPr>
              <a:t> </a:t>
            </a:r>
            <a:r>
              <a:rPr sz="2400" dirty="0">
                <a:solidFill>
                  <a:srgbClr val="D0D0D0"/>
                </a:solidFill>
              </a:rPr>
              <a:t>age</a:t>
            </a:r>
            <a:r>
              <a:rPr sz="2400" dirty="0">
                <a:solidFill>
                  <a:srgbClr val="000000"/>
                </a:solidFill>
              </a:rPr>
              <a:t> </a:t>
            </a:r>
            <a:r>
              <a:rPr sz="2400" dirty="0">
                <a:solidFill>
                  <a:srgbClr val="D0D0D0"/>
                </a:solidFill>
              </a:rPr>
              <a:t>=</a:t>
            </a:r>
            <a:r>
              <a:rPr sz="2400" dirty="0">
                <a:solidFill>
                  <a:srgbClr val="000000"/>
                </a:solidFill>
              </a:rPr>
              <a:t> </a:t>
            </a:r>
            <a:r>
              <a:rPr sz="2400" dirty="0">
                <a:solidFill>
                  <a:srgbClr val="3677A9"/>
                </a:solidFill>
              </a:rPr>
              <a:t>35</a:t>
            </a:r>
            <a:r>
              <a:rPr sz="2400" dirty="0">
                <a:solidFill>
                  <a:srgbClr val="000000"/>
                </a:solidFill>
              </a:rPr>
              <a:t> </a:t>
            </a:r>
            <a:r>
              <a:rPr sz="2400" dirty="0">
                <a:solidFill>
                  <a:srgbClr val="D0D0D0"/>
                </a:solidFill>
              </a:rPr>
              <a:t>):</a:t>
            </a:r>
            <a:endParaRPr sz="2400" dirty="0">
              <a:solidFill>
                <a:srgbClr val="000000"/>
              </a:solidFill>
            </a:endParaRPr>
          </a:p>
          <a:p>
            <a:pPr marL="0" indent="0" defTabSz="457200">
              <a:lnSpc>
                <a:spcPts val="4200"/>
              </a:lnSpc>
              <a:spcBef>
                <a:spcPts val="0"/>
              </a:spcBef>
              <a:buSzTx/>
              <a:buNone/>
              <a:defRPr sz="2300">
                <a:solidFill>
                  <a:srgbClr val="ED9D13"/>
                </a:solidFill>
                <a:latin typeface="Courier"/>
                <a:ea typeface="Courier"/>
                <a:cs typeface="Courier"/>
                <a:sym typeface="Courier"/>
              </a:defRPr>
            </a:pPr>
            <a:r>
              <a:rPr lang="en-US" sz="2400" dirty="0">
                <a:solidFill>
                  <a:srgbClr val="000000"/>
                </a:solidFill>
              </a:rPr>
              <a:t>   </a:t>
            </a:r>
            <a:r>
              <a:rPr sz="2400" dirty="0">
                <a:solidFill>
                  <a:srgbClr val="000000"/>
                </a:solidFill>
              </a:rPr>
              <a:t> </a:t>
            </a:r>
            <a:r>
              <a:rPr sz="2400" dirty="0"/>
              <a:t>"This prints a passed info into this function"</a:t>
            </a:r>
            <a:endParaRPr sz="2400" dirty="0">
              <a:solidFill>
                <a:srgbClr val="000000"/>
              </a:solidFill>
            </a:endParaRPr>
          </a:p>
          <a:p>
            <a:pPr marL="0" indent="0" defTabSz="457200">
              <a:lnSpc>
                <a:spcPts val="4200"/>
              </a:lnSpc>
              <a:spcBef>
                <a:spcPts val="0"/>
              </a:spcBef>
              <a:buSzTx/>
              <a:buNone/>
              <a:defRPr sz="2300">
                <a:solidFill>
                  <a:srgbClr val="ED9D13"/>
                </a:solidFill>
                <a:latin typeface="Courier"/>
                <a:ea typeface="Courier"/>
                <a:cs typeface="Courier"/>
                <a:sym typeface="Courier"/>
              </a:defRPr>
            </a:pPr>
            <a:r>
              <a:rPr lang="en-US" sz="2400" dirty="0">
                <a:solidFill>
                  <a:srgbClr val="000000"/>
                </a:solidFill>
              </a:rPr>
              <a:t>   </a:t>
            </a:r>
            <a:r>
              <a:rPr sz="2400" dirty="0">
                <a:solidFill>
                  <a:srgbClr val="000000"/>
                </a:solidFill>
              </a:rPr>
              <a:t> </a:t>
            </a:r>
            <a:r>
              <a:rPr sz="2400" b="1" dirty="0">
                <a:solidFill>
                  <a:srgbClr val="6AB825"/>
                </a:solidFill>
              </a:rPr>
              <a:t>print</a:t>
            </a:r>
            <a:r>
              <a:rPr sz="2400" dirty="0">
                <a:solidFill>
                  <a:srgbClr val="D0D0D0"/>
                </a:solidFill>
              </a:rPr>
              <a:t>(</a:t>
            </a:r>
            <a:r>
              <a:rPr sz="2400" dirty="0"/>
              <a:t>"Name: "</a:t>
            </a:r>
            <a:r>
              <a:rPr sz="2400" dirty="0">
                <a:solidFill>
                  <a:srgbClr val="D0D0D0"/>
                </a:solidFill>
              </a:rPr>
              <a:t>,</a:t>
            </a:r>
            <a:r>
              <a:rPr sz="2400" dirty="0">
                <a:solidFill>
                  <a:srgbClr val="000000"/>
                </a:solidFill>
              </a:rPr>
              <a:t> </a:t>
            </a:r>
            <a:r>
              <a:rPr sz="2400" dirty="0">
                <a:solidFill>
                  <a:srgbClr val="D0D0D0"/>
                </a:solidFill>
              </a:rPr>
              <a:t>name)</a:t>
            </a:r>
            <a:endParaRPr sz="2400" dirty="0">
              <a:solidFill>
                <a:srgbClr val="000000"/>
              </a:solidFill>
            </a:endParaRPr>
          </a:p>
          <a:p>
            <a:pPr marL="0" indent="0" defTabSz="457200">
              <a:lnSpc>
                <a:spcPts val="4200"/>
              </a:lnSpc>
              <a:spcBef>
                <a:spcPts val="0"/>
              </a:spcBef>
              <a:buSzTx/>
              <a:buNone/>
              <a:defRPr sz="2300">
                <a:solidFill>
                  <a:srgbClr val="ED9D13"/>
                </a:solidFill>
                <a:latin typeface="Courier"/>
                <a:ea typeface="Courier"/>
                <a:cs typeface="Courier"/>
                <a:sym typeface="Courier"/>
              </a:defRPr>
            </a:pPr>
            <a:r>
              <a:rPr lang="en-US" sz="2400" dirty="0">
                <a:solidFill>
                  <a:srgbClr val="000000"/>
                </a:solidFill>
              </a:rPr>
              <a:t>   </a:t>
            </a:r>
            <a:r>
              <a:rPr sz="2400" dirty="0">
                <a:solidFill>
                  <a:srgbClr val="000000"/>
                </a:solidFill>
              </a:rPr>
              <a:t> </a:t>
            </a:r>
            <a:r>
              <a:rPr sz="2400" b="1" dirty="0">
                <a:solidFill>
                  <a:srgbClr val="6AB825"/>
                </a:solidFill>
              </a:rPr>
              <a:t>print</a:t>
            </a:r>
            <a:r>
              <a:rPr sz="2400" dirty="0">
                <a:solidFill>
                  <a:srgbClr val="D0D0D0"/>
                </a:solidFill>
              </a:rPr>
              <a:t>(</a:t>
            </a:r>
            <a:r>
              <a:rPr sz="2400" dirty="0"/>
              <a:t>"Age "</a:t>
            </a:r>
            <a:r>
              <a:rPr sz="2400" dirty="0">
                <a:solidFill>
                  <a:srgbClr val="D0D0D0"/>
                </a:solidFill>
              </a:rPr>
              <a:t>,</a:t>
            </a:r>
            <a:r>
              <a:rPr sz="2400" dirty="0">
                <a:solidFill>
                  <a:srgbClr val="000000"/>
                </a:solidFill>
              </a:rPr>
              <a:t> </a:t>
            </a:r>
            <a:r>
              <a:rPr sz="2400" dirty="0">
                <a:solidFill>
                  <a:srgbClr val="D0D0D0"/>
                </a:solidFill>
              </a:rPr>
              <a:t>age)</a:t>
            </a:r>
            <a:endParaRPr sz="2400" dirty="0">
              <a:solidFill>
                <a:srgbClr val="000000"/>
              </a:solidFill>
            </a:endParaRPr>
          </a:p>
          <a:p>
            <a:pPr marL="0" indent="0" defTabSz="457200">
              <a:lnSpc>
                <a:spcPts val="4200"/>
              </a:lnSpc>
              <a:spcBef>
                <a:spcPts val="0"/>
              </a:spcBef>
              <a:buSzTx/>
              <a:buNone/>
              <a:defRPr sz="2300" b="1">
                <a:solidFill>
                  <a:srgbClr val="6AB825"/>
                </a:solidFill>
                <a:latin typeface="Courier"/>
                <a:ea typeface="Courier"/>
                <a:cs typeface="Courier"/>
                <a:sym typeface="Courier"/>
              </a:defRPr>
            </a:pPr>
            <a:r>
              <a:rPr lang="en-US" sz="2400" dirty="0">
                <a:solidFill>
                  <a:srgbClr val="000000"/>
                </a:solidFill>
              </a:rPr>
              <a:t>   </a:t>
            </a:r>
            <a:r>
              <a:rPr sz="2400" b="0" dirty="0">
                <a:solidFill>
                  <a:srgbClr val="000000"/>
                </a:solidFill>
              </a:rPr>
              <a:t> </a:t>
            </a:r>
            <a:r>
              <a:rPr sz="2400" dirty="0"/>
              <a:t>return</a:t>
            </a:r>
            <a:r>
              <a:rPr sz="2400" b="0" dirty="0">
                <a:solidFill>
                  <a:srgbClr val="D0D0D0"/>
                </a:solidFill>
              </a:rPr>
              <a:t>;</a:t>
            </a:r>
            <a:endParaRPr sz="2400" b="0" dirty="0">
              <a:solidFill>
                <a:srgbClr val="000000"/>
              </a:solidFill>
            </a:endParaRPr>
          </a:p>
          <a:p>
            <a:pPr marL="0" indent="0" defTabSz="457200">
              <a:lnSpc>
                <a:spcPts val="4200"/>
              </a:lnSpc>
              <a:spcBef>
                <a:spcPts val="0"/>
              </a:spcBef>
              <a:buSzTx/>
              <a:buFontTx/>
              <a:buNone/>
              <a:defRPr sz="2300" i="1">
                <a:solidFill>
                  <a:srgbClr val="999999"/>
                </a:solidFill>
                <a:latin typeface="Courier"/>
                <a:ea typeface="Courier"/>
                <a:cs typeface="Courier"/>
                <a:sym typeface="Courier"/>
              </a:defRPr>
            </a:pPr>
            <a:r>
              <a:rPr sz="2400" dirty="0"/>
              <a:t># Now you can call </a:t>
            </a:r>
            <a:r>
              <a:rPr sz="2400" dirty="0" err="1"/>
              <a:t>printinfo</a:t>
            </a:r>
            <a:r>
              <a:rPr sz="2400" dirty="0"/>
              <a:t> function</a:t>
            </a:r>
            <a:endParaRPr sz="2400" i="0" dirty="0">
              <a:solidFill>
                <a:srgbClr val="000000"/>
              </a:solidFill>
            </a:endParaRPr>
          </a:p>
          <a:p>
            <a:pPr marL="0" indent="0" defTabSz="457200">
              <a:lnSpc>
                <a:spcPts val="4200"/>
              </a:lnSpc>
              <a:spcBef>
                <a:spcPts val="0"/>
              </a:spcBef>
              <a:buSzTx/>
              <a:buFontTx/>
              <a:buNone/>
              <a:defRPr sz="2300">
                <a:solidFill>
                  <a:srgbClr val="D0D0D0"/>
                </a:solidFill>
                <a:latin typeface="Courier"/>
                <a:ea typeface="Courier"/>
                <a:cs typeface="Courier"/>
                <a:sym typeface="Courier"/>
              </a:defRPr>
            </a:pPr>
            <a:r>
              <a:rPr sz="2400" dirty="0" err="1"/>
              <a:t>printinfo</a:t>
            </a:r>
            <a:r>
              <a:rPr sz="2400" dirty="0"/>
              <a:t>(</a:t>
            </a:r>
            <a:r>
              <a:rPr sz="2400" dirty="0">
                <a:solidFill>
                  <a:srgbClr val="000000"/>
                </a:solidFill>
              </a:rPr>
              <a:t> </a:t>
            </a:r>
            <a:r>
              <a:rPr sz="2400" dirty="0"/>
              <a:t>age=</a:t>
            </a:r>
            <a:r>
              <a:rPr sz="2400" dirty="0">
                <a:solidFill>
                  <a:srgbClr val="3677A9"/>
                </a:solidFill>
              </a:rPr>
              <a:t>50</a:t>
            </a:r>
            <a:r>
              <a:rPr sz="2400" dirty="0"/>
              <a:t>,</a:t>
            </a:r>
            <a:r>
              <a:rPr sz="2400" dirty="0">
                <a:solidFill>
                  <a:srgbClr val="000000"/>
                </a:solidFill>
              </a:rPr>
              <a:t> </a:t>
            </a:r>
            <a:r>
              <a:rPr sz="2400" dirty="0"/>
              <a:t>name=</a:t>
            </a:r>
            <a:r>
              <a:rPr sz="2400" dirty="0">
                <a:solidFill>
                  <a:srgbClr val="ED9D13"/>
                </a:solidFill>
              </a:rPr>
              <a:t>"</a:t>
            </a:r>
            <a:r>
              <a:rPr sz="2400" dirty="0" err="1">
                <a:solidFill>
                  <a:srgbClr val="ED9D13"/>
                </a:solidFill>
              </a:rPr>
              <a:t>miki</a:t>
            </a:r>
            <a:r>
              <a:rPr sz="2400" dirty="0">
                <a:solidFill>
                  <a:srgbClr val="ED9D13"/>
                </a:solidFill>
              </a:rPr>
              <a:t>"</a:t>
            </a:r>
            <a:r>
              <a:rPr sz="2400" dirty="0">
                <a:solidFill>
                  <a:srgbClr val="000000"/>
                </a:solidFill>
              </a:rPr>
              <a:t> </a:t>
            </a:r>
            <a:r>
              <a:rPr sz="2400" dirty="0"/>
              <a:t>)</a:t>
            </a:r>
            <a:endParaRPr sz="2400" dirty="0">
              <a:solidFill>
                <a:srgbClr val="000000"/>
              </a:solidFill>
            </a:endParaRPr>
          </a:p>
          <a:p>
            <a:pPr marL="0" indent="0" defTabSz="457200">
              <a:lnSpc>
                <a:spcPts val="4200"/>
              </a:lnSpc>
              <a:spcBef>
                <a:spcPts val="0"/>
              </a:spcBef>
              <a:buSzTx/>
              <a:buFontTx/>
              <a:buNone/>
              <a:defRPr sz="2300">
                <a:solidFill>
                  <a:srgbClr val="D0D0D0"/>
                </a:solidFill>
                <a:latin typeface="Courier"/>
                <a:ea typeface="Courier"/>
                <a:cs typeface="Courier"/>
                <a:sym typeface="Courier"/>
              </a:defRPr>
            </a:pPr>
            <a:r>
              <a:rPr sz="2400" err="1"/>
              <a:t>printinfo</a:t>
            </a:r>
            <a:r>
              <a:rPr sz="2400" dirty="0"/>
              <a:t>(</a:t>
            </a:r>
            <a:r>
              <a:rPr sz="2400" dirty="0">
                <a:solidFill>
                  <a:srgbClr val="000000"/>
                </a:solidFill>
              </a:rPr>
              <a:t> </a:t>
            </a:r>
            <a:r>
              <a:rPr sz="2400" dirty="0"/>
              <a:t>name=</a:t>
            </a:r>
            <a:r>
              <a:rPr sz="2400" dirty="0">
                <a:solidFill>
                  <a:srgbClr val="ED9D13"/>
                </a:solidFill>
              </a:rPr>
              <a:t>"</a:t>
            </a:r>
            <a:r>
              <a:rPr sz="2400" err="1">
                <a:solidFill>
                  <a:srgbClr val="ED9D13"/>
                </a:solidFill>
              </a:rPr>
              <a:t>miki</a:t>
            </a:r>
            <a:r>
              <a:rPr sz="2400" dirty="0">
                <a:solidFill>
                  <a:srgbClr val="ED9D13"/>
                </a:solidFill>
              </a:rPr>
              <a:t>"</a:t>
            </a:r>
            <a:r>
              <a:rPr sz="2400" dirty="0">
                <a:solidFill>
                  <a:srgbClr val="000000"/>
                </a:solidFill>
              </a:rPr>
              <a:t> </a:t>
            </a:r>
            <a:r>
              <a:rPr sz="2400" dirty="0"/>
              <a:t>)</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itle 1"/>
          <p:cNvSpPr txBox="1">
            <a:spLocks noGrp="1"/>
          </p:cNvSpPr>
          <p:nvPr>
            <p:ph type="title"/>
          </p:nvPr>
        </p:nvSpPr>
        <p:spPr>
          <a:xfrm>
            <a:off x="838200" y="-133350"/>
            <a:ext cx="10515600" cy="1325563"/>
          </a:xfrm>
          <a:prstGeom prst="rect">
            <a:avLst/>
          </a:prstGeom>
        </p:spPr>
        <p:txBody>
          <a:bodyPr/>
          <a:lstStyle>
            <a:lvl1pPr>
              <a:defRPr>
                <a:latin typeface="Consolas"/>
                <a:ea typeface="Consolas"/>
                <a:cs typeface="Consolas"/>
                <a:sym typeface="Consolas"/>
              </a:defRPr>
            </a:lvl1pPr>
          </a:lstStyle>
          <a:p>
            <a:r>
              <a:t>Variable-length arguments</a:t>
            </a:r>
          </a:p>
        </p:txBody>
      </p:sp>
      <p:sp>
        <p:nvSpPr>
          <p:cNvPr id="217" name="Content Placeholder 2"/>
          <p:cNvSpPr txBox="1">
            <a:spLocks noGrp="1"/>
          </p:cNvSpPr>
          <p:nvPr>
            <p:ph type="body" idx="1"/>
          </p:nvPr>
        </p:nvSpPr>
        <p:spPr>
          <a:xfrm>
            <a:off x="568324" y="1069975"/>
            <a:ext cx="11082477" cy="5283200"/>
          </a:xfrm>
          <a:prstGeom prst="rect">
            <a:avLst/>
          </a:prstGeom>
        </p:spPr>
        <p:txBody>
          <a:bodyPr lIns="45719" rIns="45719" anchor="t">
            <a:noAutofit/>
          </a:bodyPr>
          <a:lstStyle/>
          <a:p>
            <a:pPr marL="217170" indent="-217170" defTabSz="868680">
              <a:lnSpc>
                <a:spcPct val="100000"/>
              </a:lnSpc>
              <a:spcBef>
                <a:spcPts val="900"/>
              </a:spcBef>
              <a:defRPr sz="1710">
                <a:latin typeface="Verdana"/>
                <a:ea typeface="Verdana"/>
                <a:cs typeface="Verdana"/>
                <a:sym typeface="Verdana"/>
              </a:defRPr>
            </a:pPr>
            <a:r>
              <a:rPr sz="2000" dirty="0"/>
              <a:t>You may need to process a function for more arguments than you specified while defining the function. These arguments are called </a:t>
            </a:r>
            <a:r>
              <a:rPr sz="2000" i="1" dirty="0"/>
              <a:t>variable-length</a:t>
            </a:r>
            <a:r>
              <a:rPr sz="2000" dirty="0"/>
              <a:t> arguments and are not named in the function definition, unlike required and default arguments.</a:t>
            </a:r>
            <a:endParaRPr lang="en-US" sz="2000"/>
          </a:p>
          <a:p>
            <a:pPr marL="217170" indent="-217170" defTabSz="868680">
              <a:lnSpc>
                <a:spcPct val="100000"/>
              </a:lnSpc>
              <a:spcBef>
                <a:spcPts val="900"/>
              </a:spcBef>
              <a:defRPr sz="1710">
                <a:latin typeface="Verdana"/>
                <a:ea typeface="Verdana"/>
                <a:cs typeface="Verdana"/>
                <a:sym typeface="Verdana"/>
              </a:defRPr>
            </a:pPr>
            <a:endParaRPr sz="2000" dirty="0"/>
          </a:p>
          <a:p>
            <a:pPr marL="0" indent="0" defTabSz="434340">
              <a:lnSpc>
                <a:spcPct val="100000"/>
              </a:lnSpc>
              <a:spcBef>
                <a:spcPts val="0"/>
              </a:spcBef>
              <a:buSzTx/>
              <a:buFontTx/>
              <a:buNone/>
              <a:defRPr sz="2185" i="1">
                <a:solidFill>
                  <a:srgbClr val="999999"/>
                </a:solidFill>
                <a:latin typeface="Courier"/>
                <a:ea typeface="Courier"/>
                <a:cs typeface="Courier"/>
                <a:sym typeface="Courier"/>
              </a:defRPr>
            </a:pPr>
            <a:r>
              <a:rPr sz="2000" dirty="0"/>
              <a:t># Function definition is here</a:t>
            </a:r>
            <a:endParaRPr sz="2000" i="0" dirty="0">
              <a:solidFill>
                <a:srgbClr val="000000"/>
              </a:solidFill>
            </a:endParaRPr>
          </a:p>
          <a:p>
            <a:pPr marL="0" indent="0" defTabSz="434340">
              <a:lnSpc>
                <a:spcPct val="100000"/>
              </a:lnSpc>
              <a:spcBef>
                <a:spcPts val="0"/>
              </a:spcBef>
              <a:buSzTx/>
              <a:buFontTx/>
              <a:buNone/>
              <a:defRPr sz="2185">
                <a:solidFill>
                  <a:srgbClr val="447FCF"/>
                </a:solidFill>
                <a:latin typeface="Courier"/>
                <a:ea typeface="Courier"/>
                <a:cs typeface="Courier"/>
                <a:sym typeface="Courier"/>
              </a:defRPr>
            </a:pPr>
            <a:r>
              <a:rPr sz="2000" b="1" dirty="0">
                <a:solidFill>
                  <a:srgbClr val="6AB825"/>
                </a:solidFill>
              </a:rPr>
              <a:t>def</a:t>
            </a:r>
            <a:r>
              <a:rPr sz="2000" dirty="0">
                <a:solidFill>
                  <a:srgbClr val="000000"/>
                </a:solidFill>
              </a:rPr>
              <a:t> </a:t>
            </a:r>
            <a:r>
              <a:rPr sz="2000" dirty="0" err="1"/>
              <a:t>printinfo</a:t>
            </a:r>
            <a:r>
              <a:rPr sz="2000" dirty="0">
                <a:solidFill>
                  <a:srgbClr val="D0D0D0"/>
                </a:solidFill>
              </a:rPr>
              <a:t>(</a:t>
            </a:r>
            <a:r>
              <a:rPr sz="2000" dirty="0">
                <a:solidFill>
                  <a:srgbClr val="000000"/>
                </a:solidFill>
              </a:rPr>
              <a:t> </a:t>
            </a:r>
            <a:r>
              <a:rPr sz="2000" dirty="0">
                <a:solidFill>
                  <a:srgbClr val="D0D0D0"/>
                </a:solidFill>
              </a:rPr>
              <a:t>arg1,</a:t>
            </a:r>
            <a:r>
              <a:rPr sz="2000" dirty="0">
                <a:solidFill>
                  <a:srgbClr val="000000"/>
                </a:solidFill>
              </a:rPr>
              <a:t> </a:t>
            </a:r>
            <a:r>
              <a:rPr sz="2000" dirty="0">
                <a:solidFill>
                  <a:srgbClr val="D0D0D0"/>
                </a:solidFill>
              </a:rPr>
              <a:t>*</a:t>
            </a:r>
            <a:r>
              <a:rPr sz="2000" dirty="0" err="1">
                <a:solidFill>
                  <a:srgbClr val="D0D0D0"/>
                </a:solidFill>
              </a:rPr>
              <a:t>vartuple</a:t>
            </a:r>
            <a:r>
              <a:rPr sz="2000" dirty="0">
                <a:solidFill>
                  <a:srgbClr val="000000"/>
                </a:solidFill>
              </a:rPr>
              <a:t> </a:t>
            </a:r>
            <a:r>
              <a:rPr sz="2000" dirty="0">
                <a:solidFill>
                  <a:srgbClr val="D0D0D0"/>
                </a:solidFill>
              </a:rPr>
              <a:t>):</a:t>
            </a:r>
            <a:endParaRPr sz="2000" dirty="0">
              <a:solidFill>
                <a:srgbClr val="000000"/>
              </a:solidFill>
            </a:endParaRPr>
          </a:p>
          <a:p>
            <a:pPr marL="0" indent="0" defTabSz="434340">
              <a:lnSpc>
                <a:spcPct val="100000"/>
              </a:lnSpc>
              <a:spcBef>
                <a:spcPts val="0"/>
              </a:spcBef>
              <a:buSzTx/>
              <a:buNone/>
              <a:defRPr sz="2185">
                <a:solidFill>
                  <a:srgbClr val="ED9D13"/>
                </a:solidFill>
                <a:latin typeface="Courier"/>
                <a:ea typeface="Courier"/>
                <a:cs typeface="Courier"/>
                <a:sym typeface="Courier"/>
              </a:defRPr>
            </a:pPr>
            <a:r>
              <a:rPr lang="en-US" sz="2000" dirty="0">
                <a:solidFill>
                  <a:srgbClr val="000000"/>
                </a:solidFill>
              </a:rPr>
              <a:t>   </a:t>
            </a:r>
            <a:r>
              <a:rPr sz="2000" dirty="0">
                <a:solidFill>
                  <a:srgbClr val="000000"/>
                </a:solidFill>
              </a:rPr>
              <a:t> </a:t>
            </a:r>
            <a:r>
              <a:rPr sz="2000" dirty="0"/>
              <a:t>"This prints a variable passed arguments"</a:t>
            </a:r>
            <a:endParaRPr sz="2000" dirty="0">
              <a:solidFill>
                <a:srgbClr val="000000"/>
              </a:solidFill>
            </a:endParaRPr>
          </a:p>
          <a:p>
            <a:pPr marL="0" indent="0" defTabSz="434340">
              <a:lnSpc>
                <a:spcPct val="100000"/>
              </a:lnSpc>
              <a:spcBef>
                <a:spcPts val="0"/>
              </a:spcBef>
              <a:buSzTx/>
              <a:buNone/>
              <a:defRPr sz="2185">
                <a:solidFill>
                  <a:srgbClr val="ED9D13"/>
                </a:solidFill>
                <a:latin typeface="Courier"/>
                <a:ea typeface="Courier"/>
                <a:cs typeface="Courier"/>
                <a:sym typeface="Courier"/>
              </a:defRPr>
            </a:pPr>
            <a:r>
              <a:rPr lang="en-US" sz="2000" dirty="0">
                <a:solidFill>
                  <a:srgbClr val="000000"/>
                </a:solidFill>
              </a:rPr>
              <a:t>   </a:t>
            </a:r>
            <a:r>
              <a:rPr sz="2000" dirty="0">
                <a:solidFill>
                  <a:srgbClr val="000000"/>
                </a:solidFill>
              </a:rPr>
              <a:t> </a:t>
            </a:r>
            <a:r>
              <a:rPr sz="2000" b="1" dirty="0">
                <a:solidFill>
                  <a:srgbClr val="6AB825"/>
                </a:solidFill>
              </a:rPr>
              <a:t>print</a:t>
            </a:r>
            <a:r>
              <a:rPr sz="2000" b="1" dirty="0">
                <a:solidFill>
                  <a:schemeClr val="accent3">
                    <a:lumOff val="17647"/>
                  </a:schemeClr>
                </a:solidFill>
              </a:rPr>
              <a:t>(</a:t>
            </a:r>
            <a:r>
              <a:rPr sz="2000" dirty="0"/>
              <a:t>“Output is: “</a:t>
            </a:r>
            <a:r>
              <a:rPr sz="2000" dirty="0">
                <a:solidFill>
                  <a:schemeClr val="accent3">
                    <a:lumOff val="17647"/>
                  </a:schemeClr>
                </a:solidFill>
              </a:rPr>
              <a:t>)</a:t>
            </a:r>
            <a:endParaRPr sz="2000" dirty="0">
              <a:solidFill>
                <a:srgbClr val="000000"/>
              </a:solidFill>
            </a:endParaRPr>
          </a:p>
          <a:p>
            <a:pPr marL="0" indent="0" defTabSz="434340">
              <a:lnSpc>
                <a:spcPct val="100000"/>
              </a:lnSpc>
              <a:spcBef>
                <a:spcPts val="0"/>
              </a:spcBef>
              <a:buSzTx/>
              <a:buNone/>
              <a:defRPr sz="2185">
                <a:solidFill>
                  <a:srgbClr val="6AB825"/>
                </a:solidFill>
                <a:latin typeface="Courier"/>
                <a:ea typeface="Courier"/>
                <a:cs typeface="Courier"/>
                <a:sym typeface="Courier"/>
              </a:defRPr>
            </a:pPr>
            <a:r>
              <a:rPr lang="en-US" sz="2000" dirty="0">
                <a:solidFill>
                  <a:srgbClr val="000000"/>
                </a:solidFill>
              </a:rPr>
              <a:t>   </a:t>
            </a:r>
            <a:r>
              <a:rPr sz="2000" dirty="0">
                <a:solidFill>
                  <a:srgbClr val="000000"/>
                </a:solidFill>
              </a:rPr>
              <a:t> </a:t>
            </a:r>
            <a:r>
              <a:rPr sz="2000" b="1" dirty="0"/>
              <a:t>print</a:t>
            </a:r>
            <a:r>
              <a:rPr sz="2000" b="1" dirty="0">
                <a:solidFill>
                  <a:schemeClr val="accent3">
                    <a:lumOff val="17647"/>
                  </a:schemeClr>
                </a:solidFill>
              </a:rPr>
              <a:t>(</a:t>
            </a:r>
            <a:r>
              <a:rPr sz="2000" dirty="0">
                <a:solidFill>
                  <a:srgbClr val="D0D0D0"/>
                </a:solidFill>
              </a:rPr>
              <a:t>arg1)</a:t>
            </a:r>
            <a:endParaRPr sz="2000" dirty="0">
              <a:solidFill>
                <a:srgbClr val="000000"/>
              </a:solidFill>
            </a:endParaRPr>
          </a:p>
          <a:p>
            <a:pPr marL="0" indent="0" defTabSz="434340">
              <a:lnSpc>
                <a:spcPct val="100000"/>
              </a:lnSpc>
              <a:spcBef>
                <a:spcPts val="0"/>
              </a:spcBef>
              <a:buSzTx/>
              <a:buNone/>
              <a:defRPr sz="2185">
                <a:solidFill>
                  <a:srgbClr val="D0D0D0"/>
                </a:solidFill>
                <a:latin typeface="Courier"/>
                <a:ea typeface="Courier"/>
                <a:cs typeface="Courier"/>
                <a:sym typeface="Courier"/>
              </a:defRPr>
            </a:pPr>
            <a:r>
              <a:rPr lang="en-US" sz="2000" dirty="0">
                <a:solidFill>
                  <a:srgbClr val="000000"/>
                </a:solidFill>
              </a:rPr>
              <a:t>   </a:t>
            </a:r>
            <a:r>
              <a:rPr sz="2000" dirty="0">
                <a:solidFill>
                  <a:srgbClr val="000000"/>
                </a:solidFill>
              </a:rPr>
              <a:t> </a:t>
            </a:r>
            <a:r>
              <a:rPr sz="2000" b="1" dirty="0">
                <a:solidFill>
                  <a:srgbClr val="6AB825"/>
                </a:solidFill>
              </a:rPr>
              <a:t>for</a:t>
            </a:r>
            <a:r>
              <a:rPr sz="2000" dirty="0">
                <a:solidFill>
                  <a:srgbClr val="000000"/>
                </a:solidFill>
              </a:rPr>
              <a:t> </a:t>
            </a:r>
            <a:r>
              <a:rPr sz="2000" dirty="0" err="1"/>
              <a:t>var</a:t>
            </a:r>
            <a:r>
              <a:rPr sz="2000" dirty="0">
                <a:solidFill>
                  <a:srgbClr val="000000"/>
                </a:solidFill>
              </a:rPr>
              <a:t> </a:t>
            </a:r>
            <a:r>
              <a:rPr sz="2000" b="1" dirty="0">
                <a:solidFill>
                  <a:srgbClr val="6AB825"/>
                </a:solidFill>
              </a:rPr>
              <a:t>in</a:t>
            </a:r>
            <a:r>
              <a:rPr sz="2000" dirty="0">
                <a:solidFill>
                  <a:srgbClr val="000000"/>
                </a:solidFill>
              </a:rPr>
              <a:t> </a:t>
            </a:r>
            <a:r>
              <a:rPr sz="2000" dirty="0" err="1"/>
              <a:t>vartuple</a:t>
            </a:r>
            <a:r>
              <a:rPr sz="2000" dirty="0"/>
              <a:t>:</a:t>
            </a:r>
            <a:endParaRPr sz="2000" dirty="0">
              <a:solidFill>
                <a:srgbClr val="000000"/>
              </a:solidFill>
            </a:endParaRPr>
          </a:p>
          <a:p>
            <a:pPr marL="0" indent="0" defTabSz="434340">
              <a:lnSpc>
                <a:spcPct val="100000"/>
              </a:lnSpc>
              <a:spcBef>
                <a:spcPts val="0"/>
              </a:spcBef>
              <a:buSzTx/>
              <a:buNone/>
              <a:defRPr sz="2185">
                <a:solidFill>
                  <a:srgbClr val="000000"/>
                </a:solidFill>
                <a:latin typeface="Courier"/>
                <a:ea typeface="Courier"/>
                <a:cs typeface="Courier"/>
                <a:sym typeface="Courier"/>
              </a:defRPr>
            </a:pPr>
            <a:r>
              <a:rPr lang="en-US" sz="2000" dirty="0"/>
              <a:t>       </a:t>
            </a:r>
            <a:r>
              <a:rPr sz="2000" dirty="0"/>
              <a:t> </a:t>
            </a:r>
            <a:r>
              <a:rPr sz="2000" b="1" dirty="0">
                <a:solidFill>
                  <a:srgbClr val="6AB825"/>
                </a:solidFill>
              </a:rPr>
              <a:t>print</a:t>
            </a:r>
            <a:r>
              <a:rPr sz="2000" b="1" dirty="0">
                <a:solidFill>
                  <a:schemeClr val="accent3">
                    <a:lumOff val="17647"/>
                  </a:schemeClr>
                </a:solidFill>
              </a:rPr>
              <a:t>(</a:t>
            </a:r>
            <a:r>
              <a:rPr sz="2000" dirty="0" err="1">
                <a:solidFill>
                  <a:schemeClr val="accent3">
                    <a:lumOff val="17647"/>
                  </a:schemeClr>
                </a:solidFill>
              </a:rPr>
              <a:t>var</a:t>
            </a:r>
            <a:r>
              <a:rPr sz="2000" dirty="0">
                <a:solidFill>
                  <a:schemeClr val="accent3">
                    <a:lumOff val="17647"/>
                  </a:schemeClr>
                </a:solidFill>
              </a:rPr>
              <a:t>)</a:t>
            </a:r>
          </a:p>
          <a:p>
            <a:pPr marL="0" indent="0" defTabSz="434340">
              <a:lnSpc>
                <a:spcPct val="100000"/>
              </a:lnSpc>
              <a:spcBef>
                <a:spcPts val="0"/>
              </a:spcBef>
              <a:buSzTx/>
              <a:buNone/>
              <a:defRPr sz="2185" b="1">
                <a:solidFill>
                  <a:srgbClr val="6AB825"/>
                </a:solidFill>
                <a:latin typeface="Courier"/>
                <a:ea typeface="Courier"/>
                <a:cs typeface="Courier"/>
                <a:sym typeface="Courier"/>
              </a:defRPr>
            </a:pPr>
            <a:r>
              <a:rPr lang="en-US" sz="2000" dirty="0">
                <a:solidFill>
                  <a:srgbClr val="000000"/>
                </a:solidFill>
              </a:rPr>
              <a:t>   </a:t>
            </a:r>
            <a:r>
              <a:rPr sz="2000" b="0" dirty="0">
                <a:solidFill>
                  <a:srgbClr val="000000"/>
                </a:solidFill>
              </a:rPr>
              <a:t> </a:t>
            </a:r>
            <a:r>
              <a:rPr sz="2000" dirty="0"/>
              <a:t>return</a:t>
            </a:r>
            <a:r>
              <a:rPr sz="2000" b="0" dirty="0">
                <a:solidFill>
                  <a:srgbClr val="D0D0D0"/>
                </a:solidFill>
              </a:rPr>
              <a:t>;</a:t>
            </a:r>
            <a:endParaRPr sz="2000" b="0" dirty="0">
              <a:solidFill>
                <a:srgbClr val="000000"/>
              </a:solidFill>
            </a:endParaRPr>
          </a:p>
          <a:p>
            <a:pPr marL="0" indent="0" defTabSz="434340">
              <a:lnSpc>
                <a:spcPct val="100000"/>
              </a:lnSpc>
              <a:spcBef>
                <a:spcPts val="0"/>
              </a:spcBef>
              <a:buSzTx/>
              <a:buFontTx/>
              <a:buNone/>
              <a:defRPr sz="2185" i="1">
                <a:solidFill>
                  <a:srgbClr val="999999"/>
                </a:solidFill>
                <a:latin typeface="Courier"/>
                <a:ea typeface="Courier"/>
                <a:cs typeface="Courier"/>
                <a:sym typeface="Courier"/>
              </a:defRPr>
            </a:pPr>
            <a:r>
              <a:rPr sz="2000" dirty="0"/>
              <a:t># Now you can call </a:t>
            </a:r>
            <a:r>
              <a:rPr sz="2000" dirty="0" err="1"/>
              <a:t>printinfo</a:t>
            </a:r>
            <a:r>
              <a:rPr sz="2000" dirty="0"/>
              <a:t> function</a:t>
            </a:r>
            <a:endParaRPr sz="2000" i="0" dirty="0">
              <a:solidFill>
                <a:srgbClr val="000000"/>
              </a:solidFill>
            </a:endParaRPr>
          </a:p>
          <a:p>
            <a:pPr marL="0" indent="0" defTabSz="434340">
              <a:lnSpc>
                <a:spcPct val="100000"/>
              </a:lnSpc>
              <a:spcBef>
                <a:spcPts val="0"/>
              </a:spcBef>
              <a:buSzTx/>
              <a:buFontTx/>
              <a:buNone/>
              <a:defRPr sz="2185">
                <a:solidFill>
                  <a:srgbClr val="D0D0D0"/>
                </a:solidFill>
                <a:latin typeface="Courier"/>
                <a:ea typeface="Courier"/>
                <a:cs typeface="Courier"/>
                <a:sym typeface="Courier"/>
              </a:defRPr>
            </a:pPr>
            <a:r>
              <a:rPr sz="2000" dirty="0" err="1"/>
              <a:t>printinfo</a:t>
            </a:r>
            <a:r>
              <a:rPr sz="2000" dirty="0"/>
              <a:t>(</a:t>
            </a:r>
            <a:r>
              <a:rPr sz="2000" dirty="0">
                <a:solidFill>
                  <a:srgbClr val="000000"/>
                </a:solidFill>
              </a:rPr>
              <a:t> </a:t>
            </a:r>
            <a:r>
              <a:rPr sz="2000" dirty="0">
                <a:solidFill>
                  <a:srgbClr val="3677A9"/>
                </a:solidFill>
              </a:rPr>
              <a:t>10</a:t>
            </a:r>
            <a:r>
              <a:rPr sz="2000" dirty="0">
                <a:solidFill>
                  <a:srgbClr val="000000"/>
                </a:solidFill>
              </a:rPr>
              <a:t> </a:t>
            </a:r>
            <a:r>
              <a:rPr sz="2000" dirty="0"/>
              <a:t>)</a:t>
            </a:r>
            <a:endParaRPr sz="2000" dirty="0">
              <a:solidFill>
                <a:srgbClr val="000000"/>
              </a:solidFill>
            </a:endParaRPr>
          </a:p>
          <a:p>
            <a:pPr marL="0" indent="0" defTabSz="434340">
              <a:lnSpc>
                <a:spcPct val="100000"/>
              </a:lnSpc>
              <a:spcBef>
                <a:spcPts val="0"/>
              </a:spcBef>
              <a:buSzTx/>
              <a:buFontTx/>
              <a:buNone/>
              <a:defRPr sz="2185">
                <a:solidFill>
                  <a:srgbClr val="D0D0D0"/>
                </a:solidFill>
                <a:latin typeface="Courier"/>
                <a:ea typeface="Courier"/>
                <a:cs typeface="Courier"/>
                <a:sym typeface="Courier"/>
              </a:defRPr>
            </a:pPr>
            <a:r>
              <a:rPr sz="2000" dirty="0" err="1"/>
              <a:t>printinfo</a:t>
            </a:r>
            <a:r>
              <a:rPr sz="2000" dirty="0"/>
              <a:t>(</a:t>
            </a:r>
            <a:r>
              <a:rPr sz="2000" dirty="0">
                <a:solidFill>
                  <a:srgbClr val="000000"/>
                </a:solidFill>
              </a:rPr>
              <a:t> </a:t>
            </a:r>
            <a:r>
              <a:rPr sz="2000" dirty="0">
                <a:solidFill>
                  <a:srgbClr val="3677A9"/>
                </a:solidFill>
              </a:rPr>
              <a:t>70</a:t>
            </a:r>
            <a:r>
              <a:rPr sz="2000" dirty="0"/>
              <a:t>,</a:t>
            </a:r>
            <a:r>
              <a:rPr sz="2000" dirty="0">
                <a:solidFill>
                  <a:srgbClr val="000000"/>
                </a:solidFill>
              </a:rPr>
              <a:t> </a:t>
            </a:r>
            <a:r>
              <a:rPr sz="2000" dirty="0">
                <a:solidFill>
                  <a:srgbClr val="3677A9"/>
                </a:solidFill>
              </a:rPr>
              <a:t>60</a:t>
            </a:r>
            <a:r>
              <a:rPr sz="2000" dirty="0"/>
              <a:t>,</a:t>
            </a:r>
            <a:r>
              <a:rPr sz="2000" dirty="0">
                <a:solidFill>
                  <a:srgbClr val="000000"/>
                </a:solidFill>
              </a:rPr>
              <a:t> </a:t>
            </a:r>
            <a:r>
              <a:rPr sz="2000" dirty="0">
                <a:solidFill>
                  <a:srgbClr val="3677A9"/>
                </a:solidFill>
              </a:rPr>
              <a:t>50</a:t>
            </a:r>
            <a:r>
              <a:rPr sz="2000" dirty="0">
                <a:solidFill>
                  <a:srgbClr val="000000"/>
                </a:solidFill>
              </a:rPr>
              <a:t> </a:t>
            </a:r>
            <a:r>
              <a:rPr sz="2000" dirty="0"/>
              <a:t>)</a:t>
            </a:r>
            <a:endParaRPr sz="2000" dirty="0">
              <a:solidFill>
                <a:srgbClr val="000000"/>
              </a:solidFill>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itle 1"/>
          <p:cNvSpPr txBox="1">
            <a:spLocks noGrp="1"/>
          </p:cNvSpPr>
          <p:nvPr>
            <p:ph type="title"/>
          </p:nvPr>
        </p:nvSpPr>
        <p:spPr>
          <a:xfrm>
            <a:off x="809724" y="-209550"/>
            <a:ext cx="10515601" cy="1325563"/>
          </a:xfrm>
          <a:prstGeom prst="rect">
            <a:avLst/>
          </a:prstGeom>
        </p:spPr>
        <p:txBody>
          <a:bodyPr/>
          <a:lstStyle/>
          <a:p>
            <a:pPr>
              <a:defRPr>
                <a:latin typeface="Consolas"/>
                <a:ea typeface="Consolas"/>
                <a:cs typeface="Consolas"/>
                <a:sym typeface="Consolas"/>
              </a:defRPr>
            </a:pPr>
            <a:r>
              <a:t>The </a:t>
            </a:r>
            <a:r>
              <a:rPr>
                <a:latin typeface="Courier New"/>
                <a:ea typeface="Courier New"/>
                <a:cs typeface="Courier New"/>
                <a:sym typeface="Courier New"/>
              </a:rPr>
              <a:t>return</a:t>
            </a:r>
            <a:r>
              <a:t> Statement</a:t>
            </a:r>
          </a:p>
        </p:txBody>
      </p:sp>
      <p:sp>
        <p:nvSpPr>
          <p:cNvPr id="220" name="Content Placeholder 2"/>
          <p:cNvSpPr txBox="1">
            <a:spLocks noGrp="1"/>
          </p:cNvSpPr>
          <p:nvPr>
            <p:ph type="body" idx="1"/>
          </p:nvPr>
        </p:nvSpPr>
        <p:spPr>
          <a:xfrm>
            <a:off x="742256" y="1062037"/>
            <a:ext cx="10650538" cy="5311052"/>
          </a:xfrm>
          <a:prstGeom prst="rect">
            <a:avLst/>
          </a:prstGeom>
        </p:spPr>
        <p:txBody>
          <a:bodyPr lIns="45719" rIns="45719" anchor="t">
            <a:normAutofit/>
          </a:bodyPr>
          <a:lstStyle/>
          <a:p>
            <a:pPr>
              <a:lnSpc>
                <a:spcPct val="100000"/>
              </a:lnSpc>
              <a:defRPr sz="2000">
                <a:latin typeface="Verdana"/>
                <a:ea typeface="Verdana"/>
                <a:cs typeface="Verdana"/>
                <a:sym typeface="Verdana"/>
              </a:defRPr>
            </a:pPr>
            <a:r>
              <a:rPr dirty="0"/>
              <a:t>The statement return [expression] exits a function, optionally passing back an expression to the caller. A return statement with no arguments is the same as return None.</a:t>
            </a:r>
          </a:p>
          <a:p>
            <a:pPr>
              <a:lnSpc>
                <a:spcPct val="100000"/>
              </a:lnSpc>
              <a:defRPr sz="2000"/>
            </a:pPr>
            <a:endParaRPr/>
          </a:p>
          <a:p>
            <a:pPr marL="0" indent="0" defTabSz="457200">
              <a:lnSpc>
                <a:spcPct val="100000"/>
              </a:lnSpc>
              <a:spcBef>
                <a:spcPts val="0"/>
              </a:spcBef>
              <a:buSzTx/>
              <a:buFontTx/>
              <a:buNone/>
              <a:defRPr sz="2300" i="1">
                <a:solidFill>
                  <a:srgbClr val="999999"/>
                </a:solidFill>
                <a:latin typeface="Courier"/>
                <a:ea typeface="Courier"/>
                <a:cs typeface="Courier"/>
                <a:sym typeface="Courier"/>
              </a:defRPr>
            </a:pPr>
            <a:r>
              <a:rPr dirty="0"/>
              <a:t># Function definition is here</a:t>
            </a:r>
            <a:endParaRPr i="0" dirty="0">
              <a:solidFill>
                <a:srgbClr val="000000"/>
              </a:solidFill>
            </a:endParaRPr>
          </a:p>
          <a:p>
            <a:pPr marL="0" indent="0" defTabSz="457200">
              <a:lnSpc>
                <a:spcPct val="100000"/>
              </a:lnSpc>
              <a:spcBef>
                <a:spcPts val="0"/>
              </a:spcBef>
              <a:buSzTx/>
              <a:buFontTx/>
              <a:buNone/>
              <a:defRPr sz="2300">
                <a:solidFill>
                  <a:srgbClr val="D0D0D0"/>
                </a:solidFill>
                <a:latin typeface="Courier"/>
                <a:ea typeface="Courier"/>
                <a:cs typeface="Courier"/>
                <a:sym typeface="Courier"/>
              </a:defRPr>
            </a:pPr>
            <a:r>
              <a:rPr b="1" dirty="0">
                <a:solidFill>
                  <a:srgbClr val="6AB825"/>
                </a:solidFill>
              </a:rPr>
              <a:t>def</a:t>
            </a:r>
            <a:r>
              <a:rPr dirty="0">
                <a:solidFill>
                  <a:srgbClr val="000000"/>
                </a:solidFill>
              </a:rPr>
              <a:t> </a:t>
            </a:r>
            <a:r>
              <a:rPr dirty="0">
                <a:solidFill>
                  <a:srgbClr val="447FCF"/>
                </a:solidFill>
              </a:rPr>
              <a:t>sum</a:t>
            </a:r>
            <a:r>
              <a:rPr dirty="0"/>
              <a:t>(</a:t>
            </a:r>
            <a:r>
              <a:rPr dirty="0">
                <a:solidFill>
                  <a:srgbClr val="000000"/>
                </a:solidFill>
              </a:rPr>
              <a:t> </a:t>
            </a:r>
            <a:r>
              <a:rPr dirty="0"/>
              <a:t>arg1,</a:t>
            </a:r>
            <a:r>
              <a:rPr dirty="0">
                <a:solidFill>
                  <a:srgbClr val="000000"/>
                </a:solidFill>
              </a:rPr>
              <a:t> </a:t>
            </a:r>
            <a:r>
              <a:rPr dirty="0"/>
              <a:t>arg2</a:t>
            </a:r>
            <a:r>
              <a:rPr dirty="0">
                <a:solidFill>
                  <a:srgbClr val="000000"/>
                </a:solidFill>
              </a:rPr>
              <a:t> </a:t>
            </a:r>
            <a:r>
              <a:rPr dirty="0"/>
              <a:t>):</a:t>
            </a:r>
            <a:endParaRPr dirty="0">
              <a:solidFill>
                <a:srgbClr val="000000"/>
              </a:solidFill>
            </a:endParaRPr>
          </a:p>
          <a:p>
            <a:pPr marL="0" indent="0" defTabSz="457200">
              <a:lnSpc>
                <a:spcPct val="100000"/>
              </a:lnSpc>
              <a:spcBef>
                <a:spcPts val="0"/>
              </a:spcBef>
              <a:buSzTx/>
              <a:buNone/>
              <a:defRPr sz="2300">
                <a:solidFill>
                  <a:srgbClr val="ED9D13"/>
                </a:solidFill>
                <a:latin typeface="Courier"/>
                <a:ea typeface="Courier"/>
                <a:cs typeface="Courier"/>
                <a:sym typeface="Courier"/>
              </a:defRPr>
            </a:pPr>
            <a:r>
              <a:rPr lang="en-US" dirty="0">
                <a:solidFill>
                  <a:srgbClr val="000000"/>
                </a:solidFill>
              </a:rPr>
              <a:t>   </a:t>
            </a:r>
            <a:r>
              <a:rPr dirty="0">
                <a:solidFill>
                  <a:srgbClr val="000000"/>
                </a:solidFill>
              </a:rPr>
              <a:t> </a:t>
            </a:r>
            <a:r>
              <a:rPr dirty="0"/>
              <a:t>"Add both the parameters and return them."</a:t>
            </a:r>
            <a:endParaRPr dirty="0">
              <a:solidFill>
                <a:srgbClr val="000000"/>
              </a:solidFill>
            </a:endParaRPr>
          </a:p>
          <a:p>
            <a:pPr marL="0" indent="0" defTabSz="457200">
              <a:lnSpc>
                <a:spcPct val="100000"/>
              </a:lnSpc>
              <a:spcBef>
                <a:spcPts val="0"/>
              </a:spcBef>
              <a:buSzTx/>
              <a:buNone/>
              <a:defRPr sz="2300">
                <a:solidFill>
                  <a:srgbClr val="D0D0D0"/>
                </a:solidFill>
                <a:latin typeface="Courier"/>
                <a:ea typeface="Courier"/>
                <a:cs typeface="Courier"/>
                <a:sym typeface="Courier"/>
              </a:defRPr>
            </a:pPr>
            <a:r>
              <a:rPr lang="en-US" dirty="0">
                <a:solidFill>
                  <a:srgbClr val="000000"/>
                </a:solidFill>
              </a:rPr>
              <a:t>   </a:t>
            </a:r>
            <a:r>
              <a:rPr dirty="0">
                <a:solidFill>
                  <a:srgbClr val="000000"/>
                </a:solidFill>
              </a:rPr>
              <a:t> </a:t>
            </a:r>
            <a:r>
              <a:rPr dirty="0"/>
              <a:t>total</a:t>
            </a:r>
            <a:r>
              <a:rPr dirty="0">
                <a:solidFill>
                  <a:srgbClr val="000000"/>
                </a:solidFill>
              </a:rPr>
              <a:t> </a:t>
            </a:r>
            <a:r>
              <a:rPr dirty="0"/>
              <a:t>=</a:t>
            </a:r>
            <a:r>
              <a:rPr dirty="0">
                <a:solidFill>
                  <a:srgbClr val="000000"/>
                </a:solidFill>
              </a:rPr>
              <a:t> </a:t>
            </a:r>
            <a:r>
              <a:rPr dirty="0"/>
              <a:t>arg1</a:t>
            </a:r>
            <a:r>
              <a:rPr dirty="0">
                <a:solidFill>
                  <a:srgbClr val="000000"/>
                </a:solidFill>
              </a:rPr>
              <a:t> </a:t>
            </a:r>
            <a:r>
              <a:rPr dirty="0"/>
              <a:t>+</a:t>
            </a:r>
            <a:r>
              <a:rPr dirty="0">
                <a:solidFill>
                  <a:srgbClr val="000000"/>
                </a:solidFill>
              </a:rPr>
              <a:t> </a:t>
            </a:r>
            <a:r>
              <a:rPr dirty="0"/>
              <a:t>arg2</a:t>
            </a:r>
            <a:endParaRPr dirty="0">
              <a:solidFill>
                <a:srgbClr val="000000"/>
              </a:solidFill>
            </a:endParaRPr>
          </a:p>
          <a:p>
            <a:pPr marL="0" indent="0" defTabSz="457200">
              <a:lnSpc>
                <a:spcPct val="100000"/>
              </a:lnSpc>
              <a:spcBef>
                <a:spcPts val="0"/>
              </a:spcBef>
              <a:buSzTx/>
              <a:buNone/>
              <a:defRPr sz="2300">
                <a:solidFill>
                  <a:srgbClr val="ED9D13"/>
                </a:solidFill>
                <a:latin typeface="Courier"/>
                <a:ea typeface="Courier"/>
                <a:cs typeface="Courier"/>
                <a:sym typeface="Courier"/>
              </a:defRPr>
            </a:pPr>
            <a:r>
              <a:rPr lang="en-US" dirty="0">
                <a:solidFill>
                  <a:srgbClr val="000000"/>
                </a:solidFill>
              </a:rPr>
              <a:t>   </a:t>
            </a:r>
            <a:r>
              <a:rPr dirty="0">
                <a:solidFill>
                  <a:srgbClr val="000000"/>
                </a:solidFill>
              </a:rPr>
              <a:t> </a:t>
            </a:r>
            <a:r>
              <a:rPr b="1" dirty="0">
                <a:solidFill>
                  <a:srgbClr val="6AB825"/>
                </a:solidFill>
              </a:rPr>
              <a:t>print</a:t>
            </a:r>
            <a:r>
              <a:rPr dirty="0">
                <a:solidFill>
                  <a:srgbClr val="D0D0D0"/>
                </a:solidFill>
              </a:rPr>
              <a:t>(</a:t>
            </a:r>
            <a:r>
              <a:rPr dirty="0"/>
              <a:t>"Inside the function : "</a:t>
            </a:r>
            <a:r>
              <a:rPr dirty="0">
                <a:solidFill>
                  <a:srgbClr val="D0D0D0"/>
                </a:solidFill>
              </a:rPr>
              <a:t>,</a:t>
            </a:r>
            <a:r>
              <a:rPr dirty="0">
                <a:solidFill>
                  <a:srgbClr val="000000"/>
                </a:solidFill>
              </a:rPr>
              <a:t> </a:t>
            </a:r>
            <a:r>
              <a:rPr dirty="0">
                <a:solidFill>
                  <a:srgbClr val="D0D0D0"/>
                </a:solidFill>
              </a:rPr>
              <a:t>total)</a:t>
            </a:r>
            <a:endParaRPr dirty="0">
              <a:solidFill>
                <a:srgbClr val="000000"/>
              </a:solidFill>
            </a:endParaRPr>
          </a:p>
          <a:p>
            <a:pPr marL="0" indent="0" defTabSz="457200">
              <a:lnSpc>
                <a:spcPct val="100000"/>
              </a:lnSpc>
              <a:spcBef>
                <a:spcPts val="0"/>
              </a:spcBef>
              <a:buSzTx/>
              <a:buNone/>
              <a:defRPr sz="2300">
                <a:solidFill>
                  <a:srgbClr val="6AB825"/>
                </a:solidFill>
                <a:latin typeface="Courier"/>
                <a:ea typeface="Courier"/>
                <a:cs typeface="Courier"/>
                <a:sym typeface="Courier"/>
              </a:defRPr>
            </a:pPr>
            <a:r>
              <a:rPr lang="en-US" dirty="0">
                <a:solidFill>
                  <a:srgbClr val="000000"/>
                </a:solidFill>
              </a:rPr>
              <a:t>   </a:t>
            </a:r>
            <a:r>
              <a:rPr dirty="0">
                <a:solidFill>
                  <a:srgbClr val="000000"/>
                </a:solidFill>
              </a:rPr>
              <a:t> </a:t>
            </a:r>
            <a:r>
              <a:rPr b="1" dirty="0"/>
              <a:t>return</a:t>
            </a:r>
            <a:r>
              <a:rPr dirty="0">
                <a:solidFill>
                  <a:srgbClr val="000000"/>
                </a:solidFill>
              </a:rPr>
              <a:t> </a:t>
            </a:r>
            <a:r>
              <a:rPr dirty="0">
                <a:solidFill>
                  <a:srgbClr val="D0D0D0"/>
                </a:solidFill>
              </a:rPr>
              <a:t>total;</a:t>
            </a:r>
          </a:p>
          <a:p>
            <a:pPr marL="0" indent="0" defTabSz="457200">
              <a:lnSpc>
                <a:spcPct val="100000"/>
              </a:lnSpc>
              <a:spcBef>
                <a:spcPts val="0"/>
              </a:spcBef>
              <a:buSzTx/>
              <a:buFontTx/>
              <a:buNone/>
              <a:defRPr sz="2300">
                <a:solidFill>
                  <a:srgbClr val="6AB825"/>
                </a:solidFill>
                <a:latin typeface="Courier"/>
                <a:ea typeface="Courier"/>
                <a:cs typeface="Courier"/>
                <a:sym typeface="Courier"/>
              </a:defRPr>
            </a:pPr>
            <a:endParaRPr>
              <a:solidFill>
                <a:srgbClr val="000000"/>
              </a:solidFill>
            </a:endParaRPr>
          </a:p>
          <a:p>
            <a:pPr marL="0" indent="0" defTabSz="457200">
              <a:lnSpc>
                <a:spcPct val="100000"/>
              </a:lnSpc>
              <a:spcBef>
                <a:spcPts val="0"/>
              </a:spcBef>
              <a:buSzTx/>
              <a:buFontTx/>
              <a:buNone/>
              <a:defRPr sz="2300" i="1">
                <a:solidFill>
                  <a:srgbClr val="999999"/>
                </a:solidFill>
                <a:latin typeface="Courier"/>
                <a:ea typeface="Courier"/>
                <a:cs typeface="Courier"/>
                <a:sym typeface="Courier"/>
              </a:defRPr>
            </a:pPr>
            <a:r>
              <a:rPr dirty="0"/>
              <a:t># Now you can call sum function</a:t>
            </a:r>
            <a:endParaRPr i="0" dirty="0">
              <a:solidFill>
                <a:srgbClr val="000000"/>
              </a:solidFill>
            </a:endParaRPr>
          </a:p>
          <a:p>
            <a:pPr marL="0" indent="0" defTabSz="457200">
              <a:lnSpc>
                <a:spcPct val="100000"/>
              </a:lnSpc>
              <a:spcBef>
                <a:spcPts val="0"/>
              </a:spcBef>
              <a:buSzTx/>
              <a:buFontTx/>
              <a:buNone/>
              <a:defRPr sz="2300">
                <a:solidFill>
                  <a:srgbClr val="D0D0D0"/>
                </a:solidFill>
                <a:latin typeface="Courier"/>
                <a:ea typeface="Courier"/>
                <a:cs typeface="Courier"/>
                <a:sym typeface="Courier"/>
              </a:defRPr>
            </a:pPr>
            <a:r>
              <a:rPr dirty="0"/>
              <a:t>total</a:t>
            </a:r>
            <a:r>
              <a:rPr dirty="0">
                <a:solidFill>
                  <a:srgbClr val="000000"/>
                </a:solidFill>
              </a:rPr>
              <a:t> </a:t>
            </a:r>
            <a:r>
              <a:rPr dirty="0"/>
              <a:t>=</a:t>
            </a:r>
            <a:r>
              <a:rPr dirty="0">
                <a:solidFill>
                  <a:srgbClr val="000000"/>
                </a:solidFill>
              </a:rPr>
              <a:t> </a:t>
            </a:r>
            <a:r>
              <a:rPr dirty="0">
                <a:solidFill>
                  <a:srgbClr val="24909D"/>
                </a:solidFill>
              </a:rPr>
              <a:t>sum</a:t>
            </a:r>
            <a:r>
              <a:rPr dirty="0"/>
              <a:t>(</a:t>
            </a:r>
            <a:r>
              <a:rPr dirty="0">
                <a:solidFill>
                  <a:srgbClr val="000000"/>
                </a:solidFill>
              </a:rPr>
              <a:t> </a:t>
            </a:r>
            <a:r>
              <a:rPr dirty="0">
                <a:solidFill>
                  <a:srgbClr val="3677A9"/>
                </a:solidFill>
              </a:rPr>
              <a:t>10</a:t>
            </a:r>
            <a:r>
              <a:rPr dirty="0"/>
              <a:t>,</a:t>
            </a:r>
            <a:r>
              <a:rPr dirty="0">
                <a:solidFill>
                  <a:srgbClr val="000000"/>
                </a:solidFill>
              </a:rPr>
              <a:t> </a:t>
            </a:r>
            <a:r>
              <a:rPr dirty="0">
                <a:solidFill>
                  <a:srgbClr val="3677A9"/>
                </a:solidFill>
              </a:rPr>
              <a:t>20</a:t>
            </a:r>
            <a:r>
              <a:rPr dirty="0">
                <a:solidFill>
                  <a:srgbClr val="000000"/>
                </a:solidFill>
              </a:rPr>
              <a:t> </a:t>
            </a:r>
            <a:r>
              <a:rPr dirty="0"/>
              <a:t>);</a:t>
            </a:r>
            <a:endParaRPr dirty="0">
              <a:solidFill>
                <a:srgbClr val="000000"/>
              </a:solidFill>
            </a:endParaRPr>
          </a:p>
          <a:p>
            <a:pPr marL="0" indent="0" defTabSz="457200">
              <a:lnSpc>
                <a:spcPct val="100000"/>
              </a:lnSpc>
              <a:spcBef>
                <a:spcPts val="0"/>
              </a:spcBef>
              <a:buSzTx/>
              <a:buFontTx/>
              <a:buNone/>
              <a:defRPr sz="2300">
                <a:solidFill>
                  <a:srgbClr val="ED9D13"/>
                </a:solidFill>
                <a:latin typeface="Courier"/>
                <a:ea typeface="Courier"/>
                <a:cs typeface="Courier"/>
                <a:sym typeface="Courier"/>
              </a:defRPr>
            </a:pPr>
            <a:r>
              <a:rPr b="1" dirty="0">
                <a:solidFill>
                  <a:srgbClr val="6AB825"/>
                </a:solidFill>
              </a:rPr>
              <a:t>print</a:t>
            </a:r>
            <a:r>
              <a:rPr dirty="0">
                <a:solidFill>
                  <a:srgbClr val="D0D0D0"/>
                </a:solidFill>
              </a:rPr>
              <a:t>(</a:t>
            </a:r>
            <a:r>
              <a:rPr dirty="0"/>
              <a:t>"Outside the function : "</a:t>
            </a:r>
            <a:r>
              <a:rPr dirty="0">
                <a:solidFill>
                  <a:srgbClr val="D0D0D0"/>
                </a:solidFill>
              </a:rPr>
              <a:t>,</a:t>
            </a:r>
            <a:r>
              <a:rPr dirty="0">
                <a:solidFill>
                  <a:srgbClr val="000000"/>
                </a:solidFill>
              </a:rPr>
              <a:t> </a:t>
            </a:r>
            <a:r>
              <a:rPr dirty="0">
                <a:solidFill>
                  <a:srgbClr val="D0D0D0"/>
                </a:solidFill>
              </a:rPr>
              <a:t>total)</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itle 1"/>
          <p:cNvSpPr txBox="1">
            <a:spLocks noGrp="1"/>
          </p:cNvSpPr>
          <p:nvPr>
            <p:ph type="title"/>
          </p:nvPr>
        </p:nvSpPr>
        <p:spPr>
          <a:xfrm>
            <a:off x="838200" y="365125"/>
            <a:ext cx="10515600" cy="1325563"/>
          </a:xfrm>
          <a:prstGeom prst="rect">
            <a:avLst/>
          </a:prstGeom>
        </p:spPr>
        <p:txBody>
          <a:bodyPr/>
          <a:lstStyle>
            <a:lvl1pPr>
              <a:defRPr>
                <a:latin typeface="consolas"/>
                <a:ea typeface="consolas"/>
                <a:cs typeface="consolas"/>
                <a:sym typeface="consolas"/>
              </a:defRPr>
            </a:lvl1pPr>
          </a:lstStyle>
          <a:p>
            <a:r>
              <a:t>Scope of Variables</a:t>
            </a:r>
          </a:p>
        </p:txBody>
      </p:sp>
      <p:sp>
        <p:nvSpPr>
          <p:cNvPr id="223" name="Content Placeholder 2"/>
          <p:cNvSpPr txBox="1">
            <a:spLocks noGrp="1"/>
          </p:cNvSpPr>
          <p:nvPr>
            <p:ph type="body" idx="1"/>
          </p:nvPr>
        </p:nvSpPr>
        <p:spPr>
          <a:xfrm>
            <a:off x="838200" y="1825625"/>
            <a:ext cx="10515600" cy="4351338"/>
          </a:xfrm>
          <a:prstGeom prst="rect">
            <a:avLst/>
          </a:prstGeom>
        </p:spPr>
        <p:txBody>
          <a:bodyPr/>
          <a:lstStyle/>
          <a:p>
            <a:pPr>
              <a:lnSpc>
                <a:spcPct val="100000"/>
              </a:lnSpc>
              <a:defRPr>
                <a:latin typeface="Verdana"/>
                <a:ea typeface="Verdana"/>
                <a:cs typeface="Verdana"/>
                <a:sym typeface="Verdana"/>
              </a:defRPr>
            </a:pPr>
            <a:r>
              <a:t>All variables in a program may not be accessible at all locations in that program. This depends on where you have declared a variable. The scope of a variable determines the portion of the program where you can access a particular identifier.</a:t>
            </a:r>
          </a:p>
          <a:p>
            <a:pPr>
              <a:lnSpc>
                <a:spcPct val="100000"/>
              </a:lnSpc>
              <a:defRPr>
                <a:latin typeface="Verdana"/>
                <a:ea typeface="Verdana"/>
                <a:cs typeface="Verdana"/>
                <a:sym typeface="Verdana"/>
              </a:defRPr>
            </a:pPr>
            <a:r>
              <a:t>There are two basic scopes of variables in Python −</a:t>
            </a:r>
          </a:p>
          <a:p>
            <a:pPr marL="914400" lvl="1" indent="-457200">
              <a:lnSpc>
                <a:spcPct val="100000"/>
              </a:lnSpc>
              <a:spcBef>
                <a:spcPts val="500"/>
              </a:spcBef>
              <a:buFontTx/>
              <a:buAutoNum type="arabicPeriod"/>
              <a:defRPr sz="2400">
                <a:latin typeface="Verdana"/>
                <a:ea typeface="Verdana"/>
                <a:cs typeface="Verdana"/>
                <a:sym typeface="Verdana"/>
              </a:defRPr>
            </a:pPr>
            <a:r>
              <a:t>Global variables</a:t>
            </a:r>
          </a:p>
          <a:p>
            <a:pPr marL="914400" lvl="1" indent="-457200">
              <a:lnSpc>
                <a:spcPct val="100000"/>
              </a:lnSpc>
              <a:spcBef>
                <a:spcPts val="500"/>
              </a:spcBef>
              <a:buFontTx/>
              <a:buAutoNum type="arabicPeriod"/>
              <a:defRPr sz="2400">
                <a:latin typeface="Verdana"/>
                <a:ea typeface="Verdana"/>
                <a:cs typeface="Verdana"/>
                <a:sym typeface="Verdana"/>
              </a:defRPr>
            </a:pPr>
            <a:r>
              <a:t>Local variables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xfrm>
            <a:off x="838200" y="47625"/>
            <a:ext cx="10515600" cy="1325563"/>
          </a:xfrm>
          <a:prstGeom prst="rect">
            <a:avLst/>
          </a:prstGeom>
        </p:spPr>
        <p:txBody>
          <a:bodyPr/>
          <a:lstStyle>
            <a:lvl1pPr>
              <a:defRPr>
                <a:latin typeface="Consolas"/>
                <a:ea typeface="Consolas"/>
                <a:cs typeface="Consolas"/>
                <a:sym typeface="Consolas"/>
              </a:defRPr>
            </a:lvl1pPr>
          </a:lstStyle>
          <a:p>
            <a:r>
              <a:t>Retrieving List items</a:t>
            </a:r>
          </a:p>
        </p:txBody>
      </p:sp>
      <p:sp>
        <p:nvSpPr>
          <p:cNvPr id="122" name="Content Placeholder 2"/>
          <p:cNvSpPr txBox="1">
            <a:spLocks noGrp="1"/>
          </p:cNvSpPr>
          <p:nvPr>
            <p:ph type="body" idx="1"/>
          </p:nvPr>
        </p:nvSpPr>
        <p:spPr>
          <a:xfrm>
            <a:off x="838200" y="1131888"/>
            <a:ext cx="10515600" cy="5232335"/>
          </a:xfrm>
          <a:prstGeom prst="rect">
            <a:avLst/>
          </a:prstGeom>
        </p:spPr>
        <p:txBody>
          <a:bodyPr/>
          <a:lstStyle/>
          <a:p>
            <a:pPr>
              <a:lnSpc>
                <a:spcPct val="96000"/>
              </a:lnSpc>
              <a:defRPr sz="2100">
                <a:latin typeface="Verdana"/>
                <a:ea typeface="Verdana"/>
                <a:cs typeface="Verdana"/>
                <a:sym typeface="Verdana"/>
              </a:defRPr>
            </a:pPr>
            <a:r>
              <a:t>We can use the slicing operator [ ] to extract an item or a range of items from a list. Index starts form 0 in Python.</a:t>
            </a:r>
          </a:p>
          <a:p>
            <a:pPr marL="0" indent="0">
              <a:lnSpc>
                <a:spcPct val="96000"/>
              </a:lnSpc>
              <a:buSzTx/>
              <a:buNone/>
              <a:defRPr sz="2100">
                <a:latin typeface="Verdana"/>
                <a:ea typeface="Verdana"/>
                <a:cs typeface="Verdana"/>
                <a:sym typeface="Verdana"/>
              </a:defRPr>
            </a:pPr>
            <a:endParaRPr/>
          </a:p>
          <a:p>
            <a:pPr marL="0" indent="0">
              <a:lnSpc>
                <a:spcPct val="96000"/>
              </a:lnSpc>
              <a:buSzTx/>
              <a:buNone/>
              <a:defRPr sz="2100">
                <a:latin typeface="Courier New"/>
                <a:ea typeface="Courier New"/>
                <a:cs typeface="Courier New"/>
                <a:sym typeface="Courier New"/>
              </a:defRPr>
            </a:pPr>
            <a:r>
              <a:t>&gt;&gt;&gt; </a:t>
            </a:r>
            <a:r>
              <a:rPr sz="2300" b="1">
                <a:solidFill>
                  <a:srgbClr val="6AB825"/>
                </a:solidFill>
              </a:rPr>
              <a:t>print</a:t>
            </a:r>
            <a:r>
              <a:rPr sz="2300">
                <a:solidFill>
                  <a:srgbClr val="D0D0D0"/>
                </a:solidFill>
              </a:rPr>
              <a:t>(</a:t>
            </a:r>
            <a:r>
              <a:rPr sz="2300"/>
              <a:t>"a[2] = "</a:t>
            </a:r>
            <a:r>
              <a:rPr sz="2300">
                <a:solidFill>
                  <a:srgbClr val="D0D0D0"/>
                </a:solidFill>
              </a:rPr>
              <a:t>,</a:t>
            </a:r>
            <a:r>
              <a:rPr sz="2300">
                <a:solidFill>
                  <a:srgbClr val="000000"/>
                </a:solidFill>
              </a:rPr>
              <a:t> </a:t>
            </a:r>
            <a:r>
              <a:rPr sz="2300">
                <a:solidFill>
                  <a:srgbClr val="D0D0D0"/>
                </a:solidFill>
              </a:rPr>
              <a:t>a[</a:t>
            </a:r>
            <a:r>
              <a:rPr sz="2300">
                <a:solidFill>
                  <a:srgbClr val="3677A9"/>
                </a:solidFill>
              </a:rPr>
              <a:t>2</a:t>
            </a:r>
            <a:r>
              <a:rPr sz="2300">
                <a:solidFill>
                  <a:srgbClr val="D0D0D0"/>
                </a:solidFill>
              </a:rPr>
              <a:t>])</a:t>
            </a:r>
            <a:endParaRPr sz="2300">
              <a:solidFill>
                <a:srgbClr val="000000"/>
              </a:solidFill>
            </a:endParaRPr>
          </a:p>
          <a:p>
            <a:pPr marL="0" indent="0" defTabSz="457200">
              <a:lnSpc>
                <a:spcPts val="4200"/>
              </a:lnSpc>
              <a:spcBef>
                <a:spcPts val="0"/>
              </a:spcBef>
              <a:buSzTx/>
              <a:buFontTx/>
              <a:buNone/>
              <a:defRPr sz="2300">
                <a:solidFill>
                  <a:srgbClr val="D0D0D0"/>
                </a:solidFill>
                <a:latin typeface="Courier"/>
                <a:ea typeface="Courier"/>
                <a:cs typeface="Courier"/>
                <a:sym typeface="Courier"/>
              </a:defRPr>
            </a:pPr>
            <a:r>
              <a:t>a[</a:t>
            </a:r>
            <a:r>
              <a:rPr>
                <a:solidFill>
                  <a:srgbClr val="3677A9"/>
                </a:solidFill>
              </a:rPr>
              <a:t>2</a:t>
            </a:r>
            <a:r>
              <a:t>]</a:t>
            </a:r>
            <a:r>
              <a:rPr>
                <a:solidFill>
                  <a:srgbClr val="000000"/>
                </a:solidFill>
              </a:rPr>
              <a:t> </a:t>
            </a:r>
            <a:r>
              <a:t>=</a:t>
            </a:r>
            <a:r>
              <a:rPr>
                <a:solidFill>
                  <a:srgbClr val="000000"/>
                </a:solidFill>
              </a:rPr>
              <a:t> </a:t>
            </a:r>
            <a:r>
              <a:rPr>
                <a:solidFill>
                  <a:srgbClr val="3677A9"/>
                </a:solidFill>
              </a:rPr>
              <a:t>15</a:t>
            </a:r>
            <a:endParaRPr>
              <a:solidFill>
                <a:srgbClr val="000000"/>
              </a:solidFill>
            </a:endParaRPr>
          </a:p>
          <a:p>
            <a:pPr>
              <a:lnSpc>
                <a:spcPct val="96000"/>
              </a:lnSpc>
              <a:buSzTx/>
              <a:buNone/>
              <a:defRPr sz="2100">
                <a:latin typeface="Courier New"/>
                <a:ea typeface="Courier New"/>
                <a:cs typeface="Courier New"/>
                <a:sym typeface="Courier New"/>
              </a:defRPr>
            </a:pPr>
            <a:endParaRPr>
              <a:solidFill>
                <a:srgbClr val="000000"/>
              </a:solidFill>
            </a:endParaRPr>
          </a:p>
          <a:p>
            <a:pPr>
              <a:lnSpc>
                <a:spcPct val="96000"/>
              </a:lnSpc>
              <a:buSzTx/>
              <a:buNone/>
              <a:defRPr sz="2100">
                <a:latin typeface="Courier New"/>
                <a:ea typeface="Courier New"/>
                <a:cs typeface="Courier New"/>
                <a:sym typeface="Courier New"/>
              </a:defRPr>
            </a:pPr>
            <a:r>
              <a:t>&gt;&gt;&gt; </a:t>
            </a:r>
            <a:r>
              <a:rPr sz="2300" b="1">
                <a:solidFill>
                  <a:srgbClr val="6AB825"/>
                </a:solidFill>
              </a:rPr>
              <a:t>print</a:t>
            </a:r>
            <a:r>
              <a:rPr sz="2300">
                <a:solidFill>
                  <a:srgbClr val="D0D0D0"/>
                </a:solidFill>
              </a:rPr>
              <a:t>(</a:t>
            </a:r>
            <a:r>
              <a:rPr sz="2300"/>
              <a:t>"a[0:3] = "</a:t>
            </a:r>
            <a:r>
              <a:rPr sz="2300">
                <a:solidFill>
                  <a:srgbClr val="D0D0D0"/>
                </a:solidFill>
              </a:rPr>
              <a:t>,</a:t>
            </a:r>
            <a:r>
              <a:rPr sz="2300">
                <a:solidFill>
                  <a:srgbClr val="000000"/>
                </a:solidFill>
              </a:rPr>
              <a:t> </a:t>
            </a:r>
            <a:r>
              <a:rPr sz="2300">
                <a:solidFill>
                  <a:srgbClr val="D0D0D0"/>
                </a:solidFill>
              </a:rPr>
              <a:t>a[</a:t>
            </a:r>
            <a:r>
              <a:rPr sz="2300">
                <a:solidFill>
                  <a:srgbClr val="3677A9"/>
                </a:solidFill>
              </a:rPr>
              <a:t>0</a:t>
            </a:r>
            <a:r>
              <a:rPr sz="2300">
                <a:solidFill>
                  <a:srgbClr val="D0D0D0"/>
                </a:solidFill>
              </a:rPr>
              <a:t>:</a:t>
            </a:r>
            <a:r>
              <a:rPr sz="2300">
                <a:solidFill>
                  <a:srgbClr val="3677A9"/>
                </a:solidFill>
              </a:rPr>
              <a:t>3</a:t>
            </a:r>
            <a:r>
              <a:rPr sz="2300">
                <a:solidFill>
                  <a:srgbClr val="D0D0D0"/>
                </a:solidFill>
              </a:rPr>
              <a:t>])</a:t>
            </a:r>
            <a:endParaRPr sz="2300">
              <a:solidFill>
                <a:srgbClr val="000000"/>
              </a:solidFill>
            </a:endParaRPr>
          </a:p>
          <a:p>
            <a:pPr marL="0" indent="0" defTabSz="457200">
              <a:lnSpc>
                <a:spcPts val="4200"/>
              </a:lnSpc>
              <a:spcBef>
                <a:spcPts val="0"/>
              </a:spcBef>
              <a:buSzTx/>
              <a:buFontTx/>
              <a:buNone/>
              <a:defRPr sz="2300">
                <a:solidFill>
                  <a:srgbClr val="D0D0D0"/>
                </a:solidFill>
                <a:latin typeface="Courier"/>
                <a:ea typeface="Courier"/>
                <a:cs typeface="Courier"/>
                <a:sym typeface="Courier"/>
              </a:defRPr>
            </a:pPr>
            <a:r>
              <a:t>a[</a:t>
            </a:r>
            <a:r>
              <a:rPr>
                <a:solidFill>
                  <a:srgbClr val="3677A9"/>
                </a:solidFill>
              </a:rPr>
              <a:t>0</a:t>
            </a:r>
            <a:r>
              <a:t>:</a:t>
            </a:r>
            <a:r>
              <a:rPr>
                <a:solidFill>
                  <a:srgbClr val="3677A9"/>
                </a:solidFill>
              </a:rPr>
              <a:t>3</a:t>
            </a:r>
            <a:r>
              <a:t>]</a:t>
            </a:r>
            <a:r>
              <a:rPr>
                <a:solidFill>
                  <a:srgbClr val="000000"/>
                </a:solidFill>
              </a:rPr>
              <a:t> </a:t>
            </a:r>
            <a:r>
              <a:t>=</a:t>
            </a:r>
            <a:r>
              <a:rPr>
                <a:solidFill>
                  <a:srgbClr val="000000"/>
                </a:solidFill>
              </a:rPr>
              <a:t> </a:t>
            </a:r>
            <a:r>
              <a:t>[</a:t>
            </a:r>
            <a:r>
              <a:rPr>
                <a:solidFill>
                  <a:srgbClr val="3677A9"/>
                </a:solidFill>
              </a:rPr>
              <a:t>5</a:t>
            </a:r>
            <a:r>
              <a:t>,</a:t>
            </a:r>
            <a:r>
              <a:rPr>
                <a:solidFill>
                  <a:srgbClr val="000000"/>
                </a:solidFill>
              </a:rPr>
              <a:t> </a:t>
            </a:r>
            <a:r>
              <a:rPr>
                <a:solidFill>
                  <a:srgbClr val="3677A9"/>
                </a:solidFill>
              </a:rPr>
              <a:t>10</a:t>
            </a:r>
            <a:r>
              <a:t>,</a:t>
            </a:r>
            <a:r>
              <a:rPr>
                <a:solidFill>
                  <a:srgbClr val="000000"/>
                </a:solidFill>
              </a:rPr>
              <a:t> </a:t>
            </a:r>
            <a:r>
              <a:rPr>
                <a:solidFill>
                  <a:srgbClr val="3677A9"/>
                </a:solidFill>
              </a:rPr>
              <a:t>15</a:t>
            </a:r>
            <a:r>
              <a:t>]</a:t>
            </a:r>
          </a:p>
          <a:p>
            <a:pPr>
              <a:lnSpc>
                <a:spcPct val="96000"/>
              </a:lnSpc>
              <a:buSzTx/>
              <a:buNone/>
              <a:defRPr sz="2100">
                <a:latin typeface="Courier New"/>
                <a:ea typeface="Courier New"/>
                <a:cs typeface="Courier New"/>
                <a:sym typeface="Courier New"/>
              </a:defRPr>
            </a:pPr>
            <a:endParaRPr/>
          </a:p>
          <a:p>
            <a:pPr>
              <a:lnSpc>
                <a:spcPct val="96000"/>
              </a:lnSpc>
              <a:buSzTx/>
              <a:buNone/>
              <a:defRPr sz="2100">
                <a:latin typeface="Courier New"/>
                <a:ea typeface="Courier New"/>
                <a:cs typeface="Courier New"/>
                <a:sym typeface="Courier New"/>
              </a:defRPr>
            </a:pPr>
            <a:r>
              <a:t>&gt;&gt;&gt; </a:t>
            </a:r>
            <a:r>
              <a:rPr sz="2300" b="1">
                <a:solidFill>
                  <a:srgbClr val="6AB825"/>
                </a:solidFill>
              </a:rPr>
              <a:t>print</a:t>
            </a:r>
            <a:r>
              <a:rPr sz="2300">
                <a:solidFill>
                  <a:srgbClr val="D0D0D0"/>
                </a:solidFill>
              </a:rPr>
              <a:t>(</a:t>
            </a:r>
            <a:r>
              <a:rPr sz="2300"/>
              <a:t>"a[5:] = "</a:t>
            </a:r>
            <a:r>
              <a:rPr sz="2300">
                <a:solidFill>
                  <a:srgbClr val="D0D0D0"/>
                </a:solidFill>
              </a:rPr>
              <a:t>,</a:t>
            </a:r>
            <a:r>
              <a:rPr sz="2300">
                <a:solidFill>
                  <a:srgbClr val="000000"/>
                </a:solidFill>
              </a:rPr>
              <a:t> </a:t>
            </a:r>
            <a:r>
              <a:rPr sz="2300">
                <a:solidFill>
                  <a:srgbClr val="D0D0D0"/>
                </a:solidFill>
              </a:rPr>
              <a:t>a[</a:t>
            </a:r>
            <a:r>
              <a:rPr sz="2300">
                <a:solidFill>
                  <a:srgbClr val="3677A9"/>
                </a:solidFill>
              </a:rPr>
              <a:t>5</a:t>
            </a:r>
            <a:r>
              <a:rPr sz="2300">
                <a:solidFill>
                  <a:srgbClr val="D0D0D0"/>
                </a:solidFill>
              </a:rPr>
              <a:t>:])</a:t>
            </a:r>
            <a:endParaRPr sz="2300">
              <a:solidFill>
                <a:srgbClr val="000000"/>
              </a:solidFill>
            </a:endParaRPr>
          </a:p>
          <a:p>
            <a:pPr marL="0" indent="0" defTabSz="457200">
              <a:lnSpc>
                <a:spcPts val="4200"/>
              </a:lnSpc>
              <a:spcBef>
                <a:spcPts val="0"/>
              </a:spcBef>
              <a:buSzTx/>
              <a:buFontTx/>
              <a:buNone/>
              <a:defRPr sz="2300">
                <a:solidFill>
                  <a:srgbClr val="D0D0D0"/>
                </a:solidFill>
                <a:latin typeface="Courier"/>
                <a:ea typeface="Courier"/>
                <a:cs typeface="Courier"/>
                <a:sym typeface="Courier"/>
              </a:defRPr>
            </a:pPr>
            <a:r>
              <a:t>a[</a:t>
            </a:r>
            <a:r>
              <a:rPr>
                <a:solidFill>
                  <a:srgbClr val="3677A9"/>
                </a:solidFill>
              </a:rPr>
              <a:t>5</a:t>
            </a:r>
            <a:r>
              <a:t>:]</a:t>
            </a:r>
            <a:r>
              <a:rPr>
                <a:solidFill>
                  <a:srgbClr val="000000"/>
                </a:solidFill>
              </a:rPr>
              <a:t> </a:t>
            </a:r>
            <a:r>
              <a:t>=</a:t>
            </a:r>
            <a:r>
              <a:rPr>
                <a:solidFill>
                  <a:srgbClr val="000000"/>
                </a:solidFill>
              </a:rPr>
              <a:t> </a:t>
            </a:r>
            <a:r>
              <a:t>[</a:t>
            </a:r>
            <a:r>
              <a:rPr>
                <a:solidFill>
                  <a:srgbClr val="3677A9"/>
                </a:solidFill>
              </a:rPr>
              <a:t>30</a:t>
            </a:r>
            <a:r>
              <a:t>,</a:t>
            </a:r>
            <a:r>
              <a:rPr>
                <a:solidFill>
                  <a:srgbClr val="000000"/>
                </a:solidFill>
              </a:rPr>
              <a:t> </a:t>
            </a:r>
            <a:r>
              <a:rPr>
                <a:solidFill>
                  <a:srgbClr val="3677A9"/>
                </a:solidFill>
              </a:rPr>
              <a:t>35</a:t>
            </a:r>
            <a:r>
              <a:t>,</a:t>
            </a:r>
            <a:r>
              <a:rPr>
                <a:solidFill>
                  <a:srgbClr val="000000"/>
                </a:solidFill>
              </a:rPr>
              <a:t> </a:t>
            </a:r>
            <a:r>
              <a:rPr>
                <a:solidFill>
                  <a:srgbClr val="3677A9"/>
                </a:solidFill>
              </a:rPr>
              <a:t>40</a:t>
            </a:r>
            <a:r>
              <a:t>]</a:t>
            </a:r>
            <a:endParaRPr>
              <a:solidFill>
                <a:srgbClr val="000000"/>
              </a:solidFill>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itle 1"/>
          <p:cNvSpPr txBox="1">
            <a:spLocks noGrp="1"/>
          </p:cNvSpPr>
          <p:nvPr>
            <p:ph type="title"/>
          </p:nvPr>
        </p:nvSpPr>
        <p:spPr>
          <a:xfrm>
            <a:off x="581700" y="-104775"/>
            <a:ext cx="10515601" cy="1325563"/>
          </a:xfrm>
          <a:prstGeom prst="rect">
            <a:avLst/>
          </a:prstGeom>
        </p:spPr>
        <p:txBody>
          <a:bodyPr/>
          <a:lstStyle>
            <a:lvl1pPr>
              <a:defRPr>
                <a:latin typeface="Consolas"/>
                <a:ea typeface="Consolas"/>
                <a:cs typeface="Consolas"/>
                <a:sym typeface="Consolas"/>
              </a:defRPr>
            </a:lvl1pPr>
          </a:lstStyle>
          <a:p>
            <a:r>
              <a:t>Global vs. Local variables</a:t>
            </a:r>
          </a:p>
        </p:txBody>
      </p:sp>
      <p:sp>
        <p:nvSpPr>
          <p:cNvPr id="226" name="Content Placeholder 2"/>
          <p:cNvSpPr txBox="1">
            <a:spLocks noGrp="1"/>
          </p:cNvSpPr>
          <p:nvPr>
            <p:ph type="body" idx="1"/>
          </p:nvPr>
        </p:nvSpPr>
        <p:spPr>
          <a:xfrm>
            <a:off x="581700" y="933450"/>
            <a:ext cx="10772101" cy="5499954"/>
          </a:xfrm>
          <a:prstGeom prst="rect">
            <a:avLst/>
          </a:prstGeom>
        </p:spPr>
        <p:txBody>
          <a:bodyPr lIns="45719" rIns="45719" anchor="t">
            <a:normAutofit fontScale="92500" lnSpcReduction="10000"/>
          </a:bodyPr>
          <a:lstStyle/>
          <a:p>
            <a:pPr>
              <a:lnSpc>
                <a:spcPct val="120000"/>
              </a:lnSpc>
              <a:defRPr sz="1900"/>
            </a:pPr>
            <a:r>
              <a:rPr sz="2000" dirty="0"/>
              <a:t>Variables that are defined inside a function body have a local scope, and those defined outside have a global scope.</a:t>
            </a:r>
            <a:endParaRPr lang="en-US" sz="2000" dirty="0"/>
          </a:p>
          <a:p>
            <a:pPr>
              <a:lnSpc>
                <a:spcPct val="120000"/>
              </a:lnSpc>
              <a:defRPr sz="1900"/>
            </a:pPr>
            <a:r>
              <a:rPr sz="2000" dirty="0"/>
              <a:t>This means that local variables can be accessed only inside the function in which they are declared, whereas global variables can be accessed throughout the program body by all functions.</a:t>
            </a:r>
          </a:p>
          <a:p>
            <a:pPr marL="0" indent="0">
              <a:lnSpc>
                <a:spcPct val="120000"/>
              </a:lnSpc>
              <a:buSzTx/>
              <a:buNone/>
              <a:defRPr sz="1900"/>
            </a:pPr>
            <a:endParaRPr sz="2000" dirty="0"/>
          </a:p>
          <a:p>
            <a:pPr marL="0" indent="0" defTabSz="457200">
              <a:lnSpc>
                <a:spcPct val="120000"/>
              </a:lnSpc>
              <a:spcBef>
                <a:spcPts val="0"/>
              </a:spcBef>
              <a:buSzTx/>
              <a:buFontTx/>
              <a:buNone/>
              <a:defRPr sz="2300" i="1">
                <a:solidFill>
                  <a:srgbClr val="999999"/>
                </a:solidFill>
                <a:latin typeface="Courier"/>
                <a:ea typeface="Courier"/>
                <a:cs typeface="Courier"/>
                <a:sym typeface="Courier"/>
              </a:defRPr>
            </a:pPr>
            <a:r>
              <a:rPr sz="2000" i="0" dirty="0">
                <a:solidFill>
                  <a:srgbClr val="D0D0D0"/>
                </a:solidFill>
              </a:rPr>
              <a:t>total</a:t>
            </a:r>
            <a:r>
              <a:rPr sz="2000" i="0" dirty="0">
                <a:solidFill>
                  <a:srgbClr val="000000"/>
                </a:solidFill>
              </a:rPr>
              <a:t> </a:t>
            </a:r>
            <a:r>
              <a:rPr sz="2000" i="0" dirty="0">
                <a:solidFill>
                  <a:srgbClr val="D0D0D0"/>
                </a:solidFill>
              </a:rPr>
              <a:t>=</a:t>
            </a:r>
            <a:r>
              <a:rPr sz="2000" i="0" dirty="0">
                <a:solidFill>
                  <a:srgbClr val="000000"/>
                </a:solidFill>
              </a:rPr>
              <a:t> </a:t>
            </a:r>
            <a:r>
              <a:rPr sz="2000" i="0" dirty="0">
                <a:solidFill>
                  <a:srgbClr val="3677A9"/>
                </a:solidFill>
              </a:rPr>
              <a:t>0</a:t>
            </a:r>
            <a:r>
              <a:rPr sz="2000" i="0" dirty="0">
                <a:solidFill>
                  <a:srgbClr val="000000"/>
                </a:solidFill>
              </a:rPr>
              <a:t> </a:t>
            </a:r>
            <a:r>
              <a:rPr sz="2000" dirty="0"/>
              <a:t># This is global variable.</a:t>
            </a:r>
            <a:endParaRPr sz="2000" i="0" dirty="0">
              <a:solidFill>
                <a:srgbClr val="000000"/>
              </a:solidFill>
            </a:endParaRPr>
          </a:p>
          <a:p>
            <a:pPr marL="0" indent="0" defTabSz="457200">
              <a:lnSpc>
                <a:spcPct val="120000"/>
              </a:lnSpc>
              <a:spcBef>
                <a:spcPts val="0"/>
              </a:spcBef>
              <a:buSzTx/>
              <a:buFontTx/>
              <a:buNone/>
              <a:defRPr sz="2300" i="1">
                <a:solidFill>
                  <a:srgbClr val="999999"/>
                </a:solidFill>
                <a:latin typeface="Courier"/>
                <a:ea typeface="Courier"/>
                <a:cs typeface="Courier"/>
                <a:sym typeface="Courier"/>
              </a:defRPr>
            </a:pPr>
            <a:r>
              <a:rPr sz="2000" dirty="0"/>
              <a:t># Function definition is here</a:t>
            </a:r>
            <a:endParaRPr sz="2000" i="0" dirty="0">
              <a:solidFill>
                <a:srgbClr val="000000"/>
              </a:solidFill>
            </a:endParaRPr>
          </a:p>
          <a:p>
            <a:pPr marL="0" indent="0" defTabSz="457200">
              <a:lnSpc>
                <a:spcPct val="120000"/>
              </a:lnSpc>
              <a:spcBef>
                <a:spcPts val="0"/>
              </a:spcBef>
              <a:buSzTx/>
              <a:buFontTx/>
              <a:buNone/>
              <a:defRPr sz="2300">
                <a:solidFill>
                  <a:srgbClr val="D0D0D0"/>
                </a:solidFill>
                <a:latin typeface="Courier"/>
                <a:ea typeface="Courier"/>
                <a:cs typeface="Courier"/>
                <a:sym typeface="Courier"/>
              </a:defRPr>
            </a:pPr>
            <a:r>
              <a:rPr sz="2000" b="1" dirty="0">
                <a:solidFill>
                  <a:srgbClr val="6AB825"/>
                </a:solidFill>
              </a:rPr>
              <a:t>def</a:t>
            </a:r>
            <a:r>
              <a:rPr sz="2000" dirty="0">
                <a:solidFill>
                  <a:srgbClr val="000000"/>
                </a:solidFill>
              </a:rPr>
              <a:t> </a:t>
            </a:r>
            <a:r>
              <a:rPr sz="2000" dirty="0">
                <a:solidFill>
                  <a:srgbClr val="447FCF"/>
                </a:solidFill>
              </a:rPr>
              <a:t>sum</a:t>
            </a:r>
            <a:r>
              <a:rPr sz="2000" dirty="0"/>
              <a:t>(</a:t>
            </a:r>
            <a:r>
              <a:rPr sz="2000" dirty="0">
                <a:solidFill>
                  <a:srgbClr val="000000"/>
                </a:solidFill>
              </a:rPr>
              <a:t> </a:t>
            </a:r>
            <a:r>
              <a:rPr sz="2000" dirty="0"/>
              <a:t>arg1,</a:t>
            </a:r>
            <a:r>
              <a:rPr sz="2000" dirty="0">
                <a:solidFill>
                  <a:srgbClr val="000000"/>
                </a:solidFill>
              </a:rPr>
              <a:t> </a:t>
            </a:r>
            <a:r>
              <a:rPr sz="2000" dirty="0"/>
              <a:t>arg2</a:t>
            </a:r>
            <a:r>
              <a:rPr sz="2000" dirty="0">
                <a:solidFill>
                  <a:srgbClr val="000000"/>
                </a:solidFill>
              </a:rPr>
              <a:t> </a:t>
            </a:r>
            <a:r>
              <a:rPr sz="2000" dirty="0"/>
              <a:t>):</a:t>
            </a:r>
            <a:endParaRPr sz="2000" dirty="0">
              <a:solidFill>
                <a:srgbClr val="000000"/>
              </a:solidFill>
            </a:endParaRPr>
          </a:p>
          <a:p>
            <a:pPr marL="0" indent="0" defTabSz="457200">
              <a:lnSpc>
                <a:spcPct val="120000"/>
              </a:lnSpc>
              <a:spcBef>
                <a:spcPts val="0"/>
              </a:spcBef>
              <a:buSzTx/>
              <a:buFontTx/>
              <a:buNone/>
              <a:defRPr sz="2300">
                <a:solidFill>
                  <a:srgbClr val="ED9D13"/>
                </a:solidFill>
                <a:latin typeface="Courier"/>
                <a:ea typeface="Courier"/>
                <a:cs typeface="Courier"/>
                <a:sym typeface="Courier"/>
              </a:defRPr>
            </a:pPr>
            <a:r>
              <a:rPr sz="2000" dirty="0"/>
              <a:t>"Add both the parameters and return them."</a:t>
            </a:r>
            <a:endParaRPr sz="2000" dirty="0">
              <a:solidFill>
                <a:srgbClr val="000000"/>
              </a:solidFill>
            </a:endParaRPr>
          </a:p>
          <a:p>
            <a:pPr marL="0" indent="0" defTabSz="457200">
              <a:lnSpc>
                <a:spcPct val="120000"/>
              </a:lnSpc>
              <a:spcBef>
                <a:spcPts val="0"/>
              </a:spcBef>
              <a:buSzTx/>
              <a:buNone/>
              <a:defRPr sz="2300" i="1">
                <a:solidFill>
                  <a:srgbClr val="999999"/>
                </a:solidFill>
                <a:latin typeface="Courier"/>
                <a:ea typeface="Courier"/>
                <a:cs typeface="Courier"/>
                <a:sym typeface="Courier"/>
              </a:defRPr>
            </a:pPr>
            <a:r>
              <a:rPr lang="en-US" sz="2000" dirty="0">
                <a:solidFill>
                  <a:srgbClr val="000000"/>
                </a:solidFill>
              </a:rPr>
              <a:t>   </a:t>
            </a:r>
            <a:r>
              <a:rPr sz="2000" i="0" dirty="0">
                <a:solidFill>
                  <a:srgbClr val="000000"/>
                </a:solidFill>
              </a:rPr>
              <a:t> </a:t>
            </a:r>
            <a:r>
              <a:rPr sz="2000" i="0" dirty="0">
                <a:solidFill>
                  <a:srgbClr val="D0D0D0"/>
                </a:solidFill>
              </a:rPr>
              <a:t>total</a:t>
            </a:r>
            <a:r>
              <a:rPr sz="2000" i="0" dirty="0">
                <a:solidFill>
                  <a:srgbClr val="000000"/>
                </a:solidFill>
              </a:rPr>
              <a:t> </a:t>
            </a:r>
            <a:r>
              <a:rPr sz="2000" i="0" dirty="0">
                <a:solidFill>
                  <a:srgbClr val="D0D0D0"/>
                </a:solidFill>
              </a:rPr>
              <a:t>=</a:t>
            </a:r>
            <a:r>
              <a:rPr sz="2000" i="0" dirty="0">
                <a:solidFill>
                  <a:srgbClr val="000000"/>
                </a:solidFill>
              </a:rPr>
              <a:t> </a:t>
            </a:r>
            <a:r>
              <a:rPr sz="2000" i="0" dirty="0">
                <a:solidFill>
                  <a:srgbClr val="D0D0D0"/>
                </a:solidFill>
              </a:rPr>
              <a:t>arg1</a:t>
            </a:r>
            <a:r>
              <a:rPr sz="2000" i="0" dirty="0">
                <a:solidFill>
                  <a:srgbClr val="000000"/>
                </a:solidFill>
              </a:rPr>
              <a:t> </a:t>
            </a:r>
            <a:r>
              <a:rPr sz="2000" i="0" dirty="0">
                <a:solidFill>
                  <a:srgbClr val="D0D0D0"/>
                </a:solidFill>
              </a:rPr>
              <a:t>+</a:t>
            </a:r>
            <a:r>
              <a:rPr sz="2000" i="0" dirty="0">
                <a:solidFill>
                  <a:srgbClr val="000000"/>
                </a:solidFill>
              </a:rPr>
              <a:t> </a:t>
            </a:r>
            <a:r>
              <a:rPr sz="2000" i="0" dirty="0">
                <a:solidFill>
                  <a:srgbClr val="D0D0D0"/>
                </a:solidFill>
              </a:rPr>
              <a:t>arg2;</a:t>
            </a:r>
            <a:r>
              <a:rPr sz="2000" i="0" dirty="0">
                <a:solidFill>
                  <a:srgbClr val="000000"/>
                </a:solidFill>
              </a:rPr>
              <a:t> </a:t>
            </a:r>
            <a:r>
              <a:rPr sz="2000" dirty="0"/>
              <a:t># Here total is local variable.</a:t>
            </a:r>
            <a:endParaRPr sz="2000" i="0" dirty="0">
              <a:solidFill>
                <a:srgbClr val="000000"/>
              </a:solidFill>
            </a:endParaRPr>
          </a:p>
          <a:p>
            <a:pPr marL="0" indent="0" defTabSz="457200">
              <a:lnSpc>
                <a:spcPct val="120000"/>
              </a:lnSpc>
              <a:spcBef>
                <a:spcPts val="0"/>
              </a:spcBef>
              <a:buSzTx/>
              <a:buNone/>
              <a:defRPr sz="2300">
                <a:solidFill>
                  <a:srgbClr val="ED9D13"/>
                </a:solidFill>
                <a:latin typeface="Courier"/>
                <a:ea typeface="Courier"/>
                <a:cs typeface="Courier"/>
                <a:sym typeface="Courier"/>
              </a:defRPr>
            </a:pPr>
            <a:r>
              <a:rPr lang="en-US" sz="2000" dirty="0">
                <a:solidFill>
                  <a:srgbClr val="000000"/>
                </a:solidFill>
              </a:rPr>
              <a:t>   </a:t>
            </a:r>
            <a:r>
              <a:rPr sz="2000" dirty="0">
                <a:solidFill>
                  <a:srgbClr val="000000"/>
                </a:solidFill>
              </a:rPr>
              <a:t> </a:t>
            </a:r>
            <a:r>
              <a:rPr sz="2000" b="1" dirty="0">
                <a:solidFill>
                  <a:srgbClr val="6AB825"/>
                </a:solidFill>
              </a:rPr>
              <a:t>print</a:t>
            </a:r>
            <a:r>
              <a:rPr sz="2000" dirty="0">
                <a:solidFill>
                  <a:srgbClr val="D0D0D0"/>
                </a:solidFill>
              </a:rPr>
              <a:t>(</a:t>
            </a:r>
            <a:r>
              <a:rPr sz="2000" dirty="0"/>
              <a:t>"Inside the function local total : "</a:t>
            </a:r>
            <a:r>
              <a:rPr sz="2000" dirty="0">
                <a:solidFill>
                  <a:srgbClr val="D0D0D0"/>
                </a:solidFill>
              </a:rPr>
              <a:t>,</a:t>
            </a:r>
            <a:r>
              <a:rPr sz="2000" dirty="0">
                <a:solidFill>
                  <a:srgbClr val="000000"/>
                </a:solidFill>
              </a:rPr>
              <a:t> </a:t>
            </a:r>
            <a:r>
              <a:rPr sz="2000" dirty="0">
                <a:solidFill>
                  <a:srgbClr val="D0D0D0"/>
                </a:solidFill>
              </a:rPr>
              <a:t>total)</a:t>
            </a:r>
            <a:endParaRPr sz="2000" dirty="0">
              <a:solidFill>
                <a:srgbClr val="000000"/>
              </a:solidFill>
            </a:endParaRPr>
          </a:p>
          <a:p>
            <a:pPr marL="0" indent="0" defTabSz="457200">
              <a:lnSpc>
                <a:spcPct val="120000"/>
              </a:lnSpc>
              <a:spcBef>
                <a:spcPts val="0"/>
              </a:spcBef>
              <a:buSzTx/>
              <a:buNone/>
              <a:defRPr sz="2300">
                <a:solidFill>
                  <a:srgbClr val="6AB825"/>
                </a:solidFill>
                <a:latin typeface="Courier"/>
                <a:ea typeface="Courier"/>
                <a:cs typeface="Courier"/>
                <a:sym typeface="Courier"/>
              </a:defRPr>
            </a:pPr>
            <a:r>
              <a:rPr lang="en-US" sz="2000" dirty="0">
                <a:solidFill>
                  <a:srgbClr val="000000"/>
                </a:solidFill>
              </a:rPr>
              <a:t>   </a:t>
            </a:r>
            <a:r>
              <a:rPr sz="2000" dirty="0">
                <a:solidFill>
                  <a:srgbClr val="000000"/>
                </a:solidFill>
              </a:rPr>
              <a:t> </a:t>
            </a:r>
            <a:r>
              <a:rPr sz="2000" b="1" dirty="0"/>
              <a:t>return</a:t>
            </a:r>
            <a:r>
              <a:rPr sz="2000" dirty="0">
                <a:solidFill>
                  <a:srgbClr val="000000"/>
                </a:solidFill>
              </a:rPr>
              <a:t> </a:t>
            </a:r>
            <a:r>
              <a:rPr sz="2000" dirty="0">
                <a:solidFill>
                  <a:srgbClr val="D0D0D0"/>
                </a:solidFill>
              </a:rPr>
              <a:t>total;</a:t>
            </a:r>
            <a:endParaRPr sz="2000" dirty="0">
              <a:solidFill>
                <a:srgbClr val="000000"/>
              </a:solidFill>
            </a:endParaRPr>
          </a:p>
          <a:p>
            <a:pPr marL="0" indent="0" defTabSz="457200">
              <a:lnSpc>
                <a:spcPct val="120000"/>
              </a:lnSpc>
              <a:spcBef>
                <a:spcPts val="0"/>
              </a:spcBef>
              <a:buSzTx/>
              <a:buFontTx/>
              <a:buNone/>
              <a:defRPr sz="2300" i="1">
                <a:solidFill>
                  <a:srgbClr val="999999"/>
                </a:solidFill>
                <a:latin typeface="Courier"/>
                <a:ea typeface="Courier"/>
                <a:cs typeface="Courier"/>
                <a:sym typeface="Courier"/>
              </a:defRPr>
            </a:pPr>
            <a:r>
              <a:rPr sz="2000" dirty="0"/>
              <a:t># Now you can call sum function</a:t>
            </a:r>
            <a:endParaRPr sz="2000" i="0" dirty="0">
              <a:solidFill>
                <a:srgbClr val="000000"/>
              </a:solidFill>
            </a:endParaRPr>
          </a:p>
          <a:p>
            <a:pPr marL="0" indent="0" defTabSz="457200">
              <a:lnSpc>
                <a:spcPct val="120000"/>
              </a:lnSpc>
              <a:spcBef>
                <a:spcPts val="0"/>
              </a:spcBef>
              <a:buSzTx/>
              <a:buFontTx/>
              <a:buNone/>
              <a:defRPr sz="2300">
                <a:solidFill>
                  <a:srgbClr val="24909D"/>
                </a:solidFill>
                <a:latin typeface="Courier"/>
                <a:ea typeface="Courier"/>
                <a:cs typeface="Courier"/>
                <a:sym typeface="Courier"/>
              </a:defRPr>
            </a:pPr>
            <a:r>
              <a:rPr sz="2000" dirty="0"/>
              <a:t>sum</a:t>
            </a:r>
            <a:r>
              <a:rPr sz="2000" dirty="0">
                <a:solidFill>
                  <a:srgbClr val="D0D0D0"/>
                </a:solidFill>
              </a:rPr>
              <a:t>(</a:t>
            </a:r>
            <a:r>
              <a:rPr sz="2000" dirty="0">
                <a:solidFill>
                  <a:srgbClr val="000000"/>
                </a:solidFill>
              </a:rPr>
              <a:t> </a:t>
            </a:r>
            <a:r>
              <a:rPr sz="2000" dirty="0">
                <a:solidFill>
                  <a:srgbClr val="3677A9"/>
                </a:solidFill>
              </a:rPr>
              <a:t>10</a:t>
            </a:r>
            <a:r>
              <a:rPr sz="2000" dirty="0">
                <a:solidFill>
                  <a:srgbClr val="D0D0D0"/>
                </a:solidFill>
              </a:rPr>
              <a:t>,</a:t>
            </a:r>
            <a:r>
              <a:rPr sz="2000" dirty="0">
                <a:solidFill>
                  <a:srgbClr val="000000"/>
                </a:solidFill>
              </a:rPr>
              <a:t> </a:t>
            </a:r>
            <a:r>
              <a:rPr sz="2000" dirty="0">
                <a:solidFill>
                  <a:srgbClr val="3677A9"/>
                </a:solidFill>
              </a:rPr>
              <a:t>20</a:t>
            </a:r>
            <a:r>
              <a:rPr sz="2000" dirty="0">
                <a:solidFill>
                  <a:srgbClr val="000000"/>
                </a:solidFill>
              </a:rPr>
              <a:t> </a:t>
            </a:r>
            <a:r>
              <a:rPr sz="2000" dirty="0">
                <a:solidFill>
                  <a:srgbClr val="D0D0D0"/>
                </a:solidFill>
              </a:rPr>
              <a:t>);</a:t>
            </a:r>
            <a:endParaRPr sz="2000" dirty="0">
              <a:solidFill>
                <a:srgbClr val="000000"/>
              </a:solidFill>
            </a:endParaRPr>
          </a:p>
          <a:p>
            <a:pPr marL="0" indent="0" defTabSz="457200">
              <a:lnSpc>
                <a:spcPct val="120000"/>
              </a:lnSpc>
              <a:spcBef>
                <a:spcPts val="0"/>
              </a:spcBef>
              <a:buSzTx/>
              <a:buFontTx/>
              <a:buNone/>
              <a:defRPr sz="2300">
                <a:solidFill>
                  <a:srgbClr val="ED9D13"/>
                </a:solidFill>
                <a:latin typeface="Courier"/>
                <a:ea typeface="Courier"/>
                <a:cs typeface="Courier"/>
                <a:sym typeface="Courier"/>
              </a:defRPr>
            </a:pPr>
            <a:r>
              <a:rPr sz="2000" b="1" dirty="0">
                <a:solidFill>
                  <a:srgbClr val="6AB825"/>
                </a:solidFill>
              </a:rPr>
              <a:t>print</a:t>
            </a:r>
            <a:r>
              <a:rPr sz="2000" dirty="0">
                <a:solidFill>
                  <a:srgbClr val="D0D0D0"/>
                </a:solidFill>
              </a:rPr>
              <a:t>(</a:t>
            </a:r>
            <a:r>
              <a:rPr sz="2000" dirty="0"/>
              <a:t>"Outside the function global total : "</a:t>
            </a:r>
            <a:r>
              <a:rPr sz="2000" dirty="0">
                <a:solidFill>
                  <a:srgbClr val="D0D0D0"/>
                </a:solidFill>
              </a:rPr>
              <a:t>,</a:t>
            </a:r>
            <a:r>
              <a:rPr sz="2000" dirty="0">
                <a:solidFill>
                  <a:srgbClr val="000000"/>
                </a:solidFill>
              </a:rPr>
              <a:t> </a:t>
            </a:r>
            <a:r>
              <a:rPr sz="2000" dirty="0">
                <a:solidFill>
                  <a:srgbClr val="D0D0D0"/>
                </a:solidFill>
              </a:rPr>
              <a:t>total)</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itle 1"/>
          <p:cNvSpPr txBox="1">
            <a:spLocks noGrp="1"/>
          </p:cNvSpPr>
          <p:nvPr>
            <p:ph type="title"/>
          </p:nvPr>
        </p:nvSpPr>
        <p:spPr>
          <a:xfrm>
            <a:off x="838200" y="365125"/>
            <a:ext cx="10515600" cy="1325563"/>
          </a:xfrm>
          <a:prstGeom prst="rect">
            <a:avLst/>
          </a:prstGeom>
        </p:spPr>
        <p:txBody>
          <a:bodyPr/>
          <a:lstStyle>
            <a:lvl1pPr>
              <a:defRPr>
                <a:latin typeface="Consolas"/>
                <a:ea typeface="Consolas"/>
                <a:cs typeface="Consolas"/>
                <a:sym typeface="Consolas"/>
              </a:defRPr>
            </a:lvl1pPr>
          </a:lstStyle>
          <a:p>
            <a:r>
              <a:t>Namespaces and Scoping</a:t>
            </a:r>
          </a:p>
        </p:txBody>
      </p:sp>
      <p:sp>
        <p:nvSpPr>
          <p:cNvPr id="229" name="Content Placeholder 2"/>
          <p:cNvSpPr txBox="1">
            <a:spLocks noGrp="1"/>
          </p:cNvSpPr>
          <p:nvPr>
            <p:ph type="body" idx="1"/>
          </p:nvPr>
        </p:nvSpPr>
        <p:spPr>
          <a:xfrm>
            <a:off x="838200" y="1825625"/>
            <a:ext cx="10515600" cy="4351338"/>
          </a:xfrm>
          <a:prstGeom prst="rect">
            <a:avLst/>
          </a:prstGeom>
        </p:spPr>
        <p:txBody>
          <a:bodyPr lIns="45719" rIns="45719" anchor="t">
            <a:normAutofit/>
          </a:bodyPr>
          <a:lstStyle/>
          <a:p>
            <a:pPr>
              <a:lnSpc>
                <a:spcPct val="100000"/>
              </a:lnSpc>
            </a:pPr>
            <a:r>
              <a:rPr dirty="0"/>
              <a:t>A </a:t>
            </a:r>
            <a:r>
              <a:rPr i="1" dirty="0"/>
              <a:t>namespace</a:t>
            </a:r>
            <a:r>
              <a:rPr dirty="0"/>
              <a:t> is a dictionary of variable names (keys) and their corresponding objects (values).</a:t>
            </a:r>
            <a:endParaRPr lang="en-US" dirty="0"/>
          </a:p>
          <a:p>
            <a:pPr>
              <a:lnSpc>
                <a:spcPct val="100000"/>
              </a:lnSpc>
            </a:pPr>
            <a:r>
              <a:rPr dirty="0"/>
              <a:t>A Python statement can access variables in a </a:t>
            </a:r>
            <a:r>
              <a:rPr i="1" dirty="0"/>
              <a:t>local namespace</a:t>
            </a:r>
            <a:r>
              <a:rPr dirty="0"/>
              <a:t> and in the </a:t>
            </a:r>
            <a:r>
              <a:rPr i="1" dirty="0"/>
              <a:t>global namespace</a:t>
            </a:r>
            <a:r>
              <a:rPr dirty="0"/>
              <a:t>. If a local and a global variable have the same name, the local variable shadows the global variable.</a:t>
            </a:r>
          </a:p>
          <a:p>
            <a:pPr>
              <a:lnSpc>
                <a:spcPct val="100000"/>
              </a:lnSpc>
            </a:pPr>
            <a:r>
              <a:rPr dirty="0"/>
              <a:t>Each function has its own local namespace. Class methods follow the same scoping rule as ordinary functions.</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ontent Placeholder 2"/>
          <p:cNvSpPr txBox="1">
            <a:spLocks noGrp="1"/>
          </p:cNvSpPr>
          <p:nvPr>
            <p:ph type="body" sz="half" idx="1"/>
          </p:nvPr>
        </p:nvSpPr>
        <p:spPr>
          <a:xfrm>
            <a:off x="2323200" y="1581149"/>
            <a:ext cx="7545600" cy="4054716"/>
          </a:xfrm>
          <a:prstGeom prst="rect">
            <a:avLst/>
          </a:prstGeom>
        </p:spPr>
        <p:txBody>
          <a:bodyPr lIns="45719" rIns="45719" anchor="t">
            <a:normAutofit/>
          </a:bodyPr>
          <a:lstStyle/>
          <a:p>
            <a:pPr marL="0" indent="0" defTabSz="457200">
              <a:lnSpc>
                <a:spcPct val="100000"/>
              </a:lnSpc>
              <a:spcBef>
                <a:spcPts val="0"/>
              </a:spcBef>
              <a:buSzTx/>
              <a:buFontTx/>
              <a:buNone/>
              <a:defRPr sz="2300">
                <a:solidFill>
                  <a:srgbClr val="D0D0D0"/>
                </a:solidFill>
                <a:latin typeface="Courier"/>
                <a:ea typeface="Courier"/>
                <a:cs typeface="Courier"/>
                <a:sym typeface="Courier"/>
              </a:defRPr>
            </a:pPr>
            <a:r>
              <a:rPr dirty="0"/>
              <a:t>Money</a:t>
            </a:r>
            <a:r>
              <a:rPr dirty="0">
                <a:solidFill>
                  <a:srgbClr val="000000"/>
                </a:solidFill>
              </a:rPr>
              <a:t> </a:t>
            </a:r>
            <a:r>
              <a:rPr dirty="0"/>
              <a:t>=</a:t>
            </a:r>
            <a:r>
              <a:rPr dirty="0">
                <a:solidFill>
                  <a:srgbClr val="000000"/>
                </a:solidFill>
              </a:rPr>
              <a:t> </a:t>
            </a:r>
            <a:r>
              <a:rPr dirty="0">
                <a:solidFill>
                  <a:srgbClr val="3677A9"/>
                </a:solidFill>
              </a:rPr>
              <a:t>2000</a:t>
            </a:r>
            <a:endParaRPr lang="en-US" dirty="0">
              <a:solidFill>
                <a:srgbClr val="000000"/>
              </a:solidFill>
            </a:endParaRPr>
          </a:p>
          <a:p>
            <a:pPr marL="0" indent="0" defTabSz="457200">
              <a:lnSpc>
                <a:spcPct val="100000"/>
              </a:lnSpc>
              <a:spcBef>
                <a:spcPts val="0"/>
              </a:spcBef>
              <a:buSzTx/>
              <a:buFontTx/>
              <a:buNone/>
              <a:defRPr sz="2300">
                <a:solidFill>
                  <a:srgbClr val="447FCF"/>
                </a:solidFill>
                <a:latin typeface="Courier"/>
                <a:ea typeface="Courier"/>
                <a:cs typeface="Courier"/>
                <a:sym typeface="Courier"/>
              </a:defRPr>
            </a:pPr>
            <a:r>
              <a:rPr b="1" dirty="0">
                <a:solidFill>
                  <a:srgbClr val="6AB825"/>
                </a:solidFill>
              </a:rPr>
              <a:t>def</a:t>
            </a:r>
            <a:r>
              <a:rPr dirty="0">
                <a:solidFill>
                  <a:srgbClr val="000000"/>
                </a:solidFill>
              </a:rPr>
              <a:t> </a:t>
            </a:r>
            <a:r>
              <a:rPr dirty="0" err="1"/>
              <a:t>AddMoney</a:t>
            </a:r>
            <a:r>
              <a:rPr dirty="0">
                <a:solidFill>
                  <a:srgbClr val="D0D0D0"/>
                </a:solidFill>
              </a:rPr>
              <a:t>():</a:t>
            </a:r>
            <a:endParaRPr dirty="0">
              <a:solidFill>
                <a:srgbClr val="000000"/>
              </a:solidFill>
            </a:endParaRPr>
          </a:p>
          <a:p>
            <a:pPr marL="0" indent="0" defTabSz="457200">
              <a:lnSpc>
                <a:spcPct val="100000"/>
              </a:lnSpc>
              <a:spcBef>
                <a:spcPts val="0"/>
              </a:spcBef>
              <a:buSzTx/>
              <a:buNone/>
              <a:defRPr sz="2300">
                <a:solidFill>
                  <a:srgbClr val="6AB825"/>
                </a:solidFill>
                <a:latin typeface="Courier"/>
                <a:ea typeface="Courier"/>
                <a:cs typeface="Courier"/>
                <a:sym typeface="Courier"/>
              </a:defRPr>
            </a:pPr>
            <a:r>
              <a:rPr lang="en-US" dirty="0">
                <a:solidFill>
                  <a:srgbClr val="000000"/>
                </a:solidFill>
              </a:rPr>
              <a:t>   </a:t>
            </a:r>
            <a:r>
              <a:rPr dirty="0">
                <a:solidFill>
                  <a:srgbClr val="000000"/>
                </a:solidFill>
              </a:rPr>
              <a:t> </a:t>
            </a:r>
            <a:r>
              <a:rPr b="1"/>
              <a:t>global</a:t>
            </a:r>
            <a:r>
              <a:rPr dirty="0">
                <a:solidFill>
                  <a:srgbClr val="000000"/>
                </a:solidFill>
              </a:rPr>
              <a:t> </a:t>
            </a:r>
            <a:r>
              <a:rPr>
                <a:solidFill>
                  <a:srgbClr val="D0D0D0"/>
                </a:solidFill>
              </a:rPr>
              <a:t>Money</a:t>
            </a:r>
            <a:endParaRPr>
              <a:solidFill>
                <a:srgbClr val="000000"/>
              </a:solidFill>
            </a:endParaRPr>
          </a:p>
          <a:p>
            <a:pPr marL="0" indent="0" defTabSz="457200">
              <a:lnSpc>
                <a:spcPct val="100000"/>
              </a:lnSpc>
              <a:spcBef>
                <a:spcPts val="0"/>
              </a:spcBef>
              <a:buSzTx/>
              <a:buNone/>
              <a:defRPr sz="2300">
                <a:solidFill>
                  <a:srgbClr val="D0D0D0"/>
                </a:solidFill>
                <a:latin typeface="Courier"/>
                <a:ea typeface="Courier"/>
                <a:cs typeface="Courier"/>
                <a:sym typeface="Courier"/>
              </a:defRPr>
            </a:pPr>
            <a:r>
              <a:rPr lang="en-US" dirty="0">
                <a:solidFill>
                  <a:srgbClr val="000000"/>
                </a:solidFill>
              </a:rPr>
              <a:t>   </a:t>
            </a:r>
            <a:r>
              <a:rPr dirty="0">
                <a:solidFill>
                  <a:srgbClr val="000000"/>
                </a:solidFill>
              </a:rPr>
              <a:t> </a:t>
            </a:r>
            <a:r>
              <a:t>Money</a:t>
            </a:r>
            <a:r>
              <a:rPr dirty="0">
                <a:solidFill>
                  <a:srgbClr val="000000"/>
                </a:solidFill>
              </a:rPr>
              <a:t> </a:t>
            </a:r>
            <a:r>
              <a:t>=</a:t>
            </a:r>
            <a:r>
              <a:rPr dirty="0">
                <a:solidFill>
                  <a:srgbClr val="000000"/>
                </a:solidFill>
              </a:rPr>
              <a:t> </a:t>
            </a:r>
            <a:r>
              <a:t>Money</a:t>
            </a:r>
            <a:r>
              <a:rPr dirty="0">
                <a:solidFill>
                  <a:srgbClr val="000000"/>
                </a:solidFill>
              </a:rPr>
              <a:t> </a:t>
            </a:r>
            <a:r>
              <a:t>+</a:t>
            </a:r>
            <a:r>
              <a:rPr dirty="0">
                <a:solidFill>
                  <a:srgbClr val="000000"/>
                </a:solidFill>
              </a:rPr>
              <a:t> </a:t>
            </a:r>
            <a:r>
              <a:rPr>
                <a:solidFill>
                  <a:srgbClr val="3677A9"/>
                </a:solidFill>
              </a:rPr>
              <a:t>1</a:t>
            </a:r>
            <a:endParaRPr>
              <a:solidFill>
                <a:srgbClr val="000000"/>
              </a:solidFill>
            </a:endParaRPr>
          </a:p>
          <a:p>
            <a:pPr marL="0" indent="0" defTabSz="457200">
              <a:lnSpc>
                <a:spcPct val="100000"/>
              </a:lnSpc>
              <a:spcBef>
                <a:spcPts val="0"/>
              </a:spcBef>
              <a:buSzTx/>
              <a:buFontTx/>
              <a:buNone/>
              <a:defRPr sz="2300">
                <a:solidFill>
                  <a:srgbClr val="000000"/>
                </a:solidFill>
                <a:latin typeface="Courier"/>
                <a:ea typeface="Courier"/>
                <a:cs typeface="Courier"/>
                <a:sym typeface="Courier"/>
              </a:defRPr>
            </a:pPr>
            <a:endParaRPr>
              <a:solidFill>
                <a:srgbClr val="000000"/>
              </a:solidFill>
            </a:endParaRPr>
          </a:p>
          <a:p>
            <a:pPr marL="0" indent="0" defTabSz="457200">
              <a:lnSpc>
                <a:spcPct val="100000"/>
              </a:lnSpc>
              <a:spcBef>
                <a:spcPts val="0"/>
              </a:spcBef>
              <a:buSzTx/>
              <a:buFontTx/>
              <a:buNone/>
              <a:defRPr sz="2300">
                <a:solidFill>
                  <a:srgbClr val="D0D0D0"/>
                </a:solidFill>
                <a:latin typeface="Courier"/>
                <a:ea typeface="Courier"/>
                <a:cs typeface="Courier"/>
                <a:sym typeface="Courier"/>
              </a:defRPr>
            </a:pPr>
            <a:r>
              <a:rPr b="1">
                <a:solidFill>
                  <a:srgbClr val="6AB825"/>
                </a:solidFill>
              </a:rPr>
              <a:t>print</a:t>
            </a:r>
            <a:r>
              <a:rPr dirty="0">
                <a:solidFill>
                  <a:srgbClr val="000000"/>
                </a:solidFill>
              </a:rPr>
              <a:t> </a:t>
            </a:r>
            <a:r>
              <a:t>(Money)</a:t>
            </a:r>
            <a:endParaRPr>
              <a:solidFill>
                <a:srgbClr val="000000"/>
              </a:solidFill>
            </a:endParaRPr>
          </a:p>
          <a:p>
            <a:pPr marL="0" indent="0" defTabSz="457200">
              <a:lnSpc>
                <a:spcPct val="100000"/>
              </a:lnSpc>
              <a:spcBef>
                <a:spcPts val="0"/>
              </a:spcBef>
              <a:buSzTx/>
              <a:buFontTx/>
              <a:buNone/>
              <a:defRPr sz="2300">
                <a:solidFill>
                  <a:srgbClr val="D0D0D0"/>
                </a:solidFill>
                <a:latin typeface="Courier"/>
                <a:ea typeface="Courier"/>
                <a:cs typeface="Courier"/>
                <a:sym typeface="Courier"/>
              </a:defRPr>
            </a:pPr>
            <a:r>
              <a:rPr err="1"/>
              <a:t>AddMoney</a:t>
            </a:r>
            <a:r>
              <a:t>()</a:t>
            </a:r>
            <a:endParaRPr>
              <a:solidFill>
                <a:srgbClr val="000000"/>
              </a:solidFill>
            </a:endParaRPr>
          </a:p>
          <a:p>
            <a:pPr marL="0" indent="0" defTabSz="457200">
              <a:lnSpc>
                <a:spcPct val="100000"/>
              </a:lnSpc>
              <a:spcBef>
                <a:spcPts val="0"/>
              </a:spcBef>
              <a:buSzTx/>
              <a:buFontTx/>
              <a:buNone/>
              <a:defRPr sz="2300">
                <a:solidFill>
                  <a:srgbClr val="D0D0D0"/>
                </a:solidFill>
                <a:latin typeface="Courier"/>
                <a:ea typeface="Courier"/>
                <a:cs typeface="Courier"/>
                <a:sym typeface="Courier"/>
              </a:defRPr>
            </a:pPr>
            <a:r>
              <a:rPr b="1">
                <a:solidFill>
                  <a:srgbClr val="6AB825"/>
                </a:solidFill>
              </a:rPr>
              <a:t>print</a:t>
            </a:r>
            <a:r>
              <a:rPr dirty="0">
                <a:solidFill>
                  <a:srgbClr val="000000"/>
                </a:solidFill>
              </a:rPr>
              <a:t> </a:t>
            </a:r>
            <a:r>
              <a:t>(Money)</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itle 1"/>
          <p:cNvSpPr txBox="1">
            <a:spLocks noGrp="1"/>
          </p:cNvSpPr>
          <p:nvPr>
            <p:ph type="title"/>
          </p:nvPr>
        </p:nvSpPr>
        <p:spPr>
          <a:xfrm>
            <a:off x="838200" y="365125"/>
            <a:ext cx="10515600" cy="1325563"/>
          </a:xfrm>
          <a:prstGeom prst="rect">
            <a:avLst/>
          </a:prstGeom>
        </p:spPr>
        <p:txBody>
          <a:bodyPr/>
          <a:lstStyle/>
          <a:p>
            <a:pPr>
              <a:defRPr>
                <a:latin typeface="Consolas"/>
                <a:ea typeface="Consolas"/>
                <a:cs typeface="Consolas"/>
                <a:sym typeface="Consolas"/>
              </a:defRPr>
            </a:pPr>
            <a:r>
              <a:t>The </a:t>
            </a:r>
            <a:r>
              <a:rPr>
                <a:latin typeface="Courier New"/>
                <a:ea typeface="Courier New"/>
                <a:cs typeface="Courier New"/>
                <a:sym typeface="Courier New"/>
              </a:rPr>
              <a:t>dir()</a:t>
            </a:r>
            <a:r>
              <a:t> Function</a:t>
            </a:r>
          </a:p>
        </p:txBody>
      </p:sp>
      <p:sp>
        <p:nvSpPr>
          <p:cNvPr id="234" name="Content Placeholder 2"/>
          <p:cNvSpPr txBox="1">
            <a:spLocks noGrp="1"/>
          </p:cNvSpPr>
          <p:nvPr>
            <p:ph type="body" idx="1"/>
          </p:nvPr>
        </p:nvSpPr>
        <p:spPr>
          <a:xfrm>
            <a:off x="838200" y="1825625"/>
            <a:ext cx="10515600" cy="4351338"/>
          </a:xfrm>
          <a:prstGeom prst="rect">
            <a:avLst/>
          </a:prstGeom>
        </p:spPr>
        <p:txBody>
          <a:bodyPr lIns="45719" rIns="45719" anchor="t">
            <a:normAutofit/>
          </a:bodyPr>
          <a:lstStyle/>
          <a:p>
            <a:pPr>
              <a:lnSpc>
                <a:spcPct val="100000"/>
              </a:lnSpc>
              <a:defRPr>
                <a:latin typeface="Verdana"/>
                <a:ea typeface="Verdana"/>
                <a:cs typeface="Verdana"/>
                <a:sym typeface="Verdana"/>
              </a:defRPr>
            </a:pPr>
            <a:r>
              <a:rPr dirty="0"/>
              <a:t>The </a:t>
            </a:r>
            <a:r>
              <a:rPr dirty="0" err="1"/>
              <a:t>dir</a:t>
            </a:r>
            <a:r>
              <a:rPr dirty="0"/>
              <a:t>() built-in function returns a sorted list of strings containing the names defined by a module.</a:t>
            </a:r>
            <a:endParaRPr lang="en-US" dirty="0"/>
          </a:p>
          <a:p>
            <a:pPr>
              <a:lnSpc>
                <a:spcPct val="100000"/>
              </a:lnSpc>
            </a:pPr>
            <a:endParaRPr/>
          </a:p>
          <a:p>
            <a:pPr marL="0" indent="0" defTabSz="457200">
              <a:lnSpc>
                <a:spcPct val="100000"/>
              </a:lnSpc>
              <a:spcBef>
                <a:spcPts val="1200"/>
              </a:spcBef>
              <a:buSzTx/>
              <a:buFontTx/>
              <a:buNone/>
              <a:defRPr sz="1200">
                <a:solidFill>
                  <a:srgbClr val="000000"/>
                </a:solidFill>
                <a:latin typeface="Times"/>
                <a:ea typeface="Times"/>
                <a:cs typeface="Times"/>
                <a:sym typeface="Times"/>
              </a:defRPr>
            </a:pPr>
            <a:endParaRPr/>
          </a:p>
          <a:p>
            <a:pPr marL="0" indent="0" defTabSz="457200">
              <a:lnSpc>
                <a:spcPct val="100000"/>
              </a:lnSpc>
              <a:spcBef>
                <a:spcPts val="0"/>
              </a:spcBef>
              <a:buSzTx/>
              <a:buFontTx/>
              <a:buNone/>
              <a:defRPr b="1">
                <a:solidFill>
                  <a:srgbClr val="6AB825"/>
                </a:solidFill>
                <a:latin typeface="Courier"/>
                <a:ea typeface="Courier"/>
                <a:cs typeface="Courier"/>
                <a:sym typeface="Courier"/>
              </a:defRPr>
            </a:pPr>
            <a:r>
              <a:rPr dirty="0"/>
              <a:t>import</a:t>
            </a:r>
            <a:r>
              <a:rPr b="0" dirty="0">
                <a:solidFill>
                  <a:srgbClr val="000000"/>
                </a:solidFill>
              </a:rPr>
              <a:t> </a:t>
            </a:r>
            <a:r>
              <a:rPr b="0" u="sng" dirty="0">
                <a:solidFill>
                  <a:srgbClr val="447FCF"/>
                </a:solidFill>
              </a:rPr>
              <a:t>math</a:t>
            </a:r>
            <a:endParaRPr b="0" dirty="0">
              <a:solidFill>
                <a:srgbClr val="000000"/>
              </a:solidFill>
            </a:endParaRPr>
          </a:p>
          <a:p>
            <a:pPr marL="0" indent="0" defTabSz="457200">
              <a:lnSpc>
                <a:spcPct val="100000"/>
              </a:lnSpc>
              <a:spcBef>
                <a:spcPts val="0"/>
              </a:spcBef>
              <a:buSzTx/>
              <a:buFontTx/>
              <a:buNone/>
              <a:defRPr>
                <a:solidFill>
                  <a:srgbClr val="000000"/>
                </a:solidFill>
                <a:latin typeface="Courier"/>
                <a:ea typeface="Courier"/>
                <a:cs typeface="Courier"/>
                <a:sym typeface="Courier"/>
              </a:defRPr>
            </a:pPr>
            <a:endParaRPr b="0">
              <a:solidFill>
                <a:srgbClr val="000000"/>
              </a:solidFill>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dirty="0"/>
              <a:t>content</a:t>
            </a:r>
            <a:r>
              <a:rPr dirty="0">
                <a:solidFill>
                  <a:srgbClr val="000000"/>
                </a:solidFill>
              </a:rPr>
              <a:t> </a:t>
            </a:r>
            <a:r>
              <a:rPr dirty="0"/>
              <a:t>=</a:t>
            </a:r>
            <a:r>
              <a:rPr dirty="0">
                <a:solidFill>
                  <a:srgbClr val="000000"/>
                </a:solidFill>
              </a:rPr>
              <a:t> </a:t>
            </a:r>
            <a:r>
              <a:rPr dirty="0" err="1">
                <a:solidFill>
                  <a:srgbClr val="24909D"/>
                </a:solidFill>
              </a:rPr>
              <a:t>dir</a:t>
            </a:r>
            <a:r>
              <a:rPr dirty="0"/>
              <a:t>(math)</a:t>
            </a:r>
            <a:endParaRPr dirty="0">
              <a:solidFill>
                <a:srgbClr val="000000"/>
              </a:solidFill>
            </a:endParaRPr>
          </a:p>
          <a:p>
            <a:pPr marL="0" indent="0" defTabSz="457200">
              <a:lnSpc>
                <a:spcPct val="100000"/>
              </a:lnSpc>
              <a:spcBef>
                <a:spcPts val="0"/>
              </a:spcBef>
              <a:buSzTx/>
              <a:buFontTx/>
              <a:buNone/>
              <a:defRPr>
                <a:solidFill>
                  <a:srgbClr val="D0D0D0"/>
                </a:solidFill>
                <a:latin typeface="Courier"/>
                <a:ea typeface="Courier"/>
                <a:cs typeface="Courier"/>
                <a:sym typeface="Courier"/>
              </a:defRPr>
            </a:pPr>
            <a:r>
              <a:rPr b="1" dirty="0">
                <a:solidFill>
                  <a:srgbClr val="6AB825"/>
                </a:solidFill>
              </a:rPr>
              <a:t>print</a:t>
            </a:r>
            <a:r>
              <a:rPr dirty="0">
                <a:solidFill>
                  <a:srgbClr val="000000"/>
                </a:solidFill>
              </a:rPr>
              <a:t> </a:t>
            </a:r>
            <a:r>
              <a:rPr dirty="0"/>
              <a:t>content</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itle 1"/>
          <p:cNvSpPr txBox="1">
            <a:spLocks noGrp="1"/>
          </p:cNvSpPr>
          <p:nvPr>
            <p:ph type="title"/>
          </p:nvPr>
        </p:nvSpPr>
        <p:spPr>
          <a:xfrm>
            <a:off x="838200" y="365125"/>
            <a:ext cx="10515600" cy="1325563"/>
          </a:xfrm>
          <a:prstGeom prst="rect">
            <a:avLst/>
          </a:prstGeom>
        </p:spPr>
        <p:txBody>
          <a:bodyPr/>
          <a:lstStyle>
            <a:lvl1pPr>
              <a:defRPr>
                <a:solidFill>
                  <a:srgbClr val="FF0000"/>
                </a:solidFill>
              </a:defRPr>
            </a:lvl1pPr>
          </a:lstStyle>
          <a:p>
            <a:r>
              <a:t>Brain Drill</a:t>
            </a:r>
          </a:p>
        </p:txBody>
      </p:sp>
      <p:sp>
        <p:nvSpPr>
          <p:cNvPr id="237" name="Content Placeholder 2"/>
          <p:cNvSpPr txBox="1">
            <a:spLocks noGrp="1"/>
          </p:cNvSpPr>
          <p:nvPr>
            <p:ph type="body" idx="1"/>
          </p:nvPr>
        </p:nvSpPr>
        <p:spPr>
          <a:xfrm>
            <a:off x="838200" y="1825625"/>
            <a:ext cx="10515600" cy="4351338"/>
          </a:xfrm>
          <a:prstGeom prst="rect">
            <a:avLst/>
          </a:prstGeom>
        </p:spPr>
        <p:txBody>
          <a:bodyPr/>
          <a:lstStyle/>
          <a:p>
            <a:pPr marL="212597" indent="-212597" defTabSz="850391">
              <a:lnSpc>
                <a:spcPct val="100000"/>
              </a:lnSpc>
              <a:spcBef>
                <a:spcPts val="900"/>
              </a:spcBef>
              <a:defRPr sz="2604"/>
            </a:pPr>
            <a:r>
              <a:t>Write a program (using functions!) that asks the user for a long string containing multiple words. Print back to the user the same string, except with the words in backwards order. For example, string:</a:t>
            </a:r>
          </a:p>
          <a:p>
            <a:pPr marL="212597" indent="-212597" defTabSz="850391">
              <a:lnSpc>
                <a:spcPct val="100000"/>
              </a:lnSpc>
              <a:spcBef>
                <a:spcPts val="900"/>
              </a:spcBef>
              <a:defRPr sz="2604"/>
            </a:pPr>
            <a:endParaRPr/>
          </a:p>
          <a:p>
            <a:pPr marL="0" lvl="1" indent="425195" defTabSz="850391">
              <a:lnSpc>
                <a:spcPct val="100000"/>
              </a:lnSpc>
              <a:spcBef>
                <a:spcPts val="400"/>
              </a:spcBef>
              <a:buSzTx/>
              <a:buNone/>
              <a:defRPr sz="2232">
                <a:latin typeface="Courier New"/>
                <a:ea typeface="Courier New"/>
                <a:cs typeface="Courier New"/>
                <a:sym typeface="Courier New"/>
              </a:defRPr>
            </a:pPr>
            <a:r>
              <a:t> My name is Michele</a:t>
            </a:r>
          </a:p>
          <a:p>
            <a:pPr marL="0" lvl="1" indent="425195" defTabSz="850391">
              <a:lnSpc>
                <a:spcPct val="100000"/>
              </a:lnSpc>
              <a:spcBef>
                <a:spcPts val="400"/>
              </a:spcBef>
              <a:buSzTx/>
              <a:buNone/>
              <a:defRPr sz="2232">
                <a:latin typeface="Courier New"/>
                <a:ea typeface="Courier New"/>
                <a:cs typeface="Courier New"/>
                <a:sym typeface="Courier New"/>
              </a:defRPr>
            </a:pPr>
            <a:endParaRPr/>
          </a:p>
          <a:p>
            <a:pPr marL="0" indent="0" defTabSz="850391">
              <a:lnSpc>
                <a:spcPct val="100000"/>
              </a:lnSpc>
              <a:spcBef>
                <a:spcPts val="900"/>
              </a:spcBef>
              <a:buSzTx/>
              <a:buNone/>
              <a:defRPr sz="2604"/>
            </a:pPr>
            <a:r>
              <a:t>  Then we would see the string shown back.</a:t>
            </a:r>
          </a:p>
          <a:p>
            <a:pPr marL="212597" indent="-212597" defTabSz="850391">
              <a:lnSpc>
                <a:spcPct val="100000"/>
              </a:lnSpc>
              <a:spcBef>
                <a:spcPts val="900"/>
              </a:spcBef>
              <a:defRPr sz="2604"/>
            </a:pPr>
            <a:endParaRPr/>
          </a:p>
          <a:p>
            <a:pPr marL="0" lvl="2" indent="212597" defTabSz="850391">
              <a:lnSpc>
                <a:spcPct val="100000"/>
              </a:lnSpc>
              <a:spcBef>
                <a:spcPts val="400"/>
              </a:spcBef>
              <a:buSzTx/>
              <a:buNone/>
              <a:defRPr sz="1860"/>
            </a:pPr>
            <a:r>
              <a:t>       </a:t>
            </a:r>
            <a:r>
              <a:rPr sz="2232">
                <a:latin typeface="Courier New"/>
                <a:ea typeface="Courier New"/>
                <a:cs typeface="Courier New"/>
                <a:sym typeface="Courier New"/>
              </a:rPr>
              <a:t>Michele is name My</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ontent Placeholder 2"/>
          <p:cNvSpPr txBox="1">
            <a:spLocks noGrp="1"/>
          </p:cNvSpPr>
          <p:nvPr>
            <p:ph type="body" idx="1"/>
          </p:nvPr>
        </p:nvSpPr>
        <p:spPr>
          <a:xfrm>
            <a:off x="838200" y="713700"/>
            <a:ext cx="10515600" cy="5463264"/>
          </a:xfrm>
          <a:prstGeom prst="rect">
            <a:avLst/>
          </a:prstGeom>
        </p:spPr>
        <p:txBody>
          <a:bodyPr/>
          <a:lstStyle/>
          <a:p>
            <a:pPr>
              <a:lnSpc>
                <a:spcPct val="100000"/>
              </a:lnSpc>
            </a:pPr>
            <a:r>
              <a:t>Print multiplication table of n using recursion.</a:t>
            </a:r>
          </a:p>
          <a:p>
            <a:pPr marL="0" indent="0">
              <a:lnSpc>
                <a:spcPct val="100000"/>
              </a:lnSpc>
              <a:buSzTx/>
              <a:buNone/>
              <a:defRPr b="1"/>
            </a:pPr>
            <a:endParaRPr/>
          </a:p>
          <a:p>
            <a:pPr>
              <a:lnSpc>
                <a:spcPct val="100000"/>
              </a:lnSpc>
            </a:pPr>
            <a:r>
              <a:t>Write a function to calculate power of a number raised to other ( ab ) using recursion.</a:t>
            </a:r>
          </a:p>
          <a:p>
            <a:pPr>
              <a:lnSpc>
                <a:spcPct val="100000"/>
              </a:lnSpc>
            </a:pPr>
            <a:r>
              <a:t>Write a function “perfect()” that determines if parameter number is a perfect number. Use this function in a program that determines and prints all the perfect numbers between 1 and 1000.</a:t>
            </a:r>
          </a:p>
          <a:p>
            <a:pPr>
              <a:lnSpc>
                <a:spcPct val="100000"/>
              </a:lnSpc>
            </a:pPr>
            <a:r>
              <a:t>[An integer number is said to be “perfect number” if its factors, including 1(but not the number itself), sum to the number. E.g., 6 is a perfect number because 6=1+2+3].</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ontent Placeholder 2"/>
          <p:cNvSpPr txBox="1">
            <a:spLocks noGrp="1"/>
          </p:cNvSpPr>
          <p:nvPr>
            <p:ph type="body" idx="1"/>
          </p:nvPr>
        </p:nvSpPr>
        <p:spPr>
          <a:xfrm>
            <a:off x="838200" y="632340"/>
            <a:ext cx="10515600" cy="5544624"/>
          </a:xfrm>
          <a:prstGeom prst="rect">
            <a:avLst/>
          </a:prstGeom>
        </p:spPr>
        <p:txBody>
          <a:bodyPr/>
          <a:lstStyle/>
          <a:p>
            <a:pPr>
              <a:lnSpc>
                <a:spcPct val="100000"/>
              </a:lnSpc>
            </a:pPr>
            <a:r>
              <a:t>Write a program that accepts a sequence of whitespace separated words as input and prints the words after removing all duplicate words and sorting them alphanumerically.Suppose the following input is supplied to the program:</a:t>
            </a:r>
          </a:p>
          <a:p>
            <a:pPr>
              <a:lnSpc>
                <a:spcPct val="100000"/>
              </a:lnSpc>
            </a:pPr>
            <a:endParaRPr/>
          </a:p>
          <a:p>
            <a:pPr marL="0" indent="0">
              <a:lnSpc>
                <a:spcPct val="100000"/>
              </a:lnSpc>
              <a:buSzTx/>
              <a:buNone/>
            </a:pPr>
            <a:r>
              <a:t>"</a:t>
            </a:r>
            <a:r>
              <a:rPr>
                <a:latin typeface="Courier New"/>
                <a:ea typeface="Courier New"/>
                <a:cs typeface="Courier New"/>
                <a:sym typeface="Courier New"/>
              </a:rPr>
              <a:t>hello world and practice makes perfect and hello world again</a:t>
            </a:r>
            <a:r>
              <a:t>”</a:t>
            </a:r>
          </a:p>
          <a:p>
            <a:pPr marL="0" indent="0">
              <a:lnSpc>
                <a:spcPct val="100000"/>
              </a:lnSpc>
              <a:buSzTx/>
              <a:buNone/>
            </a:pPr>
            <a:endParaRPr/>
          </a:p>
          <a:p>
            <a:pPr marL="0" indent="0">
              <a:lnSpc>
                <a:spcPct val="100000"/>
              </a:lnSpc>
              <a:buSzTx/>
              <a:buNone/>
            </a:pPr>
            <a:r>
              <a:t>Then, the output should be:</a:t>
            </a:r>
          </a:p>
          <a:p>
            <a:pPr marL="0" indent="0">
              <a:lnSpc>
                <a:spcPct val="100000"/>
              </a:lnSpc>
              <a:buSzTx/>
              <a:buNone/>
            </a:pPr>
            <a:r>
              <a:t>again and hello makes perfect practice world</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itle 1"/>
          <p:cNvSpPr txBox="1">
            <a:spLocks noGrp="1"/>
          </p:cNvSpPr>
          <p:nvPr>
            <p:ph type="title"/>
          </p:nvPr>
        </p:nvSpPr>
        <p:spPr>
          <a:xfrm>
            <a:off x="838200" y="365125"/>
            <a:ext cx="10515600" cy="1325563"/>
          </a:xfrm>
          <a:prstGeom prst="rect">
            <a:avLst/>
          </a:prstGeom>
        </p:spPr>
        <p:txBody>
          <a:bodyPr/>
          <a:lstStyle>
            <a:lvl1pPr>
              <a:defRPr>
                <a:solidFill>
                  <a:srgbClr val="FF0000"/>
                </a:solidFill>
                <a:latin typeface="Consolas"/>
                <a:ea typeface="Consolas"/>
                <a:cs typeface="Consolas"/>
                <a:sym typeface="Consolas"/>
              </a:defRPr>
            </a:lvl1pPr>
          </a:lstStyle>
          <a:p>
            <a:r>
              <a:t>Brain Drill</a:t>
            </a:r>
          </a:p>
        </p:txBody>
      </p:sp>
      <p:sp>
        <p:nvSpPr>
          <p:cNvPr id="244" name="Content Placeholder 2"/>
          <p:cNvSpPr txBox="1">
            <a:spLocks noGrp="1"/>
          </p:cNvSpPr>
          <p:nvPr>
            <p:ph type="body" idx="1"/>
          </p:nvPr>
        </p:nvSpPr>
        <p:spPr>
          <a:xfrm>
            <a:off x="838200" y="1825625"/>
            <a:ext cx="10515600" cy="4351338"/>
          </a:xfrm>
          <a:prstGeom prst="rect">
            <a:avLst/>
          </a:prstGeom>
        </p:spPr>
        <p:txBody>
          <a:bodyPr/>
          <a:lstStyle/>
          <a:p>
            <a:r>
              <a:t>Write a program that reads integers from the user and stores them in a list. Use 0 as a sentinel value to mark the end of the input. Once all of the values have been read your program should display them (except for the 0) in reverse order, with one value appearing on each line.</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ontent Placeholder 2"/>
          <p:cNvSpPr txBox="1">
            <a:spLocks noGrp="1"/>
          </p:cNvSpPr>
          <p:nvPr>
            <p:ph type="body" idx="1"/>
          </p:nvPr>
        </p:nvSpPr>
        <p:spPr>
          <a:xfrm>
            <a:off x="838200" y="388207"/>
            <a:ext cx="10515600" cy="5788756"/>
          </a:xfrm>
          <a:prstGeom prst="rect">
            <a:avLst/>
          </a:prstGeom>
        </p:spPr>
        <p:txBody>
          <a:bodyPr lIns="45719" rIns="45719" anchor="t">
            <a:normAutofit lnSpcReduction="10000"/>
          </a:bodyPr>
          <a:lstStyle/>
          <a:p>
            <a:pPr marL="226060" indent="-226060" defTabSz="905255">
              <a:lnSpc>
                <a:spcPct val="100000"/>
              </a:lnSpc>
              <a:spcBef>
                <a:spcPts val="900"/>
              </a:spcBef>
              <a:defRPr sz="2277">
                <a:latin typeface="Verdana"/>
                <a:ea typeface="Verdana"/>
                <a:cs typeface="Verdana"/>
                <a:sym typeface="Verdana"/>
              </a:defRPr>
            </a:pPr>
            <a:r>
              <a:rPr sz="2250" dirty="0"/>
              <a:t>In this exercise, you will create a program that reads words from the user until the user enters a blank line. After the user enters a blank line your program should display each word entered by the user exactly once. The words should be displayed in the same order that they were entered. For example, if the user enters:</a:t>
            </a:r>
            <a:endParaRPr lang="en-US" sz="2250" dirty="0"/>
          </a:p>
          <a:p>
            <a:pPr marL="226060" indent="-226060" defTabSz="905255">
              <a:lnSpc>
                <a:spcPct val="100000"/>
              </a:lnSpc>
              <a:spcBef>
                <a:spcPts val="900"/>
              </a:spcBef>
              <a:defRPr sz="2277">
                <a:latin typeface="Verdana"/>
                <a:ea typeface="Verdana"/>
                <a:cs typeface="Verdana"/>
                <a:sym typeface="Verdana"/>
              </a:defRPr>
            </a:pPr>
            <a:endParaRPr/>
          </a:p>
          <a:p>
            <a:pPr marL="0" lvl="1" indent="452120" defTabSz="905255">
              <a:lnSpc>
                <a:spcPct val="100000"/>
              </a:lnSpc>
              <a:spcBef>
                <a:spcPts val="400"/>
              </a:spcBef>
              <a:buSzTx/>
              <a:buNone/>
              <a:defRPr sz="1979">
                <a:latin typeface="Courier New"/>
                <a:ea typeface="Courier New"/>
                <a:cs typeface="Courier New"/>
                <a:sym typeface="Courier New"/>
              </a:defRPr>
            </a:pPr>
            <a:r>
              <a:rPr dirty="0"/>
              <a:t>first</a:t>
            </a:r>
          </a:p>
          <a:p>
            <a:pPr marL="0" lvl="1" indent="452120" defTabSz="905255">
              <a:lnSpc>
                <a:spcPct val="100000"/>
              </a:lnSpc>
              <a:spcBef>
                <a:spcPts val="400"/>
              </a:spcBef>
              <a:buSzTx/>
              <a:buNone/>
              <a:defRPr sz="1979">
                <a:latin typeface="Courier New"/>
                <a:ea typeface="Courier New"/>
                <a:cs typeface="Courier New"/>
                <a:sym typeface="Courier New"/>
              </a:defRPr>
            </a:pPr>
            <a:r>
              <a:rPr dirty="0"/>
              <a:t>second</a:t>
            </a:r>
          </a:p>
          <a:p>
            <a:pPr marL="0" lvl="1" indent="452120" defTabSz="905255">
              <a:lnSpc>
                <a:spcPct val="100000"/>
              </a:lnSpc>
              <a:spcBef>
                <a:spcPts val="400"/>
              </a:spcBef>
              <a:buSzTx/>
              <a:buNone/>
              <a:defRPr sz="1979">
                <a:latin typeface="Courier New"/>
                <a:ea typeface="Courier New"/>
                <a:cs typeface="Courier New"/>
                <a:sym typeface="Courier New"/>
              </a:defRPr>
            </a:pPr>
            <a:r>
              <a:rPr dirty="0"/>
              <a:t>first</a:t>
            </a:r>
          </a:p>
          <a:p>
            <a:pPr marL="0" lvl="1" indent="452120" defTabSz="905255">
              <a:lnSpc>
                <a:spcPct val="100000"/>
              </a:lnSpc>
              <a:spcBef>
                <a:spcPts val="400"/>
              </a:spcBef>
              <a:buSzTx/>
              <a:buNone/>
              <a:defRPr sz="1979">
                <a:latin typeface="Courier New"/>
                <a:ea typeface="Courier New"/>
                <a:cs typeface="Courier New"/>
                <a:sym typeface="Courier New"/>
              </a:defRPr>
            </a:pPr>
            <a:r>
              <a:rPr dirty="0"/>
              <a:t>third</a:t>
            </a:r>
          </a:p>
          <a:p>
            <a:pPr marL="0" lvl="1" indent="452120" defTabSz="905255">
              <a:lnSpc>
                <a:spcPct val="100000"/>
              </a:lnSpc>
              <a:spcBef>
                <a:spcPts val="400"/>
              </a:spcBef>
              <a:buSzTx/>
              <a:buNone/>
              <a:defRPr sz="1979">
                <a:latin typeface="Courier New"/>
                <a:ea typeface="Courier New"/>
                <a:cs typeface="Courier New"/>
                <a:sym typeface="Courier New"/>
              </a:defRPr>
            </a:pPr>
            <a:r>
              <a:rPr dirty="0"/>
              <a:t>Second</a:t>
            </a:r>
          </a:p>
          <a:p>
            <a:pPr marL="0" lvl="1" indent="452120" defTabSz="905255">
              <a:lnSpc>
                <a:spcPct val="100000"/>
              </a:lnSpc>
              <a:spcBef>
                <a:spcPts val="400"/>
              </a:spcBef>
              <a:buSzTx/>
              <a:buNone/>
              <a:defRPr sz="1979">
                <a:latin typeface="Courier New"/>
                <a:ea typeface="Courier New"/>
                <a:cs typeface="Courier New"/>
                <a:sym typeface="Courier New"/>
              </a:defRPr>
            </a:pPr>
            <a:endParaRPr/>
          </a:p>
          <a:p>
            <a:pPr marL="226060" indent="-226060" defTabSz="905255">
              <a:lnSpc>
                <a:spcPct val="100000"/>
              </a:lnSpc>
              <a:spcBef>
                <a:spcPts val="900"/>
              </a:spcBef>
              <a:defRPr sz="2277">
                <a:latin typeface="Verdana"/>
                <a:ea typeface="Verdana"/>
                <a:cs typeface="Verdana"/>
                <a:sym typeface="Verdana"/>
              </a:defRPr>
            </a:pPr>
            <a:r>
              <a:rPr dirty="0"/>
              <a:t>then your program should display:</a:t>
            </a:r>
          </a:p>
          <a:p>
            <a:pPr marL="0" lvl="1" indent="452120" defTabSz="905255">
              <a:lnSpc>
                <a:spcPct val="100000"/>
              </a:lnSpc>
              <a:spcBef>
                <a:spcPts val="400"/>
              </a:spcBef>
              <a:buSzTx/>
              <a:buNone/>
              <a:defRPr sz="1979">
                <a:latin typeface="Courier New"/>
                <a:ea typeface="Courier New"/>
                <a:cs typeface="Courier New"/>
                <a:sym typeface="Courier New"/>
              </a:defRPr>
            </a:pPr>
            <a:r>
              <a:rPr dirty="0"/>
              <a:t>first</a:t>
            </a:r>
          </a:p>
          <a:p>
            <a:pPr marL="0" lvl="1" indent="452120" defTabSz="905255">
              <a:lnSpc>
                <a:spcPct val="100000"/>
              </a:lnSpc>
              <a:spcBef>
                <a:spcPts val="400"/>
              </a:spcBef>
              <a:buSzTx/>
              <a:buNone/>
              <a:defRPr sz="1979">
                <a:latin typeface="Courier New"/>
                <a:ea typeface="Courier New"/>
                <a:cs typeface="Courier New"/>
                <a:sym typeface="Courier New"/>
              </a:defRPr>
            </a:pPr>
            <a:r>
              <a:rPr dirty="0"/>
              <a:t>second</a:t>
            </a:r>
          </a:p>
          <a:p>
            <a:pPr marL="0" lvl="1" indent="452120" defTabSz="905255">
              <a:lnSpc>
                <a:spcPct val="100000"/>
              </a:lnSpc>
              <a:spcBef>
                <a:spcPts val="400"/>
              </a:spcBef>
              <a:buSzTx/>
              <a:buNone/>
              <a:defRPr sz="1979">
                <a:latin typeface="Courier New"/>
                <a:ea typeface="Courier New"/>
                <a:cs typeface="Courier New"/>
                <a:sym typeface="Courier New"/>
              </a:defRPr>
            </a:pPr>
            <a:r>
              <a:rPr dirty="0"/>
              <a:t>third</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ontent Placeholder 2"/>
          <p:cNvSpPr txBox="1">
            <a:spLocks noGrp="1"/>
          </p:cNvSpPr>
          <p:nvPr>
            <p:ph type="body" idx="1"/>
          </p:nvPr>
        </p:nvSpPr>
        <p:spPr>
          <a:xfrm>
            <a:off x="838200" y="565162"/>
            <a:ext cx="10515600" cy="5611802"/>
          </a:xfrm>
          <a:prstGeom prst="rect">
            <a:avLst/>
          </a:prstGeom>
        </p:spPr>
        <p:txBody>
          <a:bodyPr lIns="45719" rIns="45719" anchor="t">
            <a:normAutofit fontScale="92500"/>
          </a:bodyPr>
          <a:lstStyle/>
          <a:p>
            <a:pPr>
              <a:lnSpc>
                <a:spcPct val="100000"/>
              </a:lnSpc>
              <a:defRPr sz="2500">
                <a:latin typeface="Verdana"/>
                <a:ea typeface="Verdana"/>
                <a:cs typeface="Verdana"/>
                <a:sym typeface="Verdana"/>
              </a:defRPr>
            </a:pPr>
            <a:r>
              <a:rPr dirty="0"/>
              <a:t>Create a program that reads integers from the user until a blank line is entered. Once all of the integers have been read your program should display all of the negative numbers, followed by all of the zeros, followed by all of the positive </a:t>
            </a:r>
            <a:r>
              <a:rPr dirty="0" err="1"/>
              <a:t>numbers.Within</a:t>
            </a:r>
            <a:r>
              <a:rPr dirty="0"/>
              <a:t> each group the numbers should be displayed in the same order that they were </a:t>
            </a:r>
            <a:r>
              <a:rPr dirty="0" err="1"/>
              <a:t>enteredby</a:t>
            </a:r>
            <a:r>
              <a:rPr dirty="0"/>
              <a:t> the user. For example, if the user enters the values 3, -4, 1, 0, -1, 0, and -2 then your program should output the values -4, -1, -2, 0, 0, 3, and 1. Your program should display each value on its own line.</a:t>
            </a:r>
            <a:endParaRPr lang="en-US" dirty="0"/>
          </a:p>
          <a:p>
            <a:pPr>
              <a:lnSpc>
                <a:spcPct val="100000"/>
              </a:lnSpc>
              <a:defRPr sz="2500">
                <a:latin typeface="Verdana"/>
                <a:ea typeface="Verdana"/>
                <a:cs typeface="Verdana"/>
                <a:sym typeface="Verdana"/>
              </a:defRPr>
            </a:pPr>
            <a:r>
              <a:rPr dirty="0"/>
              <a:t>In order to win the top prize in a particular lottery, one must match all 6 numbers on his or her ticket to the 6 numbers between 1 and 49 that are drawn by the lottery organizer. Write a program that generates a random selection of 6 numbers for a lottery ticket. Ensure that the 6 numbers selected do not contain any duplicates. Display the numbers in ascending order.</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1"/>
          <p:cNvSpPr txBox="1">
            <a:spLocks noGrp="1"/>
          </p:cNvSpPr>
          <p:nvPr>
            <p:ph type="title"/>
          </p:nvPr>
        </p:nvSpPr>
        <p:spPr>
          <a:xfrm>
            <a:off x="838200" y="365125"/>
            <a:ext cx="10515600" cy="1325563"/>
          </a:xfrm>
          <a:prstGeom prst="rect">
            <a:avLst/>
          </a:prstGeom>
        </p:spPr>
        <p:txBody>
          <a:bodyPr/>
          <a:lstStyle>
            <a:lvl1pPr>
              <a:defRPr>
                <a:latin typeface="Consolas"/>
                <a:ea typeface="Consolas"/>
                <a:cs typeface="Consolas"/>
                <a:sym typeface="Consolas"/>
              </a:defRPr>
            </a:lvl1pPr>
          </a:lstStyle>
          <a:p>
            <a:r>
              <a:t>Tuple</a:t>
            </a:r>
          </a:p>
        </p:txBody>
      </p:sp>
      <p:sp>
        <p:nvSpPr>
          <p:cNvPr id="125" name="Content Placeholder 2"/>
          <p:cNvSpPr txBox="1">
            <a:spLocks noGrp="1"/>
          </p:cNvSpPr>
          <p:nvPr>
            <p:ph type="body" idx="1"/>
          </p:nvPr>
        </p:nvSpPr>
        <p:spPr>
          <a:xfrm>
            <a:off x="838200" y="1812925"/>
            <a:ext cx="10515600" cy="4351338"/>
          </a:xfrm>
          <a:prstGeom prst="rect">
            <a:avLst/>
          </a:prstGeom>
        </p:spPr>
        <p:txBody>
          <a:bodyPr/>
          <a:lstStyle/>
          <a:p>
            <a:pPr>
              <a:defRPr>
                <a:latin typeface="Verdana"/>
                <a:ea typeface="Verdana"/>
                <a:cs typeface="Verdana"/>
                <a:sym typeface="Verdana"/>
              </a:defRPr>
            </a:pPr>
            <a:r>
              <a:t>Tuple is an ordered sequence of items same as list. The only difference is that tuples are immutable. Tuples once created cannot be modified.</a:t>
            </a:r>
          </a:p>
          <a:p>
            <a:pPr>
              <a:defRPr>
                <a:latin typeface="Verdana"/>
                <a:ea typeface="Verdana"/>
                <a:cs typeface="Verdana"/>
                <a:sym typeface="Verdana"/>
              </a:defRPr>
            </a:pPr>
            <a:r>
              <a:t>Tuples are used to write-protect data and are usually faster than list as it cannot change dynamically.</a:t>
            </a:r>
          </a:p>
          <a:p>
            <a:pPr>
              <a:defRPr>
                <a:latin typeface="Verdana"/>
                <a:ea typeface="Verdana"/>
                <a:cs typeface="Verdana"/>
                <a:sym typeface="Verdana"/>
              </a:defRPr>
            </a:pPr>
            <a:r>
              <a:t>It is defined within parentheses () where items are separated by commas.</a:t>
            </a:r>
          </a:p>
          <a:p>
            <a:pPr marL="0" indent="0">
              <a:buSzTx/>
              <a:buNone/>
              <a:defRPr>
                <a:latin typeface="Verdana"/>
                <a:ea typeface="Verdana"/>
                <a:cs typeface="Verdana"/>
                <a:sym typeface="Verdana"/>
              </a:defRPr>
            </a:pPr>
            <a:endParaRPr/>
          </a:p>
          <a:p>
            <a:pPr>
              <a:buSzTx/>
              <a:buNone/>
              <a:defRPr>
                <a:latin typeface="Courier New"/>
                <a:ea typeface="Courier New"/>
                <a:cs typeface="Courier New"/>
                <a:sym typeface="Courier New"/>
              </a:defRPr>
            </a:pPr>
            <a:r>
              <a:t>&gt;&gt; </a:t>
            </a:r>
            <a:r>
              <a:rPr>
                <a:solidFill>
                  <a:srgbClr val="D0D0D0"/>
                </a:solidFill>
              </a:rPr>
              <a:t>t</a:t>
            </a:r>
            <a:r>
              <a:rPr>
                <a:solidFill>
                  <a:srgbClr val="000000"/>
                </a:solidFill>
              </a:rPr>
              <a:t> </a:t>
            </a:r>
            <a:r>
              <a:rPr>
                <a:solidFill>
                  <a:srgbClr val="D0D0D0"/>
                </a:solidFill>
              </a:rPr>
              <a:t>=</a:t>
            </a:r>
            <a:r>
              <a:rPr>
                <a:solidFill>
                  <a:srgbClr val="000000"/>
                </a:solidFill>
              </a:rPr>
              <a:t> </a:t>
            </a:r>
            <a:r>
              <a:rPr>
                <a:solidFill>
                  <a:srgbClr val="D0D0D0"/>
                </a:solidFill>
              </a:rPr>
              <a:t>(</a:t>
            </a:r>
            <a:r>
              <a:rPr>
                <a:solidFill>
                  <a:srgbClr val="3677A9"/>
                </a:solidFill>
              </a:rPr>
              <a:t>5</a:t>
            </a:r>
            <a:r>
              <a:rPr>
                <a:solidFill>
                  <a:srgbClr val="D0D0D0"/>
                </a:solidFill>
              </a:rPr>
              <a:t>,</a:t>
            </a:r>
            <a:r>
              <a:t>'program'</a:t>
            </a:r>
            <a:r>
              <a:rPr>
                <a:solidFill>
                  <a:srgbClr val="D0D0D0"/>
                </a:solidFill>
              </a:rPr>
              <a:t>,</a:t>
            </a:r>
            <a:r>
              <a:rPr>
                <a:solidFill>
                  <a:srgbClr val="000000"/>
                </a:solidFill>
              </a:rPr>
              <a:t> </a:t>
            </a:r>
            <a:r>
              <a:rPr>
                <a:solidFill>
                  <a:srgbClr val="3677A9"/>
                </a:solidFill>
              </a:rPr>
              <a:t>1</a:t>
            </a:r>
            <a:r>
              <a:rPr>
                <a:solidFill>
                  <a:srgbClr val="D0D0D0"/>
                </a:solidFill>
              </a:rPr>
              <a:t>+</a:t>
            </a:r>
            <a:r>
              <a:rPr>
                <a:solidFill>
                  <a:srgbClr val="3677A9"/>
                </a:solidFill>
              </a:rPr>
              <a:t>3j</a:t>
            </a:r>
            <a:r>
              <a:rPr>
                <a:solidFill>
                  <a:srgbClr val="D0D0D0"/>
                </a:solidFill>
              </a:rPr>
              <a:t>)</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ontent Placeholder 2"/>
          <p:cNvSpPr txBox="1">
            <a:spLocks noGrp="1"/>
          </p:cNvSpPr>
          <p:nvPr>
            <p:ph type="body" idx="1"/>
          </p:nvPr>
        </p:nvSpPr>
        <p:spPr>
          <a:xfrm>
            <a:off x="838200" y="484187"/>
            <a:ext cx="10515600" cy="5990950"/>
          </a:xfrm>
          <a:prstGeom prst="rect">
            <a:avLst/>
          </a:prstGeom>
        </p:spPr>
        <p:txBody>
          <a:bodyPr lIns="45719" rIns="45719" anchor="t">
            <a:normAutofit fontScale="92500"/>
          </a:bodyPr>
          <a:lstStyle/>
          <a:p>
            <a:pPr>
              <a:lnSpc>
                <a:spcPct val="100000"/>
              </a:lnSpc>
              <a:defRPr sz="2500">
                <a:latin typeface="Verdana"/>
                <a:ea typeface="Verdana"/>
                <a:cs typeface="Verdana"/>
                <a:sym typeface="Verdana"/>
              </a:defRPr>
            </a:pPr>
            <a:r>
              <a:rPr dirty="0"/>
              <a:t>Python’s standard library includes a method named count that determines how many times a specific value occurs in a list. In this exercise, you will create a new function named </a:t>
            </a:r>
            <a:r>
              <a:rPr dirty="0" err="1"/>
              <a:t>countRange</a:t>
            </a:r>
            <a:r>
              <a:rPr dirty="0"/>
              <a:t> which determines and returns the number of elements within a list that are greater than or equal to some minimum value and less than some maximum value. Your function will take three parameters: the list, the minimum value and the maximum value. It will return an integer result greater than or equal to 0. Include a main program that demonstrates your function for several different lists, minimum values and maximum values. Ensure that your program works correctly for both lists of integers and lists of floating point numbers.</a:t>
            </a:r>
            <a:endParaRPr lang="en-US" dirty="0"/>
          </a:p>
          <a:p>
            <a:pPr>
              <a:lnSpc>
                <a:spcPct val="100000"/>
              </a:lnSpc>
              <a:defRPr sz="2500">
                <a:latin typeface="Verdana"/>
                <a:ea typeface="Verdana"/>
                <a:cs typeface="Verdana"/>
                <a:sym typeface="Verdana"/>
              </a:defRPr>
            </a:pPr>
            <a:r>
              <a:rPr dirty="0"/>
              <a:t>Create a program that determines and displays the number of unique characters in a string entered by the user. For example, Hello, World! has 10 unique characters </a:t>
            </a:r>
            <a:r>
              <a:rPr dirty="0" err="1"/>
              <a:t>whilezzzhas</a:t>
            </a:r>
            <a:r>
              <a:rPr dirty="0"/>
              <a:t> only one unique character. Use a dictionary or set to solve this problem.</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itle 1"/>
          <p:cNvSpPr txBox="1">
            <a:spLocks noGrp="1"/>
          </p:cNvSpPr>
          <p:nvPr>
            <p:ph type="title"/>
          </p:nvPr>
        </p:nvSpPr>
        <p:spPr>
          <a:xfrm>
            <a:off x="838200" y="365125"/>
            <a:ext cx="10515600" cy="1325563"/>
          </a:xfrm>
          <a:prstGeom prst="rect">
            <a:avLst/>
          </a:prstGeom>
        </p:spPr>
        <p:txBody>
          <a:bodyPr/>
          <a:lstStyle>
            <a:lvl1pPr>
              <a:defRPr>
                <a:solidFill>
                  <a:srgbClr val="FFFF00"/>
                </a:solidFill>
                <a:latin typeface="Consolas"/>
                <a:ea typeface="Consolas"/>
                <a:cs typeface="Consolas"/>
                <a:sym typeface="Consolas"/>
              </a:defRPr>
            </a:lvl1pPr>
          </a:lstStyle>
          <a:p>
            <a:r>
              <a:t>Super Brain Drill</a:t>
            </a:r>
          </a:p>
        </p:txBody>
      </p:sp>
      <p:sp>
        <p:nvSpPr>
          <p:cNvPr id="253" name="Content Placeholder 2"/>
          <p:cNvSpPr txBox="1">
            <a:spLocks noGrp="1"/>
          </p:cNvSpPr>
          <p:nvPr>
            <p:ph type="body" idx="1"/>
          </p:nvPr>
        </p:nvSpPr>
        <p:spPr>
          <a:xfrm>
            <a:off x="838200" y="1825625"/>
            <a:ext cx="10515600" cy="4351338"/>
          </a:xfrm>
          <a:prstGeom prst="rect">
            <a:avLst/>
          </a:prstGeom>
        </p:spPr>
        <p:txBody>
          <a:bodyPr lIns="45719" rIns="45719" anchor="t">
            <a:normAutofit/>
          </a:bodyPr>
          <a:lstStyle/>
          <a:p>
            <a:pPr>
              <a:lnSpc>
                <a:spcPct val="100000"/>
              </a:lnSpc>
            </a:pPr>
            <a:r>
              <a:rPr dirty="0"/>
              <a:t>Two words are anagrams if they contain all of the same letters, but in a different order. For example, “evil” and “live” are anagrams because each contains one e, one </a:t>
            </a:r>
            <a:r>
              <a:rPr dirty="0" err="1"/>
              <a:t>i</a:t>
            </a:r>
            <a:r>
              <a:rPr dirty="0"/>
              <a:t>, one l, and one v. Create a program that reads two strings from the user, determines whether or not they are anagrams, and reports the result.</a:t>
            </a:r>
            <a:endParaRPr lang="en-US"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itle 1"/>
          <p:cNvSpPr txBox="1">
            <a:spLocks noGrp="1"/>
          </p:cNvSpPr>
          <p:nvPr>
            <p:ph type="title"/>
          </p:nvPr>
        </p:nvSpPr>
        <p:spPr>
          <a:xfrm>
            <a:off x="838200" y="0"/>
            <a:ext cx="10515600" cy="1325563"/>
          </a:xfrm>
          <a:prstGeom prst="rect">
            <a:avLst/>
          </a:prstGeom>
        </p:spPr>
        <p:txBody>
          <a:bodyPr/>
          <a:lstStyle>
            <a:lvl1pPr>
              <a:defRPr>
                <a:latin typeface="Consolas"/>
                <a:ea typeface="Consolas"/>
                <a:cs typeface="Consolas"/>
                <a:sym typeface="Consolas"/>
              </a:defRPr>
            </a:lvl1pPr>
          </a:lstStyle>
          <a:p>
            <a:r>
              <a:t>Retrieving tuple values</a:t>
            </a:r>
          </a:p>
        </p:txBody>
      </p:sp>
      <p:sp>
        <p:nvSpPr>
          <p:cNvPr id="128" name="Content Placeholder 2"/>
          <p:cNvSpPr txBox="1">
            <a:spLocks noGrp="1"/>
          </p:cNvSpPr>
          <p:nvPr>
            <p:ph type="body" idx="1"/>
          </p:nvPr>
        </p:nvSpPr>
        <p:spPr>
          <a:xfrm>
            <a:off x="838200" y="1247503"/>
            <a:ext cx="10515600" cy="5056461"/>
          </a:xfrm>
          <a:prstGeom prst="rect">
            <a:avLst/>
          </a:prstGeom>
        </p:spPr>
        <p:txBody>
          <a:bodyPr/>
          <a:lstStyle/>
          <a:p>
            <a:pPr>
              <a:lnSpc>
                <a:spcPct val="96000"/>
              </a:lnSpc>
              <a:defRPr sz="2100">
                <a:latin typeface="Verdana"/>
                <a:ea typeface="Verdana"/>
                <a:cs typeface="Verdana"/>
                <a:sym typeface="Verdana"/>
              </a:defRPr>
            </a:pPr>
            <a:r>
              <a:t>We can use the slicing operator [] to extract items but we cannot change its value.</a:t>
            </a:r>
          </a:p>
          <a:p>
            <a:pPr marL="0" indent="0">
              <a:lnSpc>
                <a:spcPct val="72000"/>
              </a:lnSpc>
              <a:buSzTx/>
              <a:buNone/>
              <a:defRPr sz="2100">
                <a:latin typeface="Verdana"/>
                <a:ea typeface="Verdana"/>
                <a:cs typeface="Verdana"/>
                <a:sym typeface="Verdana"/>
              </a:defRPr>
            </a:pPr>
            <a:endParaRPr/>
          </a:p>
          <a:p>
            <a:pPr>
              <a:lnSpc>
                <a:spcPct val="72000"/>
              </a:lnSpc>
              <a:buSzTx/>
              <a:buNone/>
              <a:defRPr sz="2100">
                <a:latin typeface="Courier New"/>
                <a:ea typeface="Courier New"/>
                <a:cs typeface="Courier New"/>
                <a:sym typeface="Courier New"/>
              </a:defRPr>
            </a:pPr>
            <a:r>
              <a:t>&gt;&gt; </a:t>
            </a:r>
            <a:r>
              <a:rPr sz="2300" b="1">
                <a:solidFill>
                  <a:srgbClr val="6AB825"/>
                </a:solidFill>
              </a:rPr>
              <a:t>print</a:t>
            </a:r>
            <a:r>
              <a:rPr sz="2300">
                <a:solidFill>
                  <a:srgbClr val="D0D0D0"/>
                </a:solidFill>
              </a:rPr>
              <a:t>(</a:t>
            </a:r>
            <a:r>
              <a:rPr sz="2300"/>
              <a:t>"t[1] = "</a:t>
            </a:r>
            <a:r>
              <a:rPr sz="2300">
                <a:solidFill>
                  <a:srgbClr val="D0D0D0"/>
                </a:solidFill>
              </a:rPr>
              <a:t>,</a:t>
            </a:r>
            <a:r>
              <a:rPr sz="2300">
                <a:solidFill>
                  <a:srgbClr val="000000"/>
                </a:solidFill>
              </a:rPr>
              <a:t> </a:t>
            </a:r>
            <a:r>
              <a:rPr sz="2300">
                <a:solidFill>
                  <a:srgbClr val="D0D0D0"/>
                </a:solidFill>
              </a:rPr>
              <a:t>t[</a:t>
            </a:r>
            <a:r>
              <a:rPr sz="2300">
                <a:solidFill>
                  <a:srgbClr val="3677A9"/>
                </a:solidFill>
              </a:rPr>
              <a:t>1</a:t>
            </a:r>
            <a:r>
              <a:rPr sz="2300">
                <a:solidFill>
                  <a:srgbClr val="D0D0D0"/>
                </a:solidFill>
              </a:rPr>
              <a:t>])</a:t>
            </a:r>
            <a:endParaRPr sz="2300">
              <a:solidFill>
                <a:srgbClr val="000000"/>
              </a:solidFill>
            </a:endParaRPr>
          </a:p>
          <a:p>
            <a:pPr marL="0" indent="0" defTabSz="457200">
              <a:lnSpc>
                <a:spcPts val="4200"/>
              </a:lnSpc>
              <a:spcBef>
                <a:spcPts val="0"/>
              </a:spcBef>
              <a:buSzTx/>
              <a:buFontTx/>
              <a:buNone/>
              <a:defRPr sz="2300">
                <a:solidFill>
                  <a:srgbClr val="D0D0D0"/>
                </a:solidFill>
                <a:latin typeface="Courier"/>
                <a:ea typeface="Courier"/>
                <a:cs typeface="Courier"/>
                <a:sym typeface="Courier"/>
              </a:defRPr>
            </a:pPr>
            <a:r>
              <a:t>t[</a:t>
            </a:r>
            <a:r>
              <a:rPr>
                <a:solidFill>
                  <a:srgbClr val="3677A9"/>
                </a:solidFill>
              </a:rPr>
              <a:t>1</a:t>
            </a:r>
            <a:r>
              <a:t>]</a:t>
            </a:r>
            <a:r>
              <a:rPr>
                <a:solidFill>
                  <a:srgbClr val="000000"/>
                </a:solidFill>
              </a:rPr>
              <a:t> </a:t>
            </a:r>
            <a:r>
              <a:t>=</a:t>
            </a:r>
            <a:r>
              <a:rPr>
                <a:solidFill>
                  <a:srgbClr val="000000"/>
                </a:solidFill>
              </a:rPr>
              <a:t> </a:t>
            </a:r>
            <a:r>
              <a:t>program</a:t>
            </a:r>
          </a:p>
          <a:p>
            <a:pPr>
              <a:lnSpc>
                <a:spcPct val="72000"/>
              </a:lnSpc>
              <a:buSzTx/>
              <a:buNone/>
              <a:defRPr sz="2100">
                <a:latin typeface="Courier New"/>
                <a:ea typeface="Courier New"/>
                <a:cs typeface="Courier New"/>
                <a:sym typeface="Courier New"/>
              </a:defRPr>
            </a:pPr>
            <a:endParaRPr/>
          </a:p>
          <a:p>
            <a:pPr>
              <a:lnSpc>
                <a:spcPct val="72000"/>
              </a:lnSpc>
              <a:buSzTx/>
              <a:buNone/>
              <a:defRPr sz="2100">
                <a:latin typeface="Courier New"/>
                <a:ea typeface="Courier New"/>
                <a:cs typeface="Courier New"/>
                <a:sym typeface="Courier New"/>
              </a:defRPr>
            </a:pPr>
            <a:r>
              <a:t>&gt;&gt; </a:t>
            </a:r>
            <a:r>
              <a:rPr sz="2300" b="1">
                <a:solidFill>
                  <a:srgbClr val="6AB825"/>
                </a:solidFill>
              </a:rPr>
              <a:t>print</a:t>
            </a:r>
            <a:r>
              <a:rPr sz="2300">
                <a:solidFill>
                  <a:srgbClr val="D0D0D0"/>
                </a:solidFill>
              </a:rPr>
              <a:t>(</a:t>
            </a:r>
            <a:r>
              <a:rPr sz="2300"/>
              <a:t>"t[0:3] = "</a:t>
            </a:r>
            <a:r>
              <a:rPr sz="2300">
                <a:solidFill>
                  <a:srgbClr val="D0D0D0"/>
                </a:solidFill>
              </a:rPr>
              <a:t>,</a:t>
            </a:r>
            <a:r>
              <a:rPr sz="2300">
                <a:solidFill>
                  <a:srgbClr val="000000"/>
                </a:solidFill>
              </a:rPr>
              <a:t> </a:t>
            </a:r>
            <a:r>
              <a:rPr sz="2300">
                <a:solidFill>
                  <a:srgbClr val="D0D0D0"/>
                </a:solidFill>
              </a:rPr>
              <a:t>t[</a:t>
            </a:r>
            <a:r>
              <a:rPr sz="2300">
                <a:solidFill>
                  <a:srgbClr val="3677A9"/>
                </a:solidFill>
              </a:rPr>
              <a:t>0</a:t>
            </a:r>
            <a:r>
              <a:rPr sz="2300">
                <a:solidFill>
                  <a:srgbClr val="D0D0D0"/>
                </a:solidFill>
              </a:rPr>
              <a:t>:</a:t>
            </a:r>
            <a:r>
              <a:rPr sz="2300">
                <a:solidFill>
                  <a:srgbClr val="3677A9"/>
                </a:solidFill>
              </a:rPr>
              <a:t>3</a:t>
            </a:r>
            <a:r>
              <a:rPr sz="2300">
                <a:solidFill>
                  <a:srgbClr val="D0D0D0"/>
                </a:solidFill>
              </a:rPr>
              <a:t>])</a:t>
            </a:r>
            <a:endParaRPr sz="2300">
              <a:solidFill>
                <a:srgbClr val="000000"/>
              </a:solidFill>
            </a:endParaRPr>
          </a:p>
          <a:p>
            <a:pPr marL="0" indent="0" defTabSz="457200">
              <a:lnSpc>
                <a:spcPts val="4200"/>
              </a:lnSpc>
              <a:spcBef>
                <a:spcPts val="0"/>
              </a:spcBef>
              <a:buSzTx/>
              <a:buFontTx/>
              <a:buNone/>
              <a:defRPr sz="2300">
                <a:solidFill>
                  <a:srgbClr val="ED9D13"/>
                </a:solidFill>
                <a:latin typeface="Courier"/>
                <a:ea typeface="Courier"/>
                <a:cs typeface="Courier"/>
                <a:sym typeface="Courier"/>
              </a:defRPr>
            </a:pPr>
            <a:r>
              <a:rPr>
                <a:solidFill>
                  <a:srgbClr val="D0D0D0"/>
                </a:solidFill>
              </a:rPr>
              <a:t>t[</a:t>
            </a:r>
            <a:r>
              <a:rPr>
                <a:solidFill>
                  <a:srgbClr val="3677A9"/>
                </a:solidFill>
              </a:rPr>
              <a:t>0</a:t>
            </a:r>
            <a:r>
              <a:rPr>
                <a:solidFill>
                  <a:srgbClr val="D0D0D0"/>
                </a:solidFill>
              </a:rPr>
              <a:t>:</a:t>
            </a:r>
            <a:r>
              <a:rPr>
                <a:solidFill>
                  <a:srgbClr val="3677A9"/>
                </a:solidFill>
              </a:rPr>
              <a:t>3</a:t>
            </a:r>
            <a:r>
              <a:rPr>
                <a:solidFill>
                  <a:srgbClr val="D0D0D0"/>
                </a:solidFill>
              </a:rPr>
              <a:t>]</a:t>
            </a:r>
            <a:r>
              <a:rPr>
                <a:solidFill>
                  <a:srgbClr val="000000"/>
                </a:solidFill>
              </a:rPr>
              <a:t> </a:t>
            </a:r>
            <a:r>
              <a:rPr>
                <a:solidFill>
                  <a:srgbClr val="D0D0D0"/>
                </a:solidFill>
              </a:rPr>
              <a:t>=</a:t>
            </a:r>
            <a:r>
              <a:rPr>
                <a:solidFill>
                  <a:srgbClr val="000000"/>
                </a:solidFill>
              </a:rPr>
              <a:t> </a:t>
            </a:r>
            <a:r>
              <a:rPr>
                <a:solidFill>
                  <a:srgbClr val="D0D0D0"/>
                </a:solidFill>
              </a:rPr>
              <a:t>(</a:t>
            </a:r>
            <a:r>
              <a:rPr>
                <a:solidFill>
                  <a:srgbClr val="3677A9"/>
                </a:solidFill>
              </a:rPr>
              <a:t>5</a:t>
            </a:r>
            <a:r>
              <a:rPr>
                <a:solidFill>
                  <a:srgbClr val="D0D0D0"/>
                </a:solidFill>
              </a:rPr>
              <a:t>,</a:t>
            </a:r>
            <a:r>
              <a:rPr>
                <a:solidFill>
                  <a:srgbClr val="000000"/>
                </a:solidFill>
              </a:rPr>
              <a:t> </a:t>
            </a:r>
            <a:r>
              <a:t>'program'</a:t>
            </a:r>
            <a:r>
              <a:rPr>
                <a:solidFill>
                  <a:srgbClr val="D0D0D0"/>
                </a:solidFill>
              </a:rPr>
              <a:t>,</a:t>
            </a:r>
            <a:r>
              <a:rPr>
                <a:solidFill>
                  <a:srgbClr val="000000"/>
                </a:solidFill>
              </a:rPr>
              <a:t> </a:t>
            </a:r>
            <a:r>
              <a:rPr>
                <a:solidFill>
                  <a:srgbClr val="D0D0D0"/>
                </a:solidFill>
              </a:rPr>
              <a:t>(</a:t>
            </a:r>
            <a:r>
              <a:rPr>
                <a:solidFill>
                  <a:srgbClr val="3677A9"/>
                </a:solidFill>
              </a:rPr>
              <a:t>1</a:t>
            </a:r>
            <a:r>
              <a:rPr>
                <a:solidFill>
                  <a:srgbClr val="D0D0D0"/>
                </a:solidFill>
              </a:rPr>
              <a:t>+</a:t>
            </a:r>
            <a:r>
              <a:rPr>
                <a:solidFill>
                  <a:srgbClr val="3677A9"/>
                </a:solidFill>
              </a:rPr>
              <a:t>3j</a:t>
            </a:r>
            <a:r>
              <a:rPr>
                <a:solidFill>
                  <a:srgbClr val="D0D0D0"/>
                </a:solidFill>
              </a:rPr>
              <a:t>))</a:t>
            </a:r>
          </a:p>
          <a:p>
            <a:pPr>
              <a:lnSpc>
                <a:spcPct val="72000"/>
              </a:lnSpc>
              <a:buSzTx/>
              <a:buNone/>
              <a:defRPr sz="2100">
                <a:latin typeface="Courier New"/>
                <a:ea typeface="Courier New"/>
                <a:cs typeface="Courier New"/>
                <a:sym typeface="Courier New"/>
              </a:defRPr>
            </a:pPr>
            <a:endParaRPr>
              <a:solidFill>
                <a:srgbClr val="D0D0D0"/>
              </a:solidFill>
            </a:endParaRPr>
          </a:p>
          <a:p>
            <a:pPr>
              <a:lnSpc>
                <a:spcPct val="72000"/>
              </a:lnSpc>
              <a:buSzTx/>
              <a:buNone/>
              <a:defRPr sz="2100">
                <a:latin typeface="Courier New"/>
                <a:ea typeface="Courier New"/>
                <a:cs typeface="Courier New"/>
                <a:sym typeface="Courier New"/>
              </a:defRPr>
            </a:pPr>
            <a:r>
              <a:t>&gt;&gt; t[</a:t>
            </a:r>
            <a:r>
              <a:rPr>
                <a:solidFill>
                  <a:srgbClr val="3677A9"/>
                </a:solidFill>
              </a:rPr>
              <a:t>0</a:t>
            </a:r>
            <a:r>
              <a:t>]</a:t>
            </a:r>
            <a:r>
              <a:rPr>
                <a:solidFill>
                  <a:srgbClr val="000000"/>
                </a:solidFill>
              </a:rPr>
              <a:t> </a:t>
            </a:r>
            <a:r>
              <a:t>=</a:t>
            </a:r>
            <a:r>
              <a:rPr>
                <a:solidFill>
                  <a:srgbClr val="000000"/>
                </a:solidFill>
              </a:rPr>
              <a:t> </a:t>
            </a:r>
            <a:r>
              <a:rPr>
                <a:solidFill>
                  <a:srgbClr val="3677A9"/>
                </a:solidFill>
              </a:rPr>
              <a:t>10</a:t>
            </a:r>
            <a:endParaRPr>
              <a:solidFill>
                <a:srgbClr val="000000"/>
              </a:solidFill>
            </a:endParaRPr>
          </a:p>
          <a:p>
            <a:pPr>
              <a:lnSpc>
                <a:spcPct val="72000"/>
              </a:lnSpc>
              <a:buSzTx/>
              <a:buNone/>
              <a:defRPr sz="2100">
                <a:latin typeface="Courier New"/>
                <a:ea typeface="Courier New"/>
                <a:cs typeface="Courier New"/>
                <a:sym typeface="Courier New"/>
              </a:defRPr>
            </a:pPr>
            <a:endParaRPr>
              <a:solidFill>
                <a:srgbClr val="000000"/>
              </a:solidFill>
            </a:endParaRPr>
          </a:p>
          <a:p>
            <a:pPr>
              <a:lnSpc>
                <a:spcPct val="72000"/>
              </a:lnSpc>
              <a:buSzTx/>
              <a:buNone/>
              <a:defRPr sz="2100">
                <a:latin typeface="Courier New"/>
                <a:ea typeface="Courier New"/>
                <a:cs typeface="Courier New"/>
                <a:sym typeface="Courier New"/>
              </a:defRPr>
            </a:pPr>
            <a:r>
              <a:t>Traceback (most recent call last):</a:t>
            </a:r>
          </a:p>
          <a:p>
            <a:pPr>
              <a:lnSpc>
                <a:spcPct val="72000"/>
              </a:lnSpc>
              <a:buSzTx/>
              <a:buNone/>
              <a:defRPr sz="2100">
                <a:latin typeface="Courier New"/>
                <a:ea typeface="Courier New"/>
                <a:cs typeface="Courier New"/>
                <a:sym typeface="Courier New"/>
              </a:defRPr>
            </a:pPr>
            <a:r>
              <a:t>  File "&lt;stdin&gt;", line 1, in &lt;module&gt;</a:t>
            </a:r>
          </a:p>
          <a:p>
            <a:pPr>
              <a:lnSpc>
                <a:spcPct val="72000"/>
              </a:lnSpc>
              <a:buSzTx/>
              <a:buNone/>
              <a:defRPr sz="2100">
                <a:latin typeface="Courier New"/>
                <a:ea typeface="Courier New"/>
                <a:cs typeface="Courier New"/>
                <a:sym typeface="Courier New"/>
              </a:defRPr>
            </a:pPr>
            <a:r>
              <a:t>TypeError: 'tuple' object does not support item assignment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a:spLocks noGrp="1"/>
          </p:cNvSpPr>
          <p:nvPr>
            <p:ph type="title"/>
          </p:nvPr>
        </p:nvSpPr>
        <p:spPr>
          <a:xfrm>
            <a:off x="838200" y="66675"/>
            <a:ext cx="10515600" cy="1325563"/>
          </a:xfrm>
          <a:prstGeom prst="rect">
            <a:avLst/>
          </a:prstGeom>
        </p:spPr>
        <p:txBody>
          <a:bodyPr/>
          <a:lstStyle>
            <a:lvl1pPr>
              <a:defRPr>
                <a:latin typeface="Consolas"/>
                <a:ea typeface="Consolas"/>
                <a:cs typeface="Consolas"/>
                <a:sym typeface="Consolas"/>
              </a:defRPr>
            </a:lvl1pPr>
          </a:lstStyle>
          <a:p>
            <a:r>
              <a:t>Dictionary</a:t>
            </a:r>
          </a:p>
        </p:txBody>
      </p:sp>
      <p:sp>
        <p:nvSpPr>
          <p:cNvPr id="131" name="Content Placeholder 2"/>
          <p:cNvSpPr txBox="1">
            <a:spLocks noGrp="1"/>
          </p:cNvSpPr>
          <p:nvPr>
            <p:ph type="body" idx="1"/>
          </p:nvPr>
        </p:nvSpPr>
        <p:spPr>
          <a:xfrm>
            <a:off x="838200" y="1188303"/>
            <a:ext cx="10515600" cy="4988660"/>
          </a:xfrm>
          <a:prstGeom prst="rect">
            <a:avLst/>
          </a:prstGeom>
        </p:spPr>
        <p:txBody>
          <a:bodyPr/>
          <a:lstStyle/>
          <a:p>
            <a:pPr>
              <a:lnSpc>
                <a:spcPct val="81000"/>
              </a:lnSpc>
              <a:defRPr>
                <a:latin typeface="Verdana"/>
                <a:ea typeface="Verdana"/>
                <a:cs typeface="Verdana"/>
                <a:sym typeface="Verdana"/>
              </a:defRPr>
            </a:pPr>
            <a:r>
              <a:t>Dictionary is an unordered collection of key-value pairs.</a:t>
            </a:r>
          </a:p>
          <a:p>
            <a:pPr>
              <a:lnSpc>
                <a:spcPct val="81000"/>
              </a:lnSpc>
              <a:defRPr>
                <a:latin typeface="Verdana"/>
                <a:ea typeface="Verdana"/>
                <a:cs typeface="Verdana"/>
                <a:sym typeface="Verdana"/>
              </a:defRPr>
            </a:pPr>
            <a:r>
              <a:t>It is generally used when we have a huge amount of data. Dictionaries are optimized for retrieving data. We must know the key to retrieve the value.</a:t>
            </a:r>
          </a:p>
          <a:p>
            <a:pPr>
              <a:lnSpc>
                <a:spcPct val="81000"/>
              </a:lnSpc>
              <a:defRPr>
                <a:latin typeface="Verdana"/>
                <a:ea typeface="Verdana"/>
                <a:cs typeface="Verdana"/>
                <a:sym typeface="Verdana"/>
              </a:defRPr>
            </a:pPr>
            <a:r>
              <a:t>In Python, dictionaries are defined within braces {} with each item being a pair in the form key:value. Key and value can be of any type.</a:t>
            </a:r>
          </a:p>
          <a:p>
            <a:pPr marL="0" indent="0">
              <a:lnSpc>
                <a:spcPct val="81000"/>
              </a:lnSpc>
              <a:buSzTx/>
              <a:buNone/>
              <a:defRPr>
                <a:latin typeface="Verdana"/>
                <a:ea typeface="Verdana"/>
                <a:cs typeface="Verdana"/>
                <a:sym typeface="Verdana"/>
              </a:defRPr>
            </a:pPr>
            <a:endParaRPr/>
          </a:p>
          <a:p>
            <a:pPr marL="0" indent="0">
              <a:lnSpc>
                <a:spcPct val="81000"/>
              </a:lnSpc>
              <a:buSzTx/>
              <a:buNone/>
              <a:defRPr>
                <a:latin typeface="Courier New"/>
                <a:ea typeface="Courier New"/>
                <a:cs typeface="Courier New"/>
                <a:sym typeface="Courier New"/>
              </a:defRPr>
            </a:pPr>
            <a:r>
              <a:t>&gt;&gt; </a:t>
            </a:r>
            <a:r>
              <a:rPr>
                <a:solidFill>
                  <a:srgbClr val="D0D0D0"/>
                </a:solidFill>
              </a:rPr>
              <a:t>d</a:t>
            </a:r>
            <a:r>
              <a:rPr>
                <a:solidFill>
                  <a:srgbClr val="000000"/>
                </a:solidFill>
              </a:rPr>
              <a:t> </a:t>
            </a:r>
            <a:r>
              <a:rPr>
                <a:solidFill>
                  <a:srgbClr val="D0D0D0"/>
                </a:solidFill>
              </a:rPr>
              <a:t>=</a:t>
            </a:r>
            <a:r>
              <a:rPr>
                <a:solidFill>
                  <a:srgbClr val="000000"/>
                </a:solidFill>
              </a:rPr>
              <a:t> </a:t>
            </a:r>
            <a:r>
              <a:rPr>
                <a:solidFill>
                  <a:srgbClr val="D0D0D0"/>
                </a:solidFill>
              </a:rPr>
              <a:t>{</a:t>
            </a:r>
            <a:r>
              <a:rPr>
                <a:solidFill>
                  <a:srgbClr val="3677A9"/>
                </a:solidFill>
              </a:rPr>
              <a:t>1</a:t>
            </a:r>
            <a:r>
              <a:rPr>
                <a:solidFill>
                  <a:srgbClr val="D0D0D0"/>
                </a:solidFill>
              </a:rPr>
              <a:t>:</a:t>
            </a:r>
            <a:r>
              <a:t>'value'</a:t>
            </a:r>
            <a:r>
              <a:rPr>
                <a:solidFill>
                  <a:srgbClr val="D0D0D0"/>
                </a:solidFill>
              </a:rPr>
              <a:t>,</a:t>
            </a:r>
            <a:r>
              <a:t>'key'</a:t>
            </a:r>
            <a:r>
              <a:rPr>
                <a:solidFill>
                  <a:srgbClr val="D0D0D0"/>
                </a:solidFill>
              </a:rPr>
              <a:t>:</a:t>
            </a:r>
            <a:r>
              <a:rPr>
                <a:solidFill>
                  <a:srgbClr val="3677A9"/>
                </a:solidFill>
              </a:rPr>
              <a:t>2</a:t>
            </a:r>
            <a:r>
              <a:rPr>
                <a:solidFill>
                  <a:srgbClr val="D0D0D0"/>
                </a:solidFill>
              </a:rPr>
              <a:t>}</a:t>
            </a:r>
            <a:endParaRPr>
              <a:latin typeface="+mn-lt"/>
              <a:ea typeface="+mn-ea"/>
              <a:cs typeface="+mn-cs"/>
              <a:sym typeface="Calibri"/>
            </a:endParaRPr>
          </a:p>
          <a:p>
            <a:pPr marL="0" indent="0">
              <a:lnSpc>
                <a:spcPct val="81000"/>
              </a:lnSpc>
              <a:buSzTx/>
              <a:buNone/>
              <a:defRPr>
                <a:latin typeface="Courier New"/>
                <a:ea typeface="Courier New"/>
                <a:cs typeface="Courier New"/>
                <a:sym typeface="Courier New"/>
              </a:defRPr>
            </a:pPr>
            <a:r>
              <a:t>&gt;&gt; type</a:t>
            </a:r>
            <a:r>
              <a:rPr>
                <a:solidFill>
                  <a:srgbClr val="D0D0D0"/>
                </a:solidFill>
              </a:rPr>
              <a:t>(d)</a:t>
            </a:r>
            <a:endParaRPr>
              <a:latin typeface="+mn-lt"/>
              <a:ea typeface="+mn-ea"/>
              <a:cs typeface="+mn-cs"/>
              <a:sym typeface="Calibri"/>
            </a:endParaRPr>
          </a:p>
          <a:p>
            <a:pPr marL="0" indent="0">
              <a:lnSpc>
                <a:spcPct val="81000"/>
              </a:lnSpc>
              <a:buSzTx/>
              <a:buNone/>
              <a:defRPr>
                <a:latin typeface="Courier New"/>
                <a:ea typeface="Courier New"/>
                <a:cs typeface="Courier New"/>
                <a:sym typeface="Courier New"/>
              </a:defRPr>
            </a:pPr>
            <a:r>
              <a:t>&lt;class ‘dict'&gt;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a:spLocks noGrp="1"/>
          </p:cNvSpPr>
          <p:nvPr>
            <p:ph type="title"/>
          </p:nvPr>
        </p:nvSpPr>
        <p:spPr>
          <a:xfrm>
            <a:off x="838200" y="66675"/>
            <a:ext cx="10515600" cy="1325563"/>
          </a:xfrm>
          <a:prstGeom prst="rect">
            <a:avLst/>
          </a:prstGeom>
        </p:spPr>
        <p:txBody>
          <a:bodyPr/>
          <a:lstStyle>
            <a:lvl1pPr>
              <a:defRPr>
                <a:latin typeface="Consolas"/>
                <a:ea typeface="Consolas"/>
                <a:cs typeface="Consolas"/>
                <a:sym typeface="Consolas"/>
              </a:defRPr>
            </a:lvl1pPr>
          </a:lstStyle>
          <a:p>
            <a:r>
              <a:t>Retrieving Dictionary values</a:t>
            </a:r>
          </a:p>
        </p:txBody>
      </p:sp>
      <p:sp>
        <p:nvSpPr>
          <p:cNvPr id="134" name="Content Placeholder 2"/>
          <p:cNvSpPr txBox="1">
            <a:spLocks noGrp="1"/>
          </p:cNvSpPr>
          <p:nvPr>
            <p:ph type="body" idx="1"/>
          </p:nvPr>
        </p:nvSpPr>
        <p:spPr>
          <a:xfrm>
            <a:off x="838200" y="1384823"/>
            <a:ext cx="10515600" cy="4893741"/>
          </a:xfrm>
          <a:prstGeom prst="rect">
            <a:avLst/>
          </a:prstGeom>
        </p:spPr>
        <p:txBody>
          <a:bodyPr/>
          <a:lstStyle/>
          <a:p>
            <a:pPr>
              <a:lnSpc>
                <a:spcPct val="72000"/>
              </a:lnSpc>
              <a:defRPr sz="2300">
                <a:latin typeface="Verdana"/>
                <a:ea typeface="Verdana"/>
                <a:cs typeface="Verdana"/>
                <a:sym typeface="Verdana"/>
              </a:defRPr>
            </a:pPr>
            <a:r>
              <a:t>We use key to retrieve the respective value. But not the other way around.</a:t>
            </a:r>
          </a:p>
          <a:p>
            <a:pPr>
              <a:lnSpc>
                <a:spcPct val="72000"/>
              </a:lnSpc>
              <a:defRPr sz="2300">
                <a:latin typeface="Verdana"/>
                <a:ea typeface="Verdana"/>
                <a:cs typeface="Verdana"/>
                <a:sym typeface="Verdana"/>
              </a:defRPr>
            </a:pPr>
            <a:endParaRPr/>
          </a:p>
          <a:p>
            <a:pPr>
              <a:lnSpc>
                <a:spcPct val="72000"/>
              </a:lnSpc>
              <a:buSzTx/>
              <a:buNone/>
              <a:defRPr sz="2300">
                <a:latin typeface="Courier New"/>
                <a:ea typeface="Courier New"/>
                <a:cs typeface="Courier New"/>
                <a:sym typeface="Courier New"/>
              </a:defRPr>
            </a:pPr>
            <a:r>
              <a:t>&gt;&gt; </a:t>
            </a:r>
            <a:r>
              <a:rPr b="1">
                <a:solidFill>
                  <a:srgbClr val="6AB825"/>
                </a:solidFill>
              </a:rPr>
              <a:t>print</a:t>
            </a:r>
            <a:r>
              <a:rPr>
                <a:solidFill>
                  <a:srgbClr val="D0D0D0"/>
                </a:solidFill>
              </a:rPr>
              <a:t>(</a:t>
            </a:r>
            <a:r>
              <a:t>"d[1] = "</a:t>
            </a:r>
            <a:r>
              <a:rPr>
                <a:solidFill>
                  <a:srgbClr val="D0D0D0"/>
                </a:solidFill>
              </a:rPr>
              <a:t>,</a:t>
            </a:r>
            <a:r>
              <a:rPr>
                <a:solidFill>
                  <a:srgbClr val="000000"/>
                </a:solidFill>
              </a:rPr>
              <a:t> </a:t>
            </a:r>
            <a:r>
              <a:rPr>
                <a:solidFill>
                  <a:srgbClr val="D0D0D0"/>
                </a:solidFill>
              </a:rPr>
              <a:t>d[</a:t>
            </a:r>
            <a:r>
              <a:rPr>
                <a:solidFill>
                  <a:srgbClr val="3677A9"/>
                </a:solidFill>
              </a:rPr>
              <a:t>1</a:t>
            </a:r>
            <a:r>
              <a:rPr>
                <a:solidFill>
                  <a:srgbClr val="D0D0D0"/>
                </a:solidFill>
              </a:rPr>
              <a:t>]);</a:t>
            </a:r>
            <a:endParaRPr>
              <a:solidFill>
                <a:srgbClr val="000000"/>
              </a:solidFill>
            </a:endParaRPr>
          </a:p>
          <a:p>
            <a:pPr marL="0" indent="0" defTabSz="457200">
              <a:lnSpc>
                <a:spcPts val="4200"/>
              </a:lnSpc>
              <a:spcBef>
                <a:spcPts val="0"/>
              </a:spcBef>
              <a:buSzTx/>
              <a:buFontTx/>
              <a:buNone/>
              <a:defRPr sz="2300">
                <a:solidFill>
                  <a:srgbClr val="D0D0D0"/>
                </a:solidFill>
                <a:latin typeface="Courier"/>
                <a:ea typeface="Courier"/>
                <a:cs typeface="Courier"/>
                <a:sym typeface="Courier"/>
              </a:defRPr>
            </a:pPr>
            <a:r>
              <a:t>d[</a:t>
            </a:r>
            <a:r>
              <a:rPr>
                <a:solidFill>
                  <a:srgbClr val="3677A9"/>
                </a:solidFill>
              </a:rPr>
              <a:t>1</a:t>
            </a:r>
            <a:r>
              <a:t>]</a:t>
            </a:r>
            <a:r>
              <a:rPr>
                <a:solidFill>
                  <a:srgbClr val="000000"/>
                </a:solidFill>
              </a:rPr>
              <a:t> </a:t>
            </a:r>
            <a:r>
              <a:t>=</a:t>
            </a:r>
            <a:r>
              <a:rPr>
                <a:solidFill>
                  <a:srgbClr val="000000"/>
                </a:solidFill>
              </a:rPr>
              <a:t> </a:t>
            </a:r>
            <a:r>
              <a:t>value</a:t>
            </a:r>
          </a:p>
          <a:p>
            <a:pPr>
              <a:lnSpc>
                <a:spcPct val="72000"/>
              </a:lnSpc>
              <a:buSzTx/>
              <a:buNone/>
              <a:defRPr sz="2300">
                <a:latin typeface="Courier New"/>
                <a:ea typeface="Courier New"/>
                <a:cs typeface="Courier New"/>
                <a:sym typeface="Courier New"/>
              </a:defRPr>
            </a:pPr>
            <a:endParaRPr/>
          </a:p>
          <a:p>
            <a:pPr>
              <a:lnSpc>
                <a:spcPct val="72000"/>
              </a:lnSpc>
              <a:buSzTx/>
              <a:buNone/>
              <a:defRPr sz="2300">
                <a:latin typeface="Courier New"/>
                <a:ea typeface="Courier New"/>
                <a:cs typeface="Courier New"/>
                <a:sym typeface="Courier New"/>
              </a:defRPr>
            </a:pPr>
            <a:r>
              <a:t>&gt;&gt; </a:t>
            </a:r>
            <a:r>
              <a:rPr b="1">
                <a:solidFill>
                  <a:srgbClr val="6AB825"/>
                </a:solidFill>
              </a:rPr>
              <a:t>print</a:t>
            </a:r>
            <a:r>
              <a:rPr>
                <a:solidFill>
                  <a:srgbClr val="D0D0D0"/>
                </a:solidFill>
              </a:rPr>
              <a:t>(</a:t>
            </a:r>
            <a:r>
              <a:t>"d['key'] = "</a:t>
            </a:r>
            <a:r>
              <a:rPr>
                <a:solidFill>
                  <a:srgbClr val="D0D0D0"/>
                </a:solidFill>
              </a:rPr>
              <a:t>,</a:t>
            </a:r>
            <a:r>
              <a:rPr>
                <a:solidFill>
                  <a:srgbClr val="000000"/>
                </a:solidFill>
              </a:rPr>
              <a:t> </a:t>
            </a:r>
            <a:r>
              <a:rPr>
                <a:solidFill>
                  <a:srgbClr val="D0D0D0"/>
                </a:solidFill>
              </a:rPr>
              <a:t>d[</a:t>
            </a:r>
            <a:r>
              <a:t>'key'</a:t>
            </a:r>
            <a:r>
              <a:rPr>
                <a:solidFill>
                  <a:srgbClr val="D0D0D0"/>
                </a:solidFill>
              </a:rPr>
              <a:t>]);</a:t>
            </a:r>
            <a:endParaRPr>
              <a:solidFill>
                <a:srgbClr val="000000"/>
              </a:solidFill>
            </a:endParaRPr>
          </a:p>
          <a:p>
            <a:pPr marL="0" indent="0" defTabSz="457200">
              <a:lnSpc>
                <a:spcPts val="4200"/>
              </a:lnSpc>
              <a:spcBef>
                <a:spcPts val="0"/>
              </a:spcBef>
              <a:buSzTx/>
              <a:buFontTx/>
              <a:buNone/>
              <a:defRPr sz="2300">
                <a:solidFill>
                  <a:srgbClr val="ED9D13"/>
                </a:solidFill>
                <a:latin typeface="Courier"/>
                <a:ea typeface="Courier"/>
                <a:cs typeface="Courier"/>
                <a:sym typeface="Courier"/>
              </a:defRPr>
            </a:pPr>
            <a:r>
              <a:rPr>
                <a:solidFill>
                  <a:srgbClr val="D0D0D0"/>
                </a:solidFill>
              </a:rPr>
              <a:t>d[</a:t>
            </a:r>
            <a:r>
              <a:t>'key'</a:t>
            </a:r>
            <a:r>
              <a:rPr>
                <a:solidFill>
                  <a:srgbClr val="D0D0D0"/>
                </a:solidFill>
              </a:rPr>
              <a:t>]</a:t>
            </a:r>
            <a:r>
              <a:rPr>
                <a:solidFill>
                  <a:srgbClr val="000000"/>
                </a:solidFill>
              </a:rPr>
              <a:t> </a:t>
            </a:r>
            <a:r>
              <a:rPr>
                <a:solidFill>
                  <a:srgbClr val="D0D0D0"/>
                </a:solidFill>
              </a:rPr>
              <a:t>=</a:t>
            </a:r>
            <a:r>
              <a:rPr>
                <a:solidFill>
                  <a:srgbClr val="000000"/>
                </a:solidFill>
              </a:rPr>
              <a:t> </a:t>
            </a:r>
            <a:r>
              <a:rPr>
                <a:solidFill>
                  <a:srgbClr val="3677A9"/>
                </a:solidFill>
              </a:rPr>
              <a:t>2</a:t>
            </a:r>
            <a:endParaRPr>
              <a:solidFill>
                <a:srgbClr val="000000"/>
              </a:solidFill>
            </a:endParaRPr>
          </a:p>
          <a:p>
            <a:pPr>
              <a:lnSpc>
                <a:spcPct val="72000"/>
              </a:lnSpc>
              <a:buSzTx/>
              <a:buNone/>
              <a:defRPr sz="2300">
                <a:latin typeface="Courier New"/>
                <a:ea typeface="Courier New"/>
                <a:cs typeface="Courier New"/>
                <a:sym typeface="Courier New"/>
              </a:defRPr>
            </a:pPr>
            <a:endParaRPr>
              <a:solidFill>
                <a:srgbClr val="000000"/>
              </a:solidFill>
            </a:endParaRPr>
          </a:p>
          <a:p>
            <a:pPr>
              <a:lnSpc>
                <a:spcPct val="72000"/>
              </a:lnSpc>
              <a:buSzTx/>
              <a:buNone/>
              <a:defRPr sz="2300">
                <a:latin typeface="Courier New"/>
                <a:ea typeface="Courier New"/>
                <a:cs typeface="Courier New"/>
                <a:sym typeface="Courier New"/>
              </a:defRPr>
            </a:pPr>
            <a:r>
              <a:t>&gt;&gt; </a:t>
            </a:r>
            <a:r>
              <a:rPr b="1">
                <a:solidFill>
                  <a:srgbClr val="6AB825"/>
                </a:solidFill>
              </a:rPr>
              <a:t>print</a:t>
            </a:r>
            <a:r>
              <a:rPr>
                <a:solidFill>
                  <a:srgbClr val="D0D0D0"/>
                </a:solidFill>
              </a:rPr>
              <a:t>(</a:t>
            </a:r>
            <a:r>
              <a:t>"d[2] = "</a:t>
            </a:r>
            <a:r>
              <a:rPr>
                <a:solidFill>
                  <a:srgbClr val="D0D0D0"/>
                </a:solidFill>
              </a:rPr>
              <a:t>,</a:t>
            </a:r>
            <a:r>
              <a:rPr>
                <a:solidFill>
                  <a:srgbClr val="000000"/>
                </a:solidFill>
              </a:rPr>
              <a:t> </a:t>
            </a:r>
            <a:r>
              <a:rPr>
                <a:solidFill>
                  <a:srgbClr val="D0D0D0"/>
                </a:solidFill>
              </a:rPr>
              <a:t>d[</a:t>
            </a:r>
            <a:r>
              <a:rPr>
                <a:solidFill>
                  <a:srgbClr val="3677A9"/>
                </a:solidFill>
              </a:rPr>
              <a:t>2</a:t>
            </a:r>
            <a:r>
              <a:rPr>
                <a:solidFill>
                  <a:srgbClr val="D0D0D0"/>
                </a:solidFill>
              </a:rPr>
              <a:t>])</a:t>
            </a:r>
          </a:p>
          <a:p>
            <a:pPr>
              <a:lnSpc>
                <a:spcPct val="72000"/>
              </a:lnSpc>
              <a:buSzTx/>
              <a:buNone/>
              <a:defRPr sz="2300">
                <a:latin typeface="Courier New"/>
                <a:ea typeface="Courier New"/>
                <a:cs typeface="Courier New"/>
                <a:sym typeface="Courier New"/>
              </a:defRPr>
            </a:pPr>
            <a:r>
              <a:t>Traceback (most recent call last):</a:t>
            </a:r>
          </a:p>
          <a:p>
            <a:pPr>
              <a:lnSpc>
                <a:spcPct val="72000"/>
              </a:lnSpc>
              <a:buSzTx/>
              <a:buNone/>
              <a:defRPr sz="2300">
                <a:latin typeface="Courier New"/>
                <a:ea typeface="Courier New"/>
                <a:cs typeface="Courier New"/>
                <a:sym typeface="Courier New"/>
              </a:defRPr>
            </a:pPr>
            <a:r>
              <a:t>  File "&lt;stdin&gt;", line 1, in &lt;module&gt;</a:t>
            </a:r>
          </a:p>
          <a:p>
            <a:pPr>
              <a:lnSpc>
                <a:spcPct val="72000"/>
              </a:lnSpc>
              <a:buSzTx/>
              <a:buNone/>
              <a:defRPr sz="2300">
                <a:latin typeface="Courier New"/>
                <a:ea typeface="Courier New"/>
                <a:cs typeface="Courier New"/>
                <a:sym typeface="Courier New"/>
              </a:defRPr>
            </a:pPr>
            <a:r>
              <a:t>KeyError: 2</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txBox="1">
            <a:spLocks noGrp="1"/>
          </p:cNvSpPr>
          <p:nvPr>
            <p:ph type="title"/>
          </p:nvPr>
        </p:nvSpPr>
        <p:spPr>
          <a:xfrm>
            <a:off x="838200" y="365125"/>
            <a:ext cx="10515600" cy="1325563"/>
          </a:xfrm>
          <a:prstGeom prst="rect">
            <a:avLst/>
          </a:prstGeom>
        </p:spPr>
        <p:txBody>
          <a:bodyPr/>
          <a:lstStyle>
            <a:lvl1pPr>
              <a:defRPr>
                <a:latin typeface="Consolas"/>
                <a:ea typeface="Consolas"/>
                <a:cs typeface="Consolas"/>
                <a:sym typeface="Consolas"/>
              </a:defRPr>
            </a:lvl1pPr>
          </a:lstStyle>
          <a:p>
            <a:r>
              <a:t>Set</a:t>
            </a:r>
          </a:p>
        </p:txBody>
      </p:sp>
      <p:sp>
        <p:nvSpPr>
          <p:cNvPr id="137" name="Content Placeholder 2"/>
          <p:cNvSpPr txBox="1">
            <a:spLocks noGrp="1"/>
          </p:cNvSpPr>
          <p:nvPr>
            <p:ph type="body" idx="1"/>
          </p:nvPr>
        </p:nvSpPr>
        <p:spPr>
          <a:xfrm>
            <a:off x="838200" y="1825625"/>
            <a:ext cx="10515600" cy="4351338"/>
          </a:xfrm>
          <a:prstGeom prst="rect">
            <a:avLst/>
          </a:prstGeom>
        </p:spPr>
        <p:txBody>
          <a:bodyPr/>
          <a:lstStyle/>
          <a:p>
            <a:pPr>
              <a:lnSpc>
                <a:spcPct val="100000"/>
              </a:lnSpc>
              <a:defRPr>
                <a:latin typeface="Verdana"/>
                <a:ea typeface="Verdana"/>
                <a:cs typeface="Verdana"/>
                <a:sym typeface="Verdana"/>
              </a:defRPr>
            </a:pPr>
            <a:r>
              <a:t>Set is an unordered collection of unique items. Set is defined by values separated by comma inside braces { }. Items in a set are not ordered.</a:t>
            </a:r>
          </a:p>
          <a:p>
            <a:pPr marL="0" indent="0">
              <a:lnSpc>
                <a:spcPct val="100000"/>
              </a:lnSpc>
              <a:buSzTx/>
              <a:buNone/>
              <a:defRPr>
                <a:latin typeface="Verdana"/>
                <a:ea typeface="Verdana"/>
                <a:cs typeface="Verdana"/>
                <a:sym typeface="Verdana"/>
              </a:defRPr>
            </a:pPr>
            <a:endParaRPr/>
          </a:p>
          <a:p>
            <a:pPr marL="0" indent="0">
              <a:lnSpc>
                <a:spcPct val="100000"/>
              </a:lnSpc>
              <a:buSzTx/>
              <a:buNone/>
              <a:defRPr>
                <a:latin typeface="Courier New"/>
                <a:ea typeface="Courier New"/>
                <a:cs typeface="Courier New"/>
                <a:sym typeface="Courier New"/>
              </a:defRPr>
            </a:pPr>
            <a:r>
              <a:t>&gt;&gt; a</a:t>
            </a:r>
            <a:r>
              <a:rPr>
                <a:solidFill>
                  <a:srgbClr val="000000"/>
                </a:solidFill>
              </a:rPr>
              <a:t> </a:t>
            </a:r>
            <a:r>
              <a:t>=</a:t>
            </a:r>
            <a:r>
              <a:rPr>
                <a:solidFill>
                  <a:srgbClr val="000000"/>
                </a:solidFill>
              </a:rPr>
              <a:t> </a:t>
            </a:r>
            <a:r>
              <a:t>{</a:t>
            </a:r>
            <a:r>
              <a:rPr>
                <a:solidFill>
                  <a:srgbClr val="3677A9"/>
                </a:solidFill>
              </a:rPr>
              <a:t>5</a:t>
            </a:r>
            <a:r>
              <a:t>,</a:t>
            </a:r>
            <a:r>
              <a:rPr>
                <a:solidFill>
                  <a:srgbClr val="3677A9"/>
                </a:solidFill>
              </a:rPr>
              <a:t>2</a:t>
            </a:r>
            <a:r>
              <a:t>,</a:t>
            </a:r>
            <a:r>
              <a:rPr>
                <a:solidFill>
                  <a:srgbClr val="3677A9"/>
                </a:solidFill>
              </a:rPr>
              <a:t>3</a:t>
            </a:r>
            <a:r>
              <a:t>,</a:t>
            </a:r>
            <a:r>
              <a:rPr>
                <a:solidFill>
                  <a:srgbClr val="3677A9"/>
                </a:solidFill>
              </a:rPr>
              <a:t>1</a:t>
            </a:r>
            <a:r>
              <a:t>,</a:t>
            </a:r>
            <a:r>
              <a:rPr>
                <a:solidFill>
                  <a:srgbClr val="3677A9"/>
                </a:solidFill>
              </a:rPr>
              <a:t>4</a:t>
            </a:r>
            <a:r>
              <a:t>}</a:t>
            </a:r>
          </a:p>
          <a:p>
            <a:pPr marL="0" indent="0">
              <a:lnSpc>
                <a:spcPct val="100000"/>
              </a:lnSpc>
              <a:buSzTx/>
              <a:buNone/>
              <a:defRPr>
                <a:latin typeface="Courier New"/>
                <a:ea typeface="Courier New"/>
                <a:cs typeface="Courier New"/>
                <a:sym typeface="Courier New"/>
              </a:defRPr>
            </a:pPr>
            <a:endParaRPr/>
          </a:p>
          <a:p>
            <a:pPr>
              <a:lnSpc>
                <a:spcPct val="100000"/>
              </a:lnSpc>
              <a:buSzTx/>
              <a:buNone/>
              <a:defRPr>
                <a:latin typeface="Courier New"/>
                <a:ea typeface="Courier New"/>
                <a:cs typeface="Courier New"/>
                <a:sym typeface="Courier New"/>
              </a:defRPr>
            </a:pPr>
            <a:r>
              <a:t>&gt;&gt; </a:t>
            </a:r>
            <a:r>
              <a:rPr b="1">
                <a:solidFill>
                  <a:srgbClr val="6AB825"/>
                </a:solidFill>
              </a:rPr>
              <a:t>print</a:t>
            </a:r>
            <a:r>
              <a:rPr>
                <a:solidFill>
                  <a:srgbClr val="D0D0D0"/>
                </a:solidFill>
              </a:rPr>
              <a:t>(</a:t>
            </a:r>
            <a:r>
              <a:t>"a = "</a:t>
            </a:r>
            <a:r>
              <a:rPr>
                <a:solidFill>
                  <a:srgbClr val="D0D0D0"/>
                </a:solidFill>
              </a:rPr>
              <a:t>,</a:t>
            </a:r>
            <a:r>
              <a:rPr>
                <a:solidFill>
                  <a:srgbClr val="000000"/>
                </a:solidFill>
              </a:rPr>
              <a:t> </a:t>
            </a:r>
            <a:r>
              <a:rPr>
                <a:solidFill>
                  <a:srgbClr val="D0D0D0"/>
                </a:solidFill>
              </a:rPr>
              <a:t>a)</a:t>
            </a:r>
            <a:endParaRPr>
              <a:solidFill>
                <a:srgbClr val="000000"/>
              </a:solidFill>
            </a:endParaRPr>
          </a:p>
          <a:p>
            <a:pPr marL="0" indent="0" defTabSz="457200">
              <a:lnSpc>
                <a:spcPts val="4800"/>
              </a:lnSpc>
              <a:spcBef>
                <a:spcPts val="0"/>
              </a:spcBef>
              <a:buSzTx/>
              <a:buFontTx/>
              <a:buNone/>
              <a:defRPr>
                <a:solidFill>
                  <a:srgbClr val="D0D0D0"/>
                </a:solidFill>
                <a:latin typeface="Courier"/>
                <a:ea typeface="Courier"/>
                <a:cs typeface="Courier"/>
                <a:sym typeface="Courier"/>
              </a:defRPr>
            </a:pPr>
            <a:r>
              <a:t>a</a:t>
            </a:r>
            <a:r>
              <a:rPr>
                <a:solidFill>
                  <a:srgbClr val="000000"/>
                </a:solidFill>
              </a:rPr>
              <a:t> </a:t>
            </a:r>
            <a:r>
              <a:t>=</a:t>
            </a:r>
            <a:r>
              <a:rPr>
                <a:solidFill>
                  <a:srgbClr val="000000"/>
                </a:solidFill>
              </a:rPr>
              <a:t> </a:t>
            </a:r>
            <a:r>
              <a:t>{</a:t>
            </a:r>
            <a:r>
              <a:rPr>
                <a:solidFill>
                  <a:srgbClr val="3677A9"/>
                </a:solidFill>
              </a:rPr>
              <a:t>1</a:t>
            </a:r>
            <a:r>
              <a:t>,</a:t>
            </a:r>
            <a:r>
              <a:rPr>
                <a:solidFill>
                  <a:srgbClr val="000000"/>
                </a:solidFill>
              </a:rPr>
              <a:t> </a:t>
            </a:r>
            <a:r>
              <a:rPr>
                <a:solidFill>
                  <a:srgbClr val="3677A9"/>
                </a:solidFill>
              </a:rPr>
              <a:t>2</a:t>
            </a:r>
            <a:r>
              <a:t>,</a:t>
            </a:r>
            <a:r>
              <a:rPr>
                <a:solidFill>
                  <a:srgbClr val="000000"/>
                </a:solidFill>
              </a:rPr>
              <a:t> </a:t>
            </a:r>
            <a:r>
              <a:rPr>
                <a:solidFill>
                  <a:srgbClr val="3677A9"/>
                </a:solidFill>
              </a:rPr>
              <a:t>3</a:t>
            </a:r>
            <a:r>
              <a:t>,</a:t>
            </a:r>
            <a:r>
              <a:rPr>
                <a:solidFill>
                  <a:srgbClr val="000000"/>
                </a:solidFill>
              </a:rPr>
              <a:t> </a:t>
            </a:r>
            <a:r>
              <a:rPr>
                <a:solidFill>
                  <a:srgbClr val="3677A9"/>
                </a:solidFill>
              </a:rPr>
              <a:t>4</a:t>
            </a:r>
            <a:r>
              <a:t>,</a:t>
            </a:r>
            <a:r>
              <a:rPr>
                <a:solidFill>
                  <a:srgbClr val="000000"/>
                </a:solidFill>
              </a:rPr>
              <a:t> </a:t>
            </a:r>
            <a:r>
              <a:rPr>
                <a:solidFill>
                  <a:srgbClr val="3677A9"/>
                </a:solidFill>
              </a:rPr>
              <a:t>5</a:t>
            </a:r>
            <a:r>
              <a:t>}</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000000"/>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51</Slides>
  <Notes>0</Notes>
  <HiddenSlides>0</HiddenSlide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SDP ON PYTHON AND ITS APPLICATIONS </vt:lpstr>
      <vt:lpstr>Data Structures</vt:lpstr>
      <vt:lpstr>List</vt:lpstr>
      <vt:lpstr>Retrieving List items</vt:lpstr>
      <vt:lpstr>Tuple</vt:lpstr>
      <vt:lpstr>Retrieving tuple values</vt:lpstr>
      <vt:lpstr>Dictionary</vt:lpstr>
      <vt:lpstr>Retrieving Dictionary values</vt:lpstr>
      <vt:lpstr>Set</vt:lpstr>
      <vt:lpstr>One sequence to another</vt:lpstr>
      <vt:lpstr>Converting to a dictionary</vt:lpstr>
      <vt:lpstr>Brain Drill</vt:lpstr>
      <vt:lpstr>PowerPoint Presentation</vt:lpstr>
      <vt:lpstr>PowerPoint Presentation</vt:lpstr>
      <vt:lpstr>PowerPoint Presentation</vt:lpstr>
      <vt:lpstr>Super Brain Drill</vt:lpstr>
      <vt:lpstr>Super Brain Drill</vt:lpstr>
      <vt:lpstr>Manipulating Python Strings</vt:lpstr>
      <vt:lpstr>Concatenate</vt:lpstr>
      <vt:lpstr>Multiply</vt:lpstr>
      <vt:lpstr>Append</vt:lpstr>
      <vt:lpstr>Length</vt:lpstr>
      <vt:lpstr>Find</vt:lpstr>
      <vt:lpstr>Lower Case</vt:lpstr>
      <vt:lpstr>Replace</vt:lpstr>
      <vt:lpstr>Slice</vt:lpstr>
      <vt:lpstr>Escape Sequences</vt:lpstr>
      <vt:lpstr>Brain Drill</vt:lpstr>
      <vt:lpstr>Functions</vt:lpstr>
      <vt:lpstr>Rules to define a function</vt:lpstr>
      <vt:lpstr>PowerPoint Presentation</vt:lpstr>
      <vt:lpstr>Calling a Function</vt:lpstr>
      <vt:lpstr>Function Arguments</vt:lpstr>
      <vt:lpstr>Required arguments</vt:lpstr>
      <vt:lpstr>Keyword arguments</vt:lpstr>
      <vt:lpstr>Default arguments</vt:lpstr>
      <vt:lpstr>Variable-length arguments</vt:lpstr>
      <vt:lpstr>The return Statement</vt:lpstr>
      <vt:lpstr>Scope of Variables</vt:lpstr>
      <vt:lpstr>Global vs. Local variables</vt:lpstr>
      <vt:lpstr>Namespaces and Scoping</vt:lpstr>
      <vt:lpstr>PowerPoint Presentation</vt:lpstr>
      <vt:lpstr>The dir() Function</vt:lpstr>
      <vt:lpstr>Brain Drill</vt:lpstr>
      <vt:lpstr>PowerPoint Presentation</vt:lpstr>
      <vt:lpstr>PowerPoint Presentation</vt:lpstr>
      <vt:lpstr>Brain Drill</vt:lpstr>
      <vt:lpstr>PowerPoint Presentation</vt:lpstr>
      <vt:lpstr>PowerPoint Presentation</vt:lpstr>
      <vt:lpstr>PowerPoint Presentation</vt:lpstr>
      <vt:lpstr>Super Brain Drill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SDP ON PYTHON AND ITS APPLICATIONS </dc:title>
  <cp:revision>1</cp:revision>
  <dcterms:modified xsi:type="dcterms:W3CDTF">2018-03-14T14:17:51Z</dcterms:modified>
</cp:coreProperties>
</file>