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4"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3" d="100"/>
          <a:sy n="83" d="100"/>
        </p:scale>
        <p:origin x="91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GB"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Enron Investigation Project</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886688" cy="1323439"/>
          </a:xfrm>
          <a:prstGeom prst="rect">
            <a:avLst/>
          </a:prstGeom>
          <a:noFill/>
        </p:spPr>
        <p:txBody>
          <a:bodyPr wrap="none" rtlCol="0">
            <a:spAutoFit/>
          </a:bodyPr>
          <a:lstStyle/>
          <a:p>
            <a:r>
              <a:rPr lang="en-US" sz="2000" b="1" dirty="0"/>
              <a:t>Submitted by: </a:t>
            </a:r>
          </a:p>
          <a:p>
            <a:r>
              <a:rPr lang="en-US" sz="2000" dirty="0"/>
              <a:t>Yamini – 20BCS6766</a:t>
            </a:r>
            <a:endParaRPr lang="en-US" sz="2000" b="1" dirty="0"/>
          </a:p>
          <a:p>
            <a:r>
              <a:rPr lang="en-US" sz="2000" dirty="0"/>
              <a:t>Mayank - 20BCS6788</a:t>
            </a:r>
          </a:p>
          <a:p>
            <a:r>
              <a:rPr lang="en-US" sz="2000" dirty="0"/>
              <a:t>Saumya Dua – 20BCS5746</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dirty="0" err="1"/>
              <a:t>Shaveta</a:t>
            </a:r>
            <a:r>
              <a:rPr lang="en-US" sz="2000" dirty="0"/>
              <a:t> Jain</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Font Size for List of references to be used is </a:t>
            </a:r>
            <a:r>
              <a:rPr lang="en-US" i="1" dirty="0"/>
              <a:t>16</a:t>
            </a:r>
            <a:r>
              <a:rPr lang="en-US" dirty="0"/>
              <a:t> with Times New Roman.</a:t>
            </a:r>
          </a:p>
          <a:p>
            <a:r>
              <a:rPr lang="en-US" dirty="0"/>
              <a:t>2-3 slides to be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buNone/>
            </a:pPr>
            <a:r>
              <a:rPr lang="en-GB" sz="2400" dirty="0">
                <a:effectLst/>
                <a:latin typeface="Times New Roman" panose="02020603050405020304" pitchFamily="18" charset="0"/>
                <a:ea typeface="SimSun" panose="02010600030101010101" pitchFamily="2" charset="-122"/>
                <a:cs typeface="SimSun" panose="02010600030101010101" pitchFamily="2" charset="-122"/>
              </a:rPr>
              <a:t>The Enron scandal was a case of corporate fraud and accounting malpractice that involved Enron Corporation, one of the largest energy companies in the United States. The scandal resulted in the bankruptcy of Enron, the conviction of several of its top executives, and significant financial losses for investors and </a:t>
            </a:r>
            <a:r>
              <a:rPr lang="en-GB" sz="2400" dirty="0" err="1">
                <a:effectLst/>
                <a:latin typeface="Times New Roman" panose="02020603050405020304" pitchFamily="18" charset="0"/>
                <a:ea typeface="SimSun" panose="02010600030101010101" pitchFamily="2" charset="-122"/>
                <a:cs typeface="SimSun" panose="02010600030101010101" pitchFamily="2" charset="-122"/>
              </a:rPr>
              <a:t>employees.The</a:t>
            </a:r>
            <a:r>
              <a:rPr lang="en-GB" sz="2400" dirty="0">
                <a:effectLst/>
                <a:latin typeface="Times New Roman" panose="02020603050405020304" pitchFamily="18" charset="0"/>
                <a:ea typeface="SimSun" panose="02010600030101010101" pitchFamily="2" charset="-122"/>
                <a:cs typeface="SimSun" panose="02010600030101010101" pitchFamily="2" charset="-122"/>
              </a:rPr>
              <a:t> goal is to use ML techniques to uncover any evidence of wrongdoing by Enron executives or employees and to help hold them accountable for their actions.</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026" name="Picture 2" descr="Machine Learning with Python on the Enron Dataset | by Will Koehrsen |  Medium">
            <a:extLst>
              <a:ext uri="{FF2B5EF4-FFF2-40B4-BE49-F238E27FC236}">
                <a16:creationId xmlns:a16="http://schemas.microsoft.com/office/drawing/2014/main" id="{65C79B9B-FEB9-6DCF-12EC-A02410408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304" y="4035425"/>
            <a:ext cx="31623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marL="221615" indent="0" algn="just">
              <a:lnSpc>
                <a:spcPct val="115000"/>
              </a:lnSpc>
              <a:spcAft>
                <a:spcPts val="1000"/>
              </a:spcAft>
              <a:buNone/>
            </a:pPr>
            <a:r>
              <a:rPr lang="en-IN" sz="2000" dirty="0">
                <a:effectLst/>
                <a:latin typeface="Times New Roman" panose="02020603050405020304" pitchFamily="18" charset="0"/>
                <a:ea typeface="SimSun" panose="02010600030101010101" pitchFamily="2" charset="-122"/>
                <a:cs typeface="SimSun" panose="02010600030101010101" pitchFamily="2" charset="-122"/>
              </a:rPr>
              <a:t>The problem formulation for investigating the Enron scandal using machine learning (ML) can be stated as follows. </a:t>
            </a:r>
            <a:r>
              <a:rPr lang="en-IN" sz="2000" dirty="0">
                <a:effectLst/>
                <a:latin typeface="Times New Roman" panose="02020603050405020304" pitchFamily="18" charset="0"/>
                <a:ea typeface="SimSun" panose="02010600030101010101" pitchFamily="2" charset="-122"/>
              </a:rPr>
              <a:t>Given the financial data and email communications from Enron's archives and other sources, the goal is to develop ML models that can detect patterns and anomalies that suggest fraud or other forms of financial malpractice. The ML models should be able to accurately and efficiently identify cases of fraud, and should prioritize </a:t>
            </a:r>
            <a:r>
              <a:rPr lang="en-IN" sz="2000" dirty="0" err="1">
                <a:effectLst/>
                <a:latin typeface="Times New Roman" panose="02020603050405020304" pitchFamily="18" charset="0"/>
                <a:ea typeface="SimSun" panose="02010600030101010101" pitchFamily="2" charset="-122"/>
              </a:rPr>
              <a:t>explainability</a:t>
            </a:r>
            <a:r>
              <a:rPr lang="en-IN" sz="2000" dirty="0">
                <a:effectLst/>
                <a:latin typeface="Times New Roman" panose="02020603050405020304" pitchFamily="18" charset="0"/>
                <a:ea typeface="SimSun" panose="02010600030101010101" pitchFamily="2" charset="-122"/>
              </a:rPr>
              <a:t> and transparency to ensure that the findings are trustworthy and actionable. </a:t>
            </a: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2050" name="Picture 2" descr="Mystery of Enron Fraud: Solved with this ML project">
            <a:extLst>
              <a:ext uri="{FF2B5EF4-FFF2-40B4-BE49-F238E27FC236}">
                <a16:creationId xmlns:a16="http://schemas.microsoft.com/office/drawing/2014/main" id="{84983ACF-69BB-5F97-B84C-5AA4C396C7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17" y="4001294"/>
            <a:ext cx="3847668" cy="274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a:bodyPr>
          <a:lstStyle/>
          <a:p>
            <a:pPr marL="228600" algn="just">
              <a:lnSpc>
                <a:spcPct val="115000"/>
              </a:lnSpc>
              <a:spcAft>
                <a:spcPts val="1000"/>
              </a:spcAft>
            </a:pPr>
            <a:r>
              <a:rPr lang="en-IN" sz="1800" dirty="0">
                <a:effectLst/>
                <a:latin typeface="Times New Roman" panose="02020603050405020304" pitchFamily="18" charset="0"/>
                <a:ea typeface="SimSun" panose="02010600030101010101" pitchFamily="2" charset="-122"/>
                <a:cs typeface="SimSun" panose="02010600030101010101" pitchFamily="2" charset="-122"/>
              </a:rPr>
              <a:t>The objectives of investigating the Enron scandal using machine learning (ML) include: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SimSun" panose="02010600030101010101" pitchFamily="2" charset="-122"/>
                <a:cs typeface="SimSun" panose="02010600030101010101" pitchFamily="2" charset="-122"/>
              </a:rPr>
              <a:t>Identify potential cases of fraud and financial malpractice.</a:t>
            </a:r>
          </a:p>
          <a:p>
            <a:pPr marL="342900" lvl="0" indent="-342900" algn="just">
              <a:lnSpc>
                <a:spcPct val="115000"/>
              </a:lnSpc>
              <a:buFont typeface="+mj-lt"/>
              <a:buAutoNum type="arabicPeriod"/>
            </a:pPr>
            <a:r>
              <a:rPr lang="en-IN" sz="1800" dirty="0">
                <a:effectLst/>
                <a:latin typeface="Times New Roman" panose="02020603050405020304" pitchFamily="18" charset="0"/>
                <a:ea typeface="SimSun" panose="02010600030101010101" pitchFamily="2" charset="-122"/>
                <a:cs typeface="SimSun" panose="02010600030101010101" pitchFamily="2" charset="-122"/>
              </a:rPr>
              <a:t>Extract insights from Enron email dataset.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SimSun" panose="02010600030101010101" pitchFamily="2" charset="-122"/>
                <a:cs typeface="SimSun" panose="02010600030101010101" pitchFamily="2" charset="-122"/>
              </a:rPr>
              <a:t>Develop explainable and transparent ML models.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SimSun" panose="02010600030101010101" pitchFamily="2" charset="-122"/>
                <a:cs typeface="SimSun" panose="02010600030101010101" pitchFamily="2" charset="-122"/>
              </a:rPr>
              <a:t>Build a web frontend for data visualization and analysis.</a:t>
            </a:r>
          </a:p>
          <a:p>
            <a:pPr marL="342900" lvl="0" indent="-342900" algn="just">
              <a:lnSpc>
                <a:spcPct val="115000"/>
              </a:lnSpc>
              <a:buFont typeface="+mj-lt"/>
              <a:buAutoNum type="arabicPeriod"/>
            </a:pPr>
            <a:r>
              <a:rPr lang="en-IN" sz="1800" dirty="0">
                <a:effectLst/>
                <a:latin typeface="Times New Roman" panose="02020603050405020304" pitchFamily="18" charset="0"/>
                <a:ea typeface="SimSun" panose="02010600030101010101" pitchFamily="2" charset="-122"/>
                <a:cs typeface="SimSun" panose="02010600030101010101" pitchFamily="2" charset="-122"/>
              </a:rPr>
              <a:t>Contribute to the field of ML-based fraud detection.</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lstStyle/>
          <a:p>
            <a:r>
              <a:rPr lang="en-US" dirty="0"/>
              <a:t>You can include the Flowchart/ DFDs describing the workflow and modules of your project. </a:t>
            </a:r>
          </a:p>
          <a:p>
            <a:r>
              <a:rPr lang="en-US" dirty="0"/>
              <a:t>2-3 slides to be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a:t>Upto 10 slides depending upto the project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Need to summary your project covering the highlights and pitfalls of your work</a:t>
            </a:r>
          </a:p>
          <a:p>
            <a:r>
              <a:rPr lang="en-US" dirty="0"/>
              <a:t>Use 1 slide for this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Mention what advancements are possible with respect to your work in future.</a:t>
            </a:r>
          </a:p>
          <a:p>
            <a:r>
              <a:rPr lang="en-US" dirty="0"/>
              <a:t>Use 1 slide for this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6140</TotalTime>
  <Words>419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Mayank Kuthar</cp:lastModifiedBy>
  <cp:revision>493</cp:revision>
  <dcterms:created xsi:type="dcterms:W3CDTF">2019-01-09T10:33:58Z</dcterms:created>
  <dcterms:modified xsi:type="dcterms:W3CDTF">2023-03-19T21:50:22Z</dcterms:modified>
</cp:coreProperties>
</file>