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6858000" cy="9144000"/>
  <p:embeddedFontLst>
    <p:embeddedFont>
      <p:font typeface="Constanti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j/W8gwq1WzLv4uRvHenQNNWUuc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Constantia-regular.fntdata"/><Relationship Id="rId21" Type="http://schemas.openxmlformats.org/officeDocument/2006/relationships/slide" Target="slides/slide15.xml"/><Relationship Id="rId24" Type="http://schemas.openxmlformats.org/officeDocument/2006/relationships/font" Target="fonts/Constantia-italic.fntdata"/><Relationship Id="rId23" Type="http://schemas.openxmlformats.org/officeDocument/2006/relationships/font" Target="fonts/Constanti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font" Target="fonts/Constantia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88517184b_7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e88517184b_7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88517184b_7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e88517184b_7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88517184b_7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e88517184b_7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e88517184b_7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88517184b_7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88517184b_7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e88517184b_7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88517184b_7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88517184b_7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e88517184b_7_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c3d0ff8bc_4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c3d0ff8bc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ec3d0ff8bc_4_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c3d0ff8bc_4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c3d0ff8b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ec3d0ff8bc_4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c3d0ff8bc_4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c3d0ff8bc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ec3d0ff8bc_4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88517184b_7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e88517184b_7_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4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4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2"/>
          <p:cNvSpPr/>
          <p:nvPr/>
        </p:nvSpPr>
        <p:spPr>
          <a:xfrm flipH="1" rot="-10380000">
            <a:off x="3165753" y="1108077"/>
            <a:ext cx="5257800" cy="4114800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98500" kx="100000" rotWithShape="0" algn="tl" dir="7500000" dist="38500" sy="10008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9" name="Google Shape;89;p32"/>
          <p:cNvSpPr/>
          <p:nvPr/>
        </p:nvSpPr>
        <p:spPr>
          <a:xfrm flipH="1" rot="-10380000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0" name="Google Shape;90;p32"/>
          <p:cNvSpPr txBox="1"/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b="1"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2"/>
          <p:cNvSpPr txBox="1"/>
          <p:nvPr>
            <p:ph idx="1" type="body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>
            <a:normAutofit/>
          </a:bodyPr>
          <a:lstStyle>
            <a:lvl1pPr indent="-228600" lvl="0" marL="457200" algn="l">
              <a:spcBef>
                <a:spcPts val="250"/>
              </a:spcBef>
              <a:spcAft>
                <a:spcPts val="0"/>
              </a:spcAft>
              <a:buSzPts val="1235"/>
              <a:buFont typeface="Constantia"/>
              <a:buNone/>
              <a:defRPr sz="1300"/>
            </a:lvl1pPr>
            <a:lvl2pPr indent="-293369" lvl="1" marL="914400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73050" lvl="2" marL="137160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indent="-265747" lvl="3" marL="18288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indent="-265747" lvl="4" marL="22860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2"/>
          <p:cNvSpPr txBox="1"/>
          <p:nvPr>
            <p:ph idx="12" type="sldNum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32"/>
          <p:cNvSpPr/>
          <p:nvPr>
            <p:ph idx="2" type="pic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2"/>
          <p:cNvSpPr/>
          <p:nvPr/>
        </p:nvSpPr>
        <p:spPr>
          <a:xfrm flipH="1" rot="10800000">
            <a:off x="-9525" y="5816600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7" name="Google Shape;97;p32"/>
          <p:cNvSpPr/>
          <p:nvPr/>
        </p:nvSpPr>
        <p:spPr>
          <a:xfrm flipH="1" rot="10800000">
            <a:off x="4381500" y="6219825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3"/>
          <p:cNvSpPr txBox="1"/>
          <p:nvPr>
            <p:ph idx="1" type="body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4"/>
          <p:cNvSpPr txBox="1"/>
          <p:nvPr>
            <p:ph type="title"/>
          </p:nvPr>
        </p:nvSpPr>
        <p:spPr>
          <a:xfrm rot="5400000">
            <a:off x="5052218" y="2491583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4"/>
          <p:cNvSpPr txBox="1"/>
          <p:nvPr>
            <p:ph idx="1" type="body"/>
          </p:nvPr>
        </p:nvSpPr>
        <p:spPr>
          <a:xfrm rot="5400000">
            <a:off x="861219" y="510383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4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6"/>
          <p:cNvSpPr txBox="1"/>
          <p:nvPr>
            <p:ph idx="1" type="body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2" type="body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7"/>
          <p:cNvSpPr txBox="1"/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b="1" sz="5600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7"/>
          <p:cNvSpPr txBox="1"/>
          <p:nvPr>
            <p:ph idx="1" type="body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" type="body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28"/>
          <p:cNvSpPr txBox="1"/>
          <p:nvPr>
            <p:ph idx="2" type="body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3" type="body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4" type="body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8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9"/>
          <p:cNvSpPr txBox="1"/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1"/>
          <p:cNvSpPr txBox="1"/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b="0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" type="body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31"/>
          <p:cNvSpPr txBox="1"/>
          <p:nvPr>
            <p:ph idx="2" type="body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97510" lvl="0" marL="45720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indent="-368935" lvl="1" marL="914400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indent="-335280" lvl="2" marL="137160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indent="-311150" lvl="3" marL="182880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/>
          <p:nvPr/>
        </p:nvSpPr>
        <p:spPr>
          <a:xfrm>
            <a:off x="-9525" y="-7144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" name="Google Shape;11;p22"/>
          <p:cNvSpPr/>
          <p:nvPr/>
        </p:nvSpPr>
        <p:spPr>
          <a:xfrm>
            <a:off x="4381500" y="-7144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" name="Google Shape;12;p2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2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4" name="Google Shape;14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5" name="Google Shape;15;p2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6" name="Google Shape;16;p2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" name="Google Shape;17;p22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18" name="Google Shape;18;p22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9" name="Google Shape;19;p22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/>
          <p:nvPr/>
        </p:nvSpPr>
        <p:spPr>
          <a:xfrm>
            <a:off x="-9525" y="-7144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8" name="Google Shape;28;p21"/>
          <p:cNvSpPr/>
          <p:nvPr/>
        </p:nvSpPr>
        <p:spPr>
          <a:xfrm>
            <a:off x="4381500" y="-7144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9" name="Google Shape;29;p2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21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1" name="Google Shape;3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2" name="Google Shape;32;p2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3" name="Google Shape;33;p2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4" name="Google Shape;34;p21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35" name="Google Shape;35;p21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6" name="Google Shape;36;p21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ijcea.com/jasper-speech-tool-based-intelligent-console/" TargetMode="External"/><Relationship Id="rId4" Type="http://schemas.openxmlformats.org/officeDocument/2006/relationships/hyperlink" Target="https://www.mckinsey.com/industries/healthcare-systems-and-services/our-insights/rebuilding-clinician-mental-health-and-well-being-after-covid-19" TargetMode="External"/><Relationship Id="rId5" Type="http://schemas.openxmlformats.org/officeDocument/2006/relationships/hyperlink" Target="https://www.mckinsey.com/featured-insights/artificial-intelligence/tackling-bias-in-artificial-intelligence-and-in-human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/>
          <p:nvPr>
            <p:ph type="ctrTitle"/>
          </p:nvPr>
        </p:nvSpPr>
        <p:spPr>
          <a:xfrm>
            <a:off x="646176" y="1219200"/>
            <a:ext cx="785164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lt1"/>
                </a:solidFill>
              </a:rPr>
              <a:t>MENTAL HEALTH AND EMOTIONAL QUOTIENT ANALYSIS AND IMPROVEMENT USING ARTIFICIAL INTELLIGENCE.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16" name="Google Shape;116;p1"/>
          <p:cNvSpPr txBox="1"/>
          <p:nvPr>
            <p:ph idx="1" type="subTitle"/>
          </p:nvPr>
        </p:nvSpPr>
        <p:spPr>
          <a:xfrm>
            <a:off x="236025" y="5306950"/>
            <a:ext cx="44139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 fontScale="77500" lnSpcReduction="20000"/>
          </a:bodyPr>
          <a:lstStyle/>
          <a:p>
            <a:pPr indent="-341788" lvl="0" marL="457200" rtl="0" algn="l">
              <a:spcBef>
                <a:spcPts val="360"/>
              </a:spcBef>
              <a:spcAft>
                <a:spcPts val="0"/>
              </a:spcAft>
              <a:buSzPct val="100000"/>
              <a:buChar char="●"/>
            </a:pPr>
            <a:r>
              <a:rPr lang="en-US" sz="2300"/>
              <a:t>Mayank Lodha</a:t>
            </a:r>
            <a:endParaRPr sz="2300"/>
          </a:p>
          <a:p>
            <a:pPr indent="-34178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300"/>
              <a:t>Srushti Patil</a:t>
            </a:r>
            <a:endParaRPr sz="2300"/>
          </a:p>
          <a:p>
            <a:pPr indent="-34178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300"/>
              <a:t>Pragya Gera</a:t>
            </a:r>
            <a:endParaRPr sz="2300"/>
          </a:p>
          <a:p>
            <a:pPr indent="-34178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300"/>
              <a:t>Neha Runwal</a:t>
            </a:r>
            <a:endParaRPr sz="2300"/>
          </a:p>
          <a:p>
            <a:pPr indent="-34178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300"/>
              <a:t>Atharva Dharane</a:t>
            </a:r>
            <a:endParaRPr sz="23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ct val="74347"/>
              <a:buNone/>
            </a:pPr>
            <a:r>
              <a:t/>
            </a:r>
            <a:endParaRPr sz="2300"/>
          </a:p>
        </p:txBody>
      </p:sp>
      <p:pic>
        <p:nvPicPr>
          <p:cNvPr descr="Icon&#10;&#10;Description automatically generated" id="117" name="Google Shape;11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5735" y="3124200"/>
            <a:ext cx="2832530" cy="1841144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88517184b_7_37"/>
          <p:cNvSpPr txBox="1"/>
          <p:nvPr>
            <p:ph type="title"/>
          </p:nvPr>
        </p:nvSpPr>
        <p:spPr>
          <a:xfrm>
            <a:off x="457200" y="4297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Dimensions</a:t>
            </a:r>
            <a:endParaRPr/>
          </a:p>
        </p:txBody>
      </p:sp>
      <p:sp>
        <p:nvSpPr>
          <p:cNvPr id="178" name="Google Shape;178;ge88517184b_7_37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93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10"/>
              <a:buChar char="●"/>
            </a:pPr>
            <a:r>
              <a:rPr b="1" lang="en-US" u="sng"/>
              <a:t>Functional </a:t>
            </a:r>
            <a:r>
              <a:rPr lang="en-US"/>
              <a:t>: Improved tools for mental health analysis and visualization. Better prediction and detection of mental health conditions.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-36893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10"/>
              <a:buChar char="●"/>
            </a:pPr>
            <a:r>
              <a:rPr b="1" lang="en-US" u="sng"/>
              <a:t>Social </a:t>
            </a:r>
            <a:r>
              <a:rPr lang="en-US"/>
              <a:t>: Improved social relations of an individual which is highly affected by the individual’s mental state.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93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10"/>
              <a:buChar char="●"/>
            </a:pPr>
            <a:r>
              <a:rPr b="1" lang="en-US" u="sng"/>
              <a:t>Emotional:</a:t>
            </a:r>
            <a:r>
              <a:rPr lang="en-US"/>
              <a:t> Improved overall mental well-being.</a:t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88517184b_7_42"/>
          <p:cNvSpPr txBox="1"/>
          <p:nvPr/>
        </p:nvSpPr>
        <p:spPr>
          <a:xfrm>
            <a:off x="862700" y="2498650"/>
            <a:ext cx="75141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464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0"/>
              <a:buFont typeface="Noto Sans Symbols"/>
              <a:buChar char="●"/>
            </a:pPr>
            <a:r>
              <a:rPr b="1" lang="en-US" sz="2000" u="sng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Primary Clients</a:t>
            </a:r>
            <a:r>
              <a:rPr lang="en-US" sz="20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: working class, people suffering PTSD, common people.</a:t>
            </a:r>
            <a:endParaRPr sz="20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3464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0"/>
              <a:buFont typeface="Noto Sans Symbols"/>
              <a:buChar char="●"/>
            </a:pPr>
            <a:r>
              <a:rPr b="1" lang="en-US" sz="2000" u="sng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Secondary Clients</a:t>
            </a:r>
            <a:r>
              <a:rPr lang="en-US" sz="20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:  Psychologists and other healthcare practitioners</a:t>
            </a:r>
            <a:endParaRPr sz="20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3464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0"/>
              <a:buFont typeface="Noto Sans Symbols"/>
              <a:buChar char="●"/>
            </a:pPr>
            <a:r>
              <a:rPr b="1" lang="en-US" sz="2000" u="sng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Potential Collaborators </a:t>
            </a:r>
            <a:r>
              <a:rPr lang="en-US" sz="20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:  IBM Watson Health, Google Health, Apple, Noise, Fitbit </a:t>
            </a:r>
            <a:endParaRPr sz="20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84" name="Google Shape;184;ge88517184b_7_42"/>
          <p:cNvSpPr txBox="1"/>
          <p:nvPr>
            <p:ph type="title"/>
          </p:nvPr>
        </p:nvSpPr>
        <p:spPr>
          <a:xfrm>
            <a:off x="681150" y="934871"/>
            <a:ext cx="82296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Potential Clients and Collaborators</a:t>
            </a:r>
            <a:endParaRPr sz="4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ge88517184b_7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025" y="1476300"/>
            <a:ext cx="4269525" cy="501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e88517184b_7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6250" y="1476300"/>
            <a:ext cx="4204575" cy="501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e88517184b_7_11"/>
          <p:cNvSpPr txBox="1"/>
          <p:nvPr>
            <p:ph type="title"/>
          </p:nvPr>
        </p:nvSpPr>
        <p:spPr>
          <a:xfrm>
            <a:off x="1831600" y="325425"/>
            <a:ext cx="5712000" cy="11430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Audience Responses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88517184b_7_2"/>
          <p:cNvSpPr txBox="1"/>
          <p:nvPr>
            <p:ph type="title"/>
          </p:nvPr>
        </p:nvSpPr>
        <p:spPr>
          <a:xfrm>
            <a:off x="1962800" y="110725"/>
            <a:ext cx="5712000" cy="11430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Twitter Analysis</a:t>
            </a:r>
            <a:endParaRPr/>
          </a:p>
        </p:txBody>
      </p:sp>
      <p:pic>
        <p:nvPicPr>
          <p:cNvPr id="199" name="Google Shape;199;ge88517184b_7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25" y="1382275"/>
            <a:ext cx="7734300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e88517184b_7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1925" y="4139725"/>
            <a:ext cx="3680143" cy="254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 txBox="1"/>
          <p:nvPr>
            <p:ph type="title"/>
          </p:nvPr>
        </p:nvSpPr>
        <p:spPr>
          <a:xfrm>
            <a:off x="576475" y="537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  <p:sp>
        <p:nvSpPr>
          <p:cNvPr id="206" name="Google Shape;206;p19"/>
          <p:cNvSpPr txBox="1"/>
          <p:nvPr>
            <p:ph idx="1" type="body"/>
          </p:nvPr>
        </p:nvSpPr>
        <p:spPr>
          <a:xfrm>
            <a:off x="182875" y="20666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[1] Innovation and Entrepreneurship: A competency Framework. By - Charles H. Matthews and Ralph Brueggemann</a:t>
            </a:r>
            <a:endParaRPr/>
          </a:p>
          <a:p>
            <a:pPr indent="0" lvl="0" marL="0" rtl="0" algn="l">
              <a:spcBef>
                <a:spcPts val="442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  <a:p>
            <a:pPr indent="0" lvl="0" marL="274320" rtl="0" algn="l">
              <a:spcBef>
                <a:spcPts val="442"/>
              </a:spcBef>
              <a:spcAft>
                <a:spcPts val="0"/>
              </a:spcAft>
              <a:buNone/>
            </a:pPr>
            <a:r>
              <a:rPr lang="en-US"/>
              <a:t>[2]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http://www.ijcea.com/jasper-speech-tool-based-intelligent-console/</a:t>
            </a:r>
            <a:endParaRPr/>
          </a:p>
          <a:p>
            <a:pPr indent="0" lvl="0" marL="0" rtl="0" algn="l">
              <a:spcBef>
                <a:spcPts val="442"/>
              </a:spcBef>
              <a:spcAft>
                <a:spcPts val="0"/>
              </a:spcAft>
              <a:buSzPct val="95000"/>
              <a:buNone/>
            </a:pPr>
            <a:r>
              <a:rPr lang="en-US"/>
              <a:t> </a:t>
            </a:r>
            <a:endParaRPr/>
          </a:p>
          <a:p>
            <a:pPr indent="0" lvl="0" marL="274320" rtl="0" algn="l">
              <a:spcBef>
                <a:spcPts val="442"/>
              </a:spcBef>
              <a:spcAft>
                <a:spcPts val="0"/>
              </a:spcAft>
              <a:buNone/>
            </a:pPr>
            <a:r>
              <a:rPr lang="en-US"/>
              <a:t>[3]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https://www.mckinsey.com/industries/healthcare-systems-and-services/our-insights/rebuilding-clinician-mental-health-and-well-being-after-covid-19</a:t>
            </a:r>
            <a:endParaRPr/>
          </a:p>
          <a:p>
            <a:pPr indent="0" lvl="0" marL="274320" rtl="0" algn="l">
              <a:spcBef>
                <a:spcPts val="442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endParaRPr/>
          </a:p>
          <a:p>
            <a:pPr indent="0" lvl="0" marL="274320" rtl="0" algn="l">
              <a:spcBef>
                <a:spcPts val="442"/>
              </a:spcBef>
              <a:spcAft>
                <a:spcPts val="0"/>
              </a:spcAft>
              <a:buNone/>
            </a:pPr>
            <a:r>
              <a:rPr lang="en-US"/>
              <a:t>[4]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https://www.mckinsey.com/featured-insights/artificial-intelligence/tackling-bias-in-artificial-intelligence-and-in-humans</a:t>
            </a:r>
            <a:endParaRPr/>
          </a:p>
          <a:p>
            <a:pPr indent="-141001" lvl="0" marL="274320" rtl="0" algn="l">
              <a:spcBef>
                <a:spcPts val="442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 txBox="1"/>
          <p:nvPr>
            <p:ph type="title"/>
          </p:nvPr>
        </p:nvSpPr>
        <p:spPr>
          <a:xfrm>
            <a:off x="457200" y="2743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/>
          </a:p>
        </p:txBody>
      </p:sp>
      <p:sp>
        <p:nvSpPr>
          <p:cNvPr id="212" name="Google Shape;212;p20"/>
          <p:cNvSpPr txBox="1"/>
          <p:nvPr>
            <p:ph idx="1" type="body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7475" lvl="0" marL="27432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sp>
        <p:nvSpPr>
          <p:cNvPr id="213" name="Google Shape;213;p20"/>
          <p:cNvSpPr txBox="1"/>
          <p:nvPr>
            <p:ph idx="2" type="body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7475" lvl="0" marL="27432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/>
          <p:nvPr>
            <p:ph type="title"/>
          </p:nvPr>
        </p:nvSpPr>
        <p:spPr>
          <a:xfrm>
            <a:off x="349850" y="537113"/>
            <a:ext cx="82296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Project Elements</a:t>
            </a:r>
            <a:endParaRPr/>
          </a:p>
        </p:txBody>
      </p:sp>
      <p:sp>
        <p:nvSpPr>
          <p:cNvPr id="123" name="Google Shape;123;p2"/>
          <p:cNvSpPr txBox="1"/>
          <p:nvPr/>
        </p:nvSpPr>
        <p:spPr>
          <a:xfrm>
            <a:off x="617225" y="1881475"/>
            <a:ext cx="80985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onstantia"/>
              <a:buChar char="●"/>
            </a:pPr>
            <a:r>
              <a:rPr lang="en-US" sz="1900">
                <a:latin typeface="Constantia"/>
                <a:ea typeface="Constantia"/>
                <a:cs typeface="Constantia"/>
                <a:sym typeface="Constantia"/>
              </a:rPr>
              <a:t>Problem Statement</a:t>
            </a:r>
            <a:endParaRPr sz="1900">
              <a:latin typeface="Constantia"/>
              <a:ea typeface="Constantia"/>
              <a:cs typeface="Constantia"/>
              <a:sym typeface="Constanti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onstantia"/>
              <a:buChar char="●"/>
            </a:pPr>
            <a:r>
              <a:rPr lang="en-US" sz="1900">
                <a:latin typeface="Constantia"/>
                <a:ea typeface="Constantia"/>
                <a:cs typeface="Constantia"/>
                <a:sym typeface="Constantia"/>
              </a:rPr>
              <a:t>Introduction</a:t>
            </a:r>
            <a:endParaRPr sz="1900">
              <a:latin typeface="Constantia"/>
              <a:ea typeface="Constantia"/>
              <a:cs typeface="Constantia"/>
              <a:sym typeface="Constanti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onstantia"/>
              <a:buChar char="●"/>
            </a:pPr>
            <a:r>
              <a:rPr lang="en-US" sz="1900">
                <a:latin typeface="Constantia"/>
                <a:ea typeface="Constantia"/>
                <a:cs typeface="Constantia"/>
                <a:sym typeface="Constantia"/>
              </a:rPr>
              <a:t>Technology Overview</a:t>
            </a:r>
            <a:endParaRPr sz="1900">
              <a:latin typeface="Constantia"/>
              <a:ea typeface="Constantia"/>
              <a:cs typeface="Constantia"/>
              <a:sym typeface="Constanti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onstantia"/>
              <a:buChar char="●"/>
            </a:pPr>
            <a:r>
              <a:rPr lang="en-US" sz="1900">
                <a:latin typeface="Constantia"/>
                <a:ea typeface="Constantia"/>
                <a:cs typeface="Constantia"/>
                <a:sym typeface="Constantia"/>
              </a:rPr>
              <a:t>Application Flow</a:t>
            </a:r>
            <a:endParaRPr sz="1900">
              <a:latin typeface="Constantia"/>
              <a:ea typeface="Constantia"/>
              <a:cs typeface="Constantia"/>
              <a:sym typeface="Constanti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onstantia"/>
              <a:buChar char="●"/>
            </a:pPr>
            <a:r>
              <a:rPr lang="en-US" sz="1900">
                <a:latin typeface="Constantia"/>
                <a:ea typeface="Constantia"/>
                <a:cs typeface="Constantia"/>
                <a:sym typeface="Constantia"/>
              </a:rPr>
              <a:t>Innovation Criteria</a:t>
            </a:r>
            <a:endParaRPr sz="1900">
              <a:latin typeface="Constantia"/>
              <a:ea typeface="Constantia"/>
              <a:cs typeface="Constantia"/>
              <a:sym typeface="Constanti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onstantia"/>
              <a:buChar char="●"/>
            </a:pPr>
            <a:r>
              <a:rPr lang="en-US" sz="1900">
                <a:latin typeface="Constantia"/>
                <a:ea typeface="Constantia"/>
                <a:cs typeface="Constantia"/>
                <a:sym typeface="Constantia"/>
              </a:rPr>
              <a:t>Dimensions</a:t>
            </a:r>
            <a:endParaRPr sz="1900">
              <a:latin typeface="Constantia"/>
              <a:ea typeface="Constantia"/>
              <a:cs typeface="Constantia"/>
              <a:sym typeface="Constanti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onstantia"/>
              <a:buChar char="●"/>
            </a:pPr>
            <a:r>
              <a:rPr lang="en-US" sz="1900">
                <a:latin typeface="Constantia"/>
                <a:ea typeface="Constantia"/>
                <a:cs typeface="Constantia"/>
                <a:sym typeface="Constantia"/>
              </a:rPr>
              <a:t>Potential Clients and Collaborators</a:t>
            </a:r>
            <a:endParaRPr sz="1900">
              <a:latin typeface="Constantia"/>
              <a:ea typeface="Constantia"/>
              <a:cs typeface="Constantia"/>
              <a:sym typeface="Constanti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onstantia"/>
              <a:buChar char="●"/>
            </a:pPr>
            <a:r>
              <a:rPr lang="en-US" sz="1900">
                <a:latin typeface="Constantia"/>
                <a:ea typeface="Constantia"/>
                <a:cs typeface="Constantia"/>
                <a:sym typeface="Constantia"/>
              </a:rPr>
              <a:t>Audience Responses</a:t>
            </a:r>
            <a:endParaRPr sz="1900">
              <a:latin typeface="Constantia"/>
              <a:ea typeface="Constantia"/>
              <a:cs typeface="Constantia"/>
              <a:sym typeface="Constanti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onstantia"/>
              <a:buChar char="●"/>
            </a:pPr>
            <a:r>
              <a:rPr lang="en-US" sz="1900">
                <a:latin typeface="Constantia"/>
                <a:ea typeface="Constantia"/>
                <a:cs typeface="Constantia"/>
                <a:sym typeface="Constantia"/>
              </a:rPr>
              <a:t>Twitter Analysis</a:t>
            </a:r>
            <a:endParaRPr sz="1900"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88517184b_7_2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rm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Statement	</a:t>
            </a:r>
            <a:endParaRPr/>
          </a:p>
        </p:txBody>
      </p:sp>
      <p:sp>
        <p:nvSpPr>
          <p:cNvPr id="130" name="Google Shape;130;ge88517184b_7_20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To identify and analyse one of the major human problems which is Mental Health and Emotional Quotient.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"/>
          <p:cNvSpPr txBox="1"/>
          <p:nvPr>
            <p:ph type="title"/>
          </p:nvPr>
        </p:nvSpPr>
        <p:spPr>
          <a:xfrm>
            <a:off x="457200" y="5251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137" name="Google Shape;137;p3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7475" lvl="0" marL="27432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3"/>
          <p:cNvSpPr txBox="1"/>
          <p:nvPr/>
        </p:nvSpPr>
        <p:spPr>
          <a:xfrm>
            <a:off x="819650" y="2066675"/>
            <a:ext cx="7620000" cy="44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Drastic Increase in mental health issues.</a:t>
            </a:r>
            <a:endParaRPr sz="20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tantia"/>
              <a:buChar char="○"/>
            </a:pPr>
            <a:r>
              <a:rPr lang="en-US" sz="20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Fact: 16.2 million adults in the USA, or 6.7 percent of American adults face depression every year.</a:t>
            </a:r>
            <a:endParaRPr sz="20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556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Focus on Mental Health</a:t>
            </a:r>
            <a:endParaRPr sz="20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55600" lvl="0" marL="28575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•"/>
            </a:pPr>
            <a:r>
              <a:rPr lang="en-US" sz="20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Increase awareness about mental state </a:t>
            </a:r>
            <a:endParaRPr sz="20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285750" rtl="0" algn="just"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55600" lvl="0" marL="28575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•"/>
            </a:pPr>
            <a:r>
              <a:rPr lang="en-US" sz="20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Measures to be taken and improvements to be suggested.</a:t>
            </a:r>
            <a:endParaRPr sz="20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457200" rtl="0" algn="l"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55600" lvl="0" marL="28575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•"/>
            </a:pPr>
            <a:r>
              <a:rPr lang="en-US" sz="20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Early detection and prediction of common psychological disorders.</a:t>
            </a:r>
            <a:endParaRPr sz="20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"/>
          <p:cNvSpPr txBox="1"/>
          <p:nvPr>
            <p:ph type="title"/>
          </p:nvPr>
        </p:nvSpPr>
        <p:spPr>
          <a:xfrm>
            <a:off x="457200" y="3701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Technology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  <a:endParaRPr/>
          </a:p>
        </p:txBody>
      </p:sp>
      <p:sp>
        <p:nvSpPr>
          <p:cNvPr id="144" name="Google Shape;144;p4"/>
          <p:cNvSpPr txBox="1"/>
          <p:nvPr>
            <p:ph idx="1" type="body"/>
          </p:nvPr>
        </p:nvSpPr>
        <p:spPr>
          <a:xfrm>
            <a:off x="457200" y="20116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62556" lvl="0" marL="27432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95000"/>
              <a:buChar char="●"/>
            </a:pPr>
            <a:r>
              <a:rPr lang="en-US">
                <a:solidFill>
                  <a:srgbClr val="FF0000"/>
                </a:solidFill>
              </a:rPr>
              <a:t>Data Generation </a:t>
            </a:r>
            <a:endParaRPr>
              <a:solidFill>
                <a:srgbClr val="FF0000"/>
              </a:solidFill>
            </a:endParaRPr>
          </a:p>
          <a:p>
            <a:pPr indent="-288886" lvl="1" marL="640080" rtl="0" algn="l">
              <a:spcBef>
                <a:spcPts val="0"/>
              </a:spcBef>
              <a:spcAft>
                <a:spcPts val="0"/>
              </a:spcAft>
              <a:buSzPct val="107421"/>
              <a:buChar char="○"/>
            </a:pPr>
            <a:r>
              <a:rPr lang="en-US"/>
              <a:t>IoT Devices- Apple watch, Fit-bit, web-cam</a:t>
            </a:r>
            <a:endParaRPr/>
          </a:p>
          <a:p>
            <a:pPr indent="-261490" lvl="1" marL="640080" rtl="0" algn="l">
              <a:spcBef>
                <a:spcPts val="0"/>
              </a:spcBef>
              <a:spcAft>
                <a:spcPts val="0"/>
              </a:spcAft>
              <a:buSzPct val="86272"/>
              <a:buChar char="○"/>
            </a:pPr>
            <a:r>
              <a:rPr lang="en-US"/>
              <a:t>Social Media - Tweets , Facebook posts</a:t>
            </a:r>
            <a:endParaRPr/>
          </a:p>
          <a:p>
            <a:pPr indent="-261490" lvl="1" marL="640080" rtl="0" algn="l">
              <a:spcBef>
                <a:spcPts val="0"/>
              </a:spcBef>
              <a:spcAft>
                <a:spcPts val="0"/>
              </a:spcAft>
              <a:buSzPct val="86272"/>
              <a:buChar char="○"/>
            </a:pPr>
            <a:r>
              <a:rPr lang="en-US"/>
              <a:t>Personal Response- Surveys</a:t>
            </a:r>
            <a:endParaRPr/>
          </a:p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62556" lvl="0" marL="27432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95000"/>
              <a:buChar char="●"/>
            </a:pPr>
            <a:r>
              <a:rPr lang="en-US">
                <a:solidFill>
                  <a:srgbClr val="FF0000"/>
                </a:solidFill>
              </a:rPr>
              <a:t>A</a:t>
            </a:r>
            <a:r>
              <a:rPr lang="en-US">
                <a:solidFill>
                  <a:srgbClr val="FF0000"/>
                </a:solidFill>
              </a:rPr>
              <a:t>lgorithmic Approach</a:t>
            </a:r>
            <a:endParaRPr/>
          </a:p>
          <a:p>
            <a:pPr indent="-283051" lvl="1" marL="640080" rtl="0" algn="l">
              <a:spcBef>
                <a:spcPts val="0"/>
              </a:spcBef>
              <a:spcAft>
                <a:spcPts val="0"/>
              </a:spcAft>
              <a:buSzPct val="102916"/>
              <a:buChar char="○"/>
            </a:pPr>
            <a:r>
              <a:rPr lang="en-US"/>
              <a:t>Association analysis, </a:t>
            </a:r>
            <a:endParaRPr/>
          </a:p>
          <a:p>
            <a:pPr indent="-283051" lvl="1" marL="640080" rtl="0" algn="l">
              <a:spcBef>
                <a:spcPts val="0"/>
              </a:spcBef>
              <a:spcAft>
                <a:spcPts val="0"/>
              </a:spcAft>
              <a:buSzPct val="102916"/>
              <a:buChar char="○"/>
            </a:pPr>
            <a:r>
              <a:rPr lang="en-US"/>
              <a:t>Mood prediction, </a:t>
            </a:r>
            <a:endParaRPr/>
          </a:p>
          <a:p>
            <a:pPr indent="-283051" lvl="1" marL="640080" rtl="0" algn="l">
              <a:spcBef>
                <a:spcPts val="0"/>
              </a:spcBef>
              <a:spcAft>
                <a:spcPts val="0"/>
              </a:spcAft>
              <a:buSzPct val="102916"/>
              <a:buChar char="○"/>
            </a:pPr>
            <a:r>
              <a:rPr lang="en-US"/>
              <a:t>Extrapolation and data analysis</a:t>
            </a:r>
            <a:endParaRPr/>
          </a:p>
          <a:p>
            <a:pPr indent="-283051" lvl="1" marL="640080" rtl="0" algn="l">
              <a:spcBef>
                <a:spcPts val="0"/>
              </a:spcBef>
              <a:spcAft>
                <a:spcPts val="0"/>
              </a:spcAft>
              <a:buSzPct val="102916"/>
              <a:buChar char="○"/>
            </a:pPr>
            <a:r>
              <a:rPr lang="en-US"/>
              <a:t>Data Visualization </a:t>
            </a:r>
            <a:endParaRPr/>
          </a:p>
          <a:p>
            <a:pPr indent="-269900" lvl="1" marL="640080" rtl="0" algn="l">
              <a:spcBef>
                <a:spcPts val="0"/>
              </a:spcBef>
              <a:spcAft>
                <a:spcPts val="0"/>
              </a:spcAft>
              <a:buSzPct val="92764"/>
              <a:buChar char="○"/>
            </a:pPr>
            <a:r>
              <a:rPr lang="en-US"/>
              <a:t>Artificial Neural Network</a:t>
            </a:r>
            <a:endParaRPr/>
          </a:p>
          <a:p>
            <a:pPr indent="0" lvl="0" marL="64008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62556" lvl="0" marL="274320" rtl="0" algn="l">
              <a:spcBef>
                <a:spcPts val="481"/>
              </a:spcBef>
              <a:spcAft>
                <a:spcPts val="0"/>
              </a:spcAft>
              <a:buClr>
                <a:srgbClr val="FF0000"/>
              </a:buClr>
              <a:buSzPct val="95000"/>
              <a:buChar char="●"/>
            </a:pPr>
            <a:r>
              <a:rPr lang="en-US">
                <a:solidFill>
                  <a:srgbClr val="FF0000"/>
                </a:solidFill>
              </a:rPr>
              <a:t>Data Storage</a:t>
            </a:r>
            <a:endParaRPr>
              <a:solidFill>
                <a:srgbClr val="FF0000"/>
              </a:solidFill>
            </a:endParaRPr>
          </a:p>
          <a:p>
            <a:pPr indent="-254342" lvl="1" marL="640080" rtl="0" algn="l">
              <a:spcBef>
                <a:spcPts val="481"/>
              </a:spcBef>
              <a:spcAft>
                <a:spcPts val="0"/>
              </a:spcAft>
              <a:buSzPct val="80754"/>
              <a:buChar char="○"/>
            </a:pPr>
            <a:r>
              <a:rPr lang="en-US"/>
              <a:t>Cloud- Encrypted data</a:t>
            </a:r>
            <a:endParaRPr/>
          </a:p>
          <a:p>
            <a:pPr indent="0" lvl="0" marL="0" rtl="0" algn="l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c3d0ff8bc_4_1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ec3d0ff8bc_4_17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gec3d0ff8bc_4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300"/>
            <a:ext cx="9144003" cy="66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gec3d0ff8bc_4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238" y="731238"/>
            <a:ext cx="5111975" cy="292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ec3d0ff8bc_4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000" y="3743325"/>
            <a:ext cx="5124450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c3d0ff8bc_4_7"/>
          <p:cNvSpPr txBox="1"/>
          <p:nvPr/>
        </p:nvSpPr>
        <p:spPr>
          <a:xfrm>
            <a:off x="399875" y="1404850"/>
            <a:ext cx="8057700" cy="4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nstantia"/>
                <a:ea typeface="Constantia"/>
                <a:cs typeface="Constantia"/>
                <a:sym typeface="Constantia"/>
              </a:rPr>
              <a:t>Tier 1: Minor (0.0)</a:t>
            </a:r>
            <a:endParaRPr sz="1800"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nstantia"/>
                <a:ea typeface="Constantia"/>
                <a:cs typeface="Constantia"/>
                <a:sym typeface="Constantia"/>
              </a:rPr>
              <a:t>· Suggesting time off work or time away from a screen.</a:t>
            </a:r>
            <a:endParaRPr sz="1800"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nstantia"/>
                <a:ea typeface="Constantia"/>
                <a:cs typeface="Constantia"/>
                <a:sym typeface="Constantia"/>
              </a:rPr>
              <a:t>Tier 2: Minor (1.0)</a:t>
            </a:r>
            <a:endParaRPr sz="1800"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nstantia"/>
                <a:ea typeface="Constantia"/>
                <a:cs typeface="Constantia"/>
                <a:sym typeface="Constantia"/>
              </a:rPr>
              <a:t>· Suggesting public meetups and events to relieve stress.</a:t>
            </a:r>
            <a:endParaRPr sz="1800"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nstantia"/>
                <a:ea typeface="Constantia"/>
                <a:cs typeface="Constantia"/>
                <a:sym typeface="Constantia"/>
              </a:rPr>
              <a:t>Tier 3: Major (2.0)</a:t>
            </a:r>
            <a:endParaRPr sz="1800"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nstantia"/>
                <a:ea typeface="Constantia"/>
                <a:cs typeface="Constantia"/>
                <a:sym typeface="Constantia"/>
              </a:rPr>
              <a:t>· Suggesting exercise routines, meditation tutorials, yoga classes etc.</a:t>
            </a:r>
            <a:endParaRPr sz="1800"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nstantia"/>
                <a:ea typeface="Constantia"/>
                <a:cs typeface="Constantia"/>
                <a:sym typeface="Constantia"/>
              </a:rPr>
              <a:t>Tier 4: Critical (3.0)</a:t>
            </a:r>
            <a:endParaRPr sz="1800"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nstantia"/>
                <a:ea typeface="Constantia"/>
                <a:cs typeface="Constantia"/>
                <a:sym typeface="Constantia"/>
              </a:rPr>
              <a:t>· Suggesting seeking professional help from mental health experts, providing their contact information and opening an interface to book appointments.</a:t>
            </a:r>
            <a:endParaRPr sz="1800"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88517184b_7_52"/>
          <p:cNvSpPr txBox="1"/>
          <p:nvPr>
            <p:ph type="title"/>
          </p:nvPr>
        </p:nvSpPr>
        <p:spPr>
          <a:xfrm>
            <a:off x="914400" y="4774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Innovation Criteria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ge88517184b_7_52"/>
          <p:cNvSpPr txBox="1"/>
          <p:nvPr>
            <p:ph idx="1" type="body"/>
          </p:nvPr>
        </p:nvSpPr>
        <p:spPr>
          <a:xfrm>
            <a:off x="457200" y="1335650"/>
            <a:ext cx="8079600" cy="25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6082" lvl="0" marL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70"/>
              <a:buChar char="●"/>
            </a:pPr>
            <a:r>
              <a:rPr lang="en-US"/>
              <a:t>High consumer desirability. </a:t>
            </a:r>
            <a:r>
              <a:rPr lang="en-US"/>
              <a:t>Monitoring</a:t>
            </a:r>
            <a:r>
              <a:rPr lang="en-US"/>
              <a:t> based on real time data.</a:t>
            </a:r>
            <a:endParaRPr/>
          </a:p>
          <a:p>
            <a:pPr indent="-286082" lvl="0" marL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70"/>
              <a:buChar char="●"/>
            </a:pPr>
            <a:r>
              <a:rPr lang="en-US"/>
              <a:t>Mental Health </a:t>
            </a:r>
            <a:r>
              <a:rPr lang="en-US"/>
              <a:t>Quotient</a:t>
            </a:r>
            <a:endParaRPr/>
          </a:p>
          <a:p>
            <a:pPr indent="-286082" lvl="0" marL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70"/>
              <a:buChar char="●"/>
            </a:pPr>
            <a:r>
              <a:rPr lang="en-US"/>
              <a:t>Risk Factor &amp; Cause Analysis.</a:t>
            </a:r>
            <a:endParaRPr/>
          </a:p>
          <a:p>
            <a:pPr indent="-286082" lvl="0" marL="274320" rtl="0" algn="l"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70"/>
              <a:buChar char="●"/>
            </a:pPr>
            <a:r>
              <a:rPr lang="en-US"/>
              <a:t>Precursor Recognition</a:t>
            </a:r>
            <a:r>
              <a:rPr lang="en-US"/>
              <a:t>.</a:t>
            </a:r>
            <a:endParaRPr/>
          </a:p>
          <a:p>
            <a:pPr indent="-129237" lvl="0" marL="274320" rtl="0" algn="l"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2" name="Google Shape;172;ge88517184b_7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5350" y="3525775"/>
            <a:ext cx="4551575" cy="32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2012-02-04T13:05:42Z</dcterms:created>
  <dc:creator>Ralph</dc:creator>
</cp:coreProperties>
</file>