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0" d="100"/>
          <a:sy n="120" d="100"/>
        </p:scale>
        <p:origin x="-44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A5E2F-96DD-6047-858F-3EE3608A7A18}" type="datetimeFigureOut">
              <a:rPr lang="en-US" smtClean="0"/>
              <a:t>9/28/15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588F4-EDBD-A14F-A01A-5D5F7635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11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588F4-EDBD-A14F-A01A-5D5F7635A3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47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Monday, September 28,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t>Monday, September 28,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t>Monday, September 28,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Monday, September 28,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Monday, September 28, 15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t>Monday, September 28, 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t>Monday, September 28, 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t>Monday, September 28, 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t>Monday, September 28, 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t>Monday, September 28, 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B412-E790-42EA-81FE-2925D3A43D91}" type="datetime2">
              <a:rPr lang="en-US" smtClean="0"/>
              <a:t>Monday, September 28, 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B385921-A91A-409C-921C-0E0EC1E750EC}" type="datetime2">
              <a:rPr lang="en-US" smtClean="0"/>
              <a:t>Monday, September 28,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Mayank Mahajan, September 25, 2015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Feature Generation and 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28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possible sources of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Structure: Structurally extreme regions may exhibit a higher amount of CVs, possibly look at positional elements</a:t>
            </a:r>
          </a:p>
          <a:p>
            <a:r>
              <a:rPr lang="en-US" dirty="0" smtClean="0"/>
              <a:t>Compositional: Percentage of each </a:t>
            </a:r>
            <a:r>
              <a:rPr lang="en-US" dirty="0" err="1" smtClean="0"/>
              <a:t>bp</a:t>
            </a:r>
            <a:r>
              <a:rPr lang="en-US" dirty="0"/>
              <a:t> </a:t>
            </a:r>
            <a:r>
              <a:rPr lang="en-US" dirty="0" smtClean="0"/>
              <a:t>in prefix/suffix, also related to complexity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223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#1 Feature Generation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EFFECT: general EA-based framework for automated feature construction</a:t>
            </a:r>
          </a:p>
          <a:p>
            <a:r>
              <a:rPr lang="en-US" dirty="0" smtClean="0"/>
              <a:t>Evolutionary Feature Construction: Feature trees that are combinations of nucleotides/ </a:t>
            </a:r>
            <a:r>
              <a:rPr lang="en-US" i="1" dirty="0" smtClean="0"/>
              <a:t>k-</a:t>
            </a:r>
            <a:r>
              <a:rPr lang="en-US" i="1" dirty="0" err="1" smtClean="0"/>
              <a:t>mer</a:t>
            </a:r>
            <a:r>
              <a:rPr lang="en-US" i="1" dirty="0" smtClean="0"/>
              <a:t> </a:t>
            </a:r>
            <a:r>
              <a:rPr lang="en-US" dirty="0" smtClean="0"/>
              <a:t>motifs and </a:t>
            </a:r>
            <a:r>
              <a:rPr lang="en-US" dirty="0" err="1" smtClean="0"/>
              <a:t>boolean</a:t>
            </a:r>
            <a:r>
              <a:rPr lang="en-US" smtClean="0"/>
              <a:t> </a:t>
            </a:r>
            <a:r>
              <a:rPr lang="en-US" smtClean="0"/>
              <a:t>operators (2 &lt;= k &lt;= 6)</a:t>
            </a:r>
            <a:endParaRPr lang="en-US" dirty="0" smtClean="0"/>
          </a:p>
          <a:p>
            <a:r>
              <a:rPr lang="en-US" dirty="0" smtClean="0"/>
              <a:t>Directional arguments (up/down) and specific positions also used</a:t>
            </a:r>
          </a:p>
          <a:p>
            <a:r>
              <a:rPr lang="en-US" dirty="0" smtClean="0"/>
              <a:t>N features, max depth D. Evolved for G generations, each generation contributes </a:t>
            </a:r>
            <a:r>
              <a:rPr lang="en-US" i="1" dirty="0" smtClean="0"/>
              <a:t>l</a:t>
            </a:r>
            <a:r>
              <a:rPr lang="en-US" dirty="0" smtClean="0"/>
              <a:t> features to a hall of fame</a:t>
            </a:r>
          </a:p>
          <a:p>
            <a:r>
              <a:rPr lang="en-US" dirty="0" smtClean="0"/>
              <a:t>Next generation gets </a:t>
            </a:r>
            <a:r>
              <a:rPr lang="en-US" i="1" dirty="0" smtClean="0"/>
              <a:t>m</a:t>
            </a:r>
            <a:r>
              <a:rPr lang="en-US" dirty="0" smtClean="0"/>
              <a:t> random features from hall of fame</a:t>
            </a:r>
          </a:p>
          <a:p>
            <a:r>
              <a:rPr lang="en-US" dirty="0" smtClean="0"/>
              <a:t>Fitness function: C</a:t>
            </a:r>
            <a:r>
              <a:rPr lang="en-US" baseline="-25000" dirty="0" smtClean="0"/>
              <a:t>+,f</a:t>
            </a:r>
            <a:r>
              <a:rPr lang="en-US" dirty="0" smtClean="0"/>
              <a:t> / C</a:t>
            </a:r>
            <a:r>
              <a:rPr lang="en-US" baseline="-25000" dirty="0" smtClean="0"/>
              <a:t>+</a:t>
            </a:r>
            <a:r>
              <a:rPr lang="en-US" dirty="0" smtClean="0"/>
              <a:t> * |C</a:t>
            </a:r>
            <a:r>
              <a:rPr lang="en-US" baseline="-25000" dirty="0" smtClean="0"/>
              <a:t>+,f</a:t>
            </a:r>
            <a:r>
              <a:rPr lang="en-US" dirty="0" smtClean="0"/>
              <a:t> – C</a:t>
            </a:r>
            <a:r>
              <a:rPr lang="en-US" baseline="-25000" dirty="0" smtClean="0"/>
              <a:t>-,f</a:t>
            </a:r>
            <a:r>
              <a:rPr lang="en-US" dirty="0" smtClean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618272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#1 Feature Selection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Effective Feature Selection (EFS) uses feature subsets expressed as binary strings as individuals in the population</a:t>
            </a:r>
          </a:p>
          <a:p>
            <a:r>
              <a:rPr lang="en-US" dirty="0" smtClean="0"/>
              <a:t>M individuals of length </a:t>
            </a:r>
            <a:r>
              <a:rPr lang="en-US" i="1" dirty="0" smtClean="0"/>
              <a:t>l</a:t>
            </a:r>
            <a:r>
              <a:rPr lang="en-US" dirty="0" smtClean="0"/>
              <a:t>. Parents die every generation.</a:t>
            </a:r>
          </a:p>
          <a:p>
            <a:r>
              <a:rPr lang="en-US" dirty="0" smtClean="0"/>
              <a:t>Fitness function for </a:t>
            </a:r>
            <a:r>
              <a:rPr lang="en-US" dirty="0" err="1" smtClean="0"/>
              <a:t>labelling</a:t>
            </a:r>
            <a:r>
              <a:rPr lang="en-US" dirty="0" smtClean="0"/>
              <a:t> unseen examples:</a:t>
            </a:r>
          </a:p>
          <a:p>
            <a:pPr lvl="1"/>
            <a:r>
              <a:rPr lang="en-US" dirty="0" smtClean="0"/>
              <a:t>Fitness = (</a:t>
            </a:r>
            <a:r>
              <a:rPr lang="en-US" dirty="0" err="1" smtClean="0"/>
              <a:t>n</a:t>
            </a:r>
            <a:r>
              <a:rPr lang="en-US" baseline="-25000" dirty="0" err="1" smtClean="0"/>
              <a:t>f</a:t>
            </a:r>
            <a:r>
              <a:rPr lang="en-US" dirty="0" smtClean="0"/>
              <a:t>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Cf</a:t>
            </a:r>
            <a:r>
              <a:rPr lang="en-US" dirty="0" smtClean="0"/>
              <a:t>) / √(</a:t>
            </a:r>
            <a:r>
              <a:rPr lang="en-US" dirty="0" err="1" smtClean="0"/>
              <a:t>n</a:t>
            </a:r>
            <a:r>
              <a:rPr lang="en-US" baseline="-25000" dirty="0" err="1" smtClean="0"/>
              <a:t>f</a:t>
            </a:r>
            <a:r>
              <a:rPr lang="en-US" dirty="0" smtClean="0"/>
              <a:t> +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f</a:t>
            </a:r>
            <a:r>
              <a:rPr lang="en-US" dirty="0" smtClean="0"/>
              <a:t>(</a:t>
            </a:r>
            <a:r>
              <a:rPr lang="en-US" dirty="0" err="1" smtClean="0"/>
              <a:t>n</a:t>
            </a:r>
            <a:r>
              <a:rPr lang="en-US" baseline="-25000" dirty="0" err="1" smtClean="0"/>
              <a:t>f</a:t>
            </a:r>
            <a:r>
              <a:rPr lang="en-US" dirty="0" smtClean="0"/>
              <a:t> – 1)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ff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48518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#2 Feature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Computed dinucleotide mismatch </a:t>
            </a:r>
            <a:r>
              <a:rPr lang="en-US" i="1" dirty="0" smtClean="0"/>
              <a:t>k</a:t>
            </a:r>
            <a:r>
              <a:rPr lang="en-US" dirty="0" smtClean="0"/>
              <a:t>-</a:t>
            </a:r>
            <a:r>
              <a:rPr lang="en-US" dirty="0" err="1" smtClean="0"/>
              <a:t>mer</a:t>
            </a:r>
            <a:r>
              <a:rPr lang="en-US" dirty="0" smtClean="0"/>
              <a:t> features of the 100-nt regions around a peak</a:t>
            </a:r>
          </a:p>
          <a:p>
            <a:r>
              <a:rPr lang="en-US" dirty="0" smtClean="0"/>
              <a:t>Set of weighted counts of selected </a:t>
            </a:r>
            <a:r>
              <a:rPr lang="en-US" i="1" dirty="0" smtClean="0"/>
              <a:t>k</a:t>
            </a:r>
            <a:r>
              <a:rPr lang="en-US" dirty="0" smtClean="0"/>
              <a:t>-</a:t>
            </a:r>
            <a:r>
              <a:rPr lang="en-US" dirty="0" err="1" smtClean="0"/>
              <a:t>mers</a:t>
            </a:r>
            <a:r>
              <a:rPr lang="en-US" dirty="0" smtClean="0"/>
              <a:t> allowing for </a:t>
            </a:r>
            <a:r>
              <a:rPr lang="en-US" i="1" dirty="0" smtClean="0"/>
              <a:t>m</a:t>
            </a:r>
            <a:r>
              <a:rPr lang="en-US" dirty="0" smtClean="0"/>
              <a:t> mismatches in a dinucleotide alphabet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955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#2 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cERMIT</a:t>
            </a:r>
            <a:r>
              <a:rPr lang="en-US" dirty="0" smtClean="0"/>
              <a:t>, DME, and </a:t>
            </a:r>
            <a:r>
              <a:rPr lang="en-US" dirty="0" err="1" smtClean="0"/>
              <a:t>MDscan</a:t>
            </a:r>
            <a:r>
              <a:rPr lang="en-US" dirty="0" smtClean="0"/>
              <a:t> make multiple PSSMs and choose the best performing PSSM motif.</a:t>
            </a:r>
          </a:p>
          <a:p>
            <a:r>
              <a:rPr lang="en-US" dirty="0" err="1" smtClean="0"/>
              <a:t>Weeder</a:t>
            </a:r>
            <a:r>
              <a:rPr lang="en-US" dirty="0" smtClean="0"/>
              <a:t> used to find the most enriched 6, 8, and 10 </a:t>
            </a:r>
            <a:r>
              <a:rPr lang="en-US" dirty="0" err="1" smtClean="0"/>
              <a:t>bp</a:t>
            </a:r>
            <a:r>
              <a:rPr lang="en-US" dirty="0" smtClean="0"/>
              <a:t> motifs with 1 mismatch using large genome-wide </a:t>
            </a:r>
            <a:r>
              <a:rPr lang="en-US" i="1" dirty="0" smtClean="0"/>
              <a:t>k</a:t>
            </a:r>
            <a:r>
              <a:rPr lang="en-US" dirty="0" smtClean="0"/>
              <a:t>-</a:t>
            </a:r>
            <a:r>
              <a:rPr lang="en-US" dirty="0" err="1" smtClean="0"/>
              <a:t>mer</a:t>
            </a:r>
            <a:r>
              <a:rPr lang="en-US" dirty="0" smtClean="0"/>
              <a:t> frequencies as the background</a:t>
            </a:r>
          </a:p>
          <a:p>
            <a:r>
              <a:rPr lang="en-US" dirty="0" smtClean="0"/>
              <a:t>Log ratio of PSSM to whole genome, then scan the 100-nt region with the PSSM and use the max value as the score</a:t>
            </a:r>
          </a:p>
          <a:p>
            <a:r>
              <a:rPr lang="en-US" dirty="0" smtClean="0"/>
              <a:t>K-</a:t>
            </a:r>
            <a:r>
              <a:rPr lang="en-US" dirty="0" err="1" smtClean="0"/>
              <a:t>mers</a:t>
            </a:r>
            <a:r>
              <a:rPr lang="en-US" dirty="0" smtClean="0"/>
              <a:t>: Count # of enriched k-</a:t>
            </a:r>
            <a:r>
              <a:rPr lang="en-US" dirty="0" err="1" smtClean="0"/>
              <a:t>mers</a:t>
            </a:r>
            <a:r>
              <a:rPr lang="en-US" dirty="0" smtClean="0"/>
              <a:t> in unseen 100-nt regions accounting for 1 mismatch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989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#3 Feature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FGA (Feature Generation Algorithm)</a:t>
            </a:r>
          </a:p>
          <a:p>
            <a:pPr lvl="1"/>
            <a:r>
              <a:rPr lang="en-US" dirty="0" smtClean="0"/>
              <a:t>k-</a:t>
            </a:r>
            <a:r>
              <a:rPr lang="en-US" dirty="0" err="1" smtClean="0"/>
              <a:t>mers</a:t>
            </a:r>
            <a:r>
              <a:rPr lang="en-US" dirty="0" smtClean="0"/>
              <a:t>, append letters of alphabet for k+1 set.</a:t>
            </a:r>
          </a:p>
          <a:p>
            <a:pPr lvl="1"/>
            <a:r>
              <a:rPr lang="en-US" dirty="0" smtClean="0"/>
              <a:t>(Upstream/downstream) k-</a:t>
            </a:r>
            <a:r>
              <a:rPr lang="en-US" dirty="0" err="1" smtClean="0"/>
              <a:t>mers</a:t>
            </a:r>
            <a:r>
              <a:rPr lang="en-US" dirty="0" smtClean="0"/>
              <a:t>, same as above</a:t>
            </a:r>
          </a:p>
          <a:p>
            <a:pPr lvl="1"/>
            <a:r>
              <a:rPr lang="en-US" dirty="0" smtClean="0"/>
              <a:t>Position specific k-</a:t>
            </a:r>
            <a:r>
              <a:rPr lang="en-US" dirty="0" err="1" smtClean="0"/>
              <a:t>mers</a:t>
            </a:r>
            <a:r>
              <a:rPr lang="en-US" dirty="0" smtClean="0"/>
              <a:t>, (k substrings for each position), append letters of alphabet to each feature for k+1 set.</a:t>
            </a:r>
          </a:p>
          <a:p>
            <a:pPr lvl="1"/>
            <a:r>
              <a:rPr lang="en-US" dirty="0" smtClean="0"/>
              <a:t>Conjunctive position-specific features with k-conjuncts, add another position-specific feature to the conjuncts for the k+1 set.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386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#3 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C-Modified Least Squares (CMLS) classifier</a:t>
            </a:r>
          </a:p>
          <a:p>
            <a:r>
              <a:rPr lang="en-US" dirty="0" smtClean="0"/>
              <a:t>11 point average used to evaluate performance (average precisions at 0%...100% recall values).</a:t>
            </a:r>
          </a:p>
          <a:p>
            <a:r>
              <a:rPr lang="en-US" dirty="0" smtClean="0"/>
              <a:t>K=3 is a promising threshold for positional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068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#4 Feature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Gapped </a:t>
            </a:r>
            <a:r>
              <a:rPr lang="en-US" i="1" dirty="0" smtClean="0"/>
              <a:t>k</a:t>
            </a:r>
            <a:r>
              <a:rPr lang="en-US" dirty="0" smtClean="0"/>
              <a:t>-</a:t>
            </a:r>
            <a:r>
              <a:rPr lang="en-US" dirty="0" err="1" smtClean="0"/>
              <a:t>mers</a:t>
            </a:r>
            <a:r>
              <a:rPr lang="en-US" dirty="0" smtClean="0"/>
              <a:t> and robust </a:t>
            </a:r>
            <a:r>
              <a:rPr lang="en-US" i="1" dirty="0" smtClean="0"/>
              <a:t>k</a:t>
            </a:r>
            <a:r>
              <a:rPr lang="en-US" dirty="0" smtClean="0"/>
              <a:t>-</a:t>
            </a:r>
            <a:r>
              <a:rPr lang="en-US" dirty="0" err="1" smtClean="0"/>
              <a:t>mer</a:t>
            </a:r>
            <a:r>
              <a:rPr lang="en-US" dirty="0" smtClean="0"/>
              <a:t> count estimates as feature sets</a:t>
            </a:r>
          </a:p>
          <a:p>
            <a:r>
              <a:rPr lang="en-US" dirty="0" smtClean="0"/>
              <a:t>Kernel function: K(S</a:t>
            </a:r>
            <a:r>
              <a:rPr lang="en-US" baseline="-25000" dirty="0" smtClean="0"/>
              <a:t>1</a:t>
            </a:r>
            <a:r>
              <a:rPr lang="en-US" dirty="0" smtClean="0"/>
              <a:t>,S</a:t>
            </a:r>
            <a:r>
              <a:rPr lang="en-US" baseline="-25000" dirty="0" smtClean="0"/>
              <a:t>2</a:t>
            </a:r>
            <a:r>
              <a:rPr lang="en-US" dirty="0" smtClean="0"/>
              <a:t>) = &lt;f</a:t>
            </a:r>
            <a:r>
              <a:rPr lang="en-US" baseline="30000" dirty="0" smtClean="0"/>
              <a:t>S1</a:t>
            </a:r>
            <a:r>
              <a:rPr lang="en-US" dirty="0" smtClean="0"/>
              <a:t>,f</a:t>
            </a:r>
            <a:r>
              <a:rPr lang="en-US" baseline="30000" dirty="0" smtClean="0"/>
              <a:t>S2</a:t>
            </a:r>
            <a:r>
              <a:rPr lang="en-US" dirty="0" smtClean="0"/>
              <a:t>&gt;/ ||f</a:t>
            </a:r>
            <a:r>
              <a:rPr lang="en-US" baseline="30000" dirty="0" smtClean="0"/>
              <a:t>S1</a:t>
            </a:r>
            <a:r>
              <a:rPr lang="en-US" dirty="0" smtClean="0"/>
              <a:t>|| ||f</a:t>
            </a:r>
            <a:r>
              <a:rPr lang="en-US" baseline="30000" dirty="0" smtClean="0"/>
              <a:t>S2</a:t>
            </a:r>
            <a:r>
              <a:rPr lang="en-US" dirty="0" smtClean="0"/>
              <a:t>||; &lt;f</a:t>
            </a:r>
            <a:r>
              <a:rPr lang="en-US" baseline="30000" dirty="0" smtClean="0"/>
              <a:t>S1</a:t>
            </a:r>
            <a:r>
              <a:rPr lang="en-US" dirty="0" smtClean="0"/>
              <a:t>,f</a:t>
            </a:r>
            <a:r>
              <a:rPr lang="en-US" baseline="30000" dirty="0" smtClean="0"/>
              <a:t>S2</a:t>
            </a:r>
            <a:r>
              <a:rPr lang="en-US" dirty="0" smtClean="0"/>
              <a:t>&gt; = </a:t>
            </a:r>
            <a:r>
              <a:rPr lang="en-US" dirty="0" err="1" smtClean="0"/>
              <a:t>Σ</a:t>
            </a:r>
            <a:r>
              <a:rPr lang="en-US" dirty="0" smtClean="0"/>
              <a:t> N</a:t>
            </a:r>
            <a:r>
              <a:rPr lang="en-US" baseline="-25000" dirty="0" smtClean="0"/>
              <a:t>m</a:t>
            </a:r>
            <a:r>
              <a:rPr lang="en-US" dirty="0" smtClean="0"/>
              <a:t>(S</a:t>
            </a:r>
            <a:r>
              <a:rPr lang="en-US" baseline="-25000" dirty="0" smtClean="0"/>
              <a:t>1</a:t>
            </a:r>
            <a:r>
              <a:rPr lang="en-US" dirty="0" smtClean="0"/>
              <a:t>,S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r>
              <a:rPr lang="en-US" dirty="0" err="1" smtClean="0"/>
              <a:t>h</a:t>
            </a:r>
            <a:r>
              <a:rPr lang="en-US" baseline="-25000" dirty="0" err="1" smtClean="0"/>
              <a:t>lk</a:t>
            </a:r>
            <a:r>
              <a:rPr lang="en-US" dirty="0" smtClean="0"/>
              <a:t>(m)</a:t>
            </a:r>
          </a:p>
          <a:p>
            <a:r>
              <a:rPr lang="en-US" dirty="0" smtClean="0"/>
              <a:t>SVM used Shogun Machine Learning Toolbox</a:t>
            </a:r>
          </a:p>
          <a:p>
            <a:r>
              <a:rPr lang="en-US" dirty="0" smtClean="0"/>
              <a:t>Set of k-</a:t>
            </a:r>
            <a:r>
              <a:rPr lang="en-US" dirty="0" err="1" smtClean="0"/>
              <a:t>mer</a:t>
            </a:r>
            <a:r>
              <a:rPr lang="en-US" dirty="0" smtClean="0"/>
              <a:t> features generated with varying k/l values</a:t>
            </a:r>
          </a:p>
          <a:p>
            <a:r>
              <a:rPr lang="en-US" dirty="0" smtClean="0"/>
              <a:t>Equation (8) generates weights for mismatch profiles, Equation (9) used to generate kernel value for 2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601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#4 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 1% of highest scoring 10-mers chosen</a:t>
            </a:r>
          </a:p>
          <a:p>
            <a:r>
              <a:rPr lang="en-US" dirty="0" smtClean="0"/>
              <a:t>Generated a PWM model from best 10-mer, then chose 10-mers that aligned well by checking the log-odd ratio to the model</a:t>
            </a:r>
          </a:p>
          <a:p>
            <a:r>
              <a:rPr lang="en-US" dirty="0" smtClean="0"/>
              <a:t>Chosen 10-mers factored into model, entire process repeated until no changes were made.</a:t>
            </a:r>
          </a:p>
        </p:txBody>
      </p:sp>
    </p:spTree>
    <p:extLst>
      <p:ext uri="{BB962C8B-B14F-4D97-AF65-F5344CB8AC3E}">
        <p14:creationId xmlns:p14="http://schemas.microsoft.com/office/powerpoint/2010/main" val="36113924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3387</TotalTime>
  <Words>657</Words>
  <Application>Microsoft Macintosh PowerPoint</Application>
  <PresentationFormat>On-screen Show (4:3)</PresentationFormat>
  <Paragraphs>46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Apothecary</vt:lpstr>
      <vt:lpstr>Feature Generation and Selection</vt:lpstr>
      <vt:lpstr>Source #1 Feature Generation </vt:lpstr>
      <vt:lpstr>Source #1 Feature Selection</vt:lpstr>
      <vt:lpstr>Source #2 Feature Generation</vt:lpstr>
      <vt:lpstr>Source #2 Feature Selection</vt:lpstr>
      <vt:lpstr>Source #3 Feature Generation</vt:lpstr>
      <vt:lpstr>Source #3 Feature Selection</vt:lpstr>
      <vt:lpstr>Source #4 Feature Generation</vt:lpstr>
      <vt:lpstr>Source #4 Feature Selection</vt:lpstr>
      <vt:lpstr>Other possible sources of features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Generation and Feature Selection</dc:title>
  <dc:creator>Mayank Mahajan</dc:creator>
  <cp:lastModifiedBy>Mayank Mahajan</cp:lastModifiedBy>
  <cp:revision>78</cp:revision>
  <cp:lastPrinted>2015-09-25T22:57:46Z</cp:lastPrinted>
  <dcterms:created xsi:type="dcterms:W3CDTF">2015-09-25T21:26:37Z</dcterms:created>
  <dcterms:modified xsi:type="dcterms:W3CDTF">2015-09-28T19:13:24Z</dcterms:modified>
</cp:coreProperties>
</file>