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2" r:id="rId4"/>
    <p:sldId id="270" r:id="rId5"/>
    <p:sldId id="258" r:id="rId6"/>
    <p:sldId id="271" r:id="rId7"/>
    <p:sldId id="273" r:id="rId8"/>
    <p:sldId id="284" r:id="rId9"/>
    <p:sldId id="267" r:id="rId10"/>
    <p:sldId id="266" r:id="rId11"/>
    <p:sldId id="283" r:id="rId12"/>
    <p:sldId id="280" r:id="rId13"/>
    <p:sldId id="265" r:id="rId14"/>
    <p:sldId id="257" r:id="rId15"/>
    <p:sldId id="281" r:id="rId16"/>
    <p:sldId id="279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CB7B215-89A3-9247-880B-8A505AD39492}">
          <p14:sldIdLst>
            <p14:sldId id="256"/>
            <p14:sldId id="268"/>
            <p14:sldId id="272"/>
            <p14:sldId id="270"/>
            <p14:sldId id="258"/>
            <p14:sldId id="271"/>
            <p14:sldId id="273"/>
            <p14:sldId id="284"/>
            <p14:sldId id="267"/>
            <p14:sldId id="266"/>
            <p14:sldId id="283"/>
            <p14:sldId id="280"/>
            <p14:sldId id="265"/>
            <p14:sldId id="257"/>
            <p14:sldId id="281"/>
            <p14:sldId id="279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Comparison of Classifiers for Detection of True Complex Variants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Mayank Mahajan</a:t>
            </a:r>
          </a:p>
          <a:p>
            <a:r>
              <a:rPr lang="en-US" dirty="0" smtClean="0"/>
              <a:t>December 2,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6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Dimensionality Reduction: </a:t>
            </a:r>
            <a:r>
              <a:rPr lang="en-US" dirty="0" err="1"/>
              <a:t>Scikit</a:t>
            </a:r>
            <a:r>
              <a:rPr lang="en-US" dirty="0"/>
              <a:t> and </a:t>
            </a:r>
            <a:r>
              <a:rPr lang="en-US" dirty="0" err="1"/>
              <a:t>PyFeast</a:t>
            </a:r>
            <a:endParaRPr lang="en-US" dirty="0"/>
          </a:p>
          <a:p>
            <a:r>
              <a:rPr lang="en-US" dirty="0"/>
              <a:t>Attribute Selection: Not used</a:t>
            </a:r>
          </a:p>
          <a:p>
            <a:r>
              <a:rPr lang="en-US" dirty="0"/>
              <a:t>Classifiers: </a:t>
            </a:r>
            <a:r>
              <a:rPr lang="en-US" dirty="0" err="1"/>
              <a:t>Scikit</a:t>
            </a:r>
            <a:endParaRPr lang="en-US" dirty="0"/>
          </a:p>
          <a:p>
            <a:r>
              <a:rPr lang="en-US" dirty="0"/>
              <a:t>Validation: We used 10-fold cross-validation for all tests</a:t>
            </a:r>
          </a:p>
          <a:p>
            <a:r>
              <a:rPr lang="en-US" dirty="0"/>
              <a:t>Data </a:t>
            </a:r>
          </a:p>
          <a:p>
            <a:pPr lvl="1"/>
            <a:r>
              <a:rPr lang="en-US" dirty="0" smtClean="0"/>
              <a:t>710,000 </a:t>
            </a:r>
            <a:r>
              <a:rPr lang="en-US" dirty="0"/>
              <a:t>samples (&gt; 120 MB) </a:t>
            </a:r>
            <a:r>
              <a:rPr lang="en-US" dirty="0" smtClean="0"/>
              <a:t>from Complete Genome Pipeline</a:t>
            </a:r>
          </a:p>
          <a:p>
            <a:pPr lvl="1"/>
            <a:r>
              <a:rPr lang="en-US" dirty="0" smtClean="0"/>
              <a:t>42 features (</a:t>
            </a:r>
            <a:r>
              <a:rPr lang="en-US" dirty="0" err="1" smtClean="0"/>
              <a:t>ChromHMM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Reference </a:t>
            </a:r>
            <a:r>
              <a:rPr lang="en-US" dirty="0"/>
              <a:t>file: </a:t>
            </a:r>
            <a:r>
              <a:rPr lang="en-US" dirty="0" err="1" smtClean="0"/>
              <a:t>Pipeline.py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13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pipeline file was split into 4 parts for simultaneous execution</a:t>
            </a:r>
          </a:p>
          <a:p>
            <a:pPr lvl="1"/>
            <a:r>
              <a:rPr lang="en-US" dirty="0"/>
              <a:t>Splits were based on % of features to retain and whether </a:t>
            </a:r>
            <a:r>
              <a:rPr lang="en-US" dirty="0" err="1"/>
              <a:t>PyFeast</a:t>
            </a:r>
            <a:r>
              <a:rPr lang="en-US" dirty="0"/>
              <a:t> or </a:t>
            </a:r>
            <a:r>
              <a:rPr lang="en-US" dirty="0" err="1"/>
              <a:t>SciKit</a:t>
            </a:r>
            <a:r>
              <a:rPr lang="en-US" dirty="0"/>
              <a:t> classifiers would be used</a:t>
            </a:r>
          </a:p>
          <a:p>
            <a:r>
              <a:rPr lang="en-US" dirty="0"/>
              <a:t>Uploaded the files onto Sharif’s computer and began running on Saturday, 11/29</a:t>
            </a:r>
          </a:p>
          <a:p>
            <a:r>
              <a:rPr lang="en-US" dirty="0"/>
              <a:t>About </a:t>
            </a:r>
            <a:r>
              <a:rPr lang="en-US" dirty="0" smtClean="0"/>
              <a:t>260 / ~1000 </a:t>
            </a:r>
            <a:r>
              <a:rPr lang="en-US" dirty="0"/>
              <a:t>runs have </a:t>
            </a:r>
            <a:r>
              <a:rPr lang="en-US" dirty="0" smtClean="0"/>
              <a:t>been completed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More, different features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Sticking to best, quickest classifiers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0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Sharif</a:t>
            </a:r>
          </a:p>
          <a:p>
            <a:r>
              <a:rPr lang="en-US" dirty="0" err="1" smtClean="0"/>
              <a:t>Itsik</a:t>
            </a:r>
            <a:endParaRPr lang="en-US" dirty="0" smtClean="0"/>
          </a:p>
          <a:p>
            <a:r>
              <a:rPr lang="en-US" dirty="0" err="1" smtClean="0"/>
              <a:t>Aman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08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Junior undergraduate studying computer science</a:t>
            </a:r>
          </a:p>
          <a:p>
            <a:r>
              <a:rPr lang="en-US" dirty="0" smtClean="0"/>
              <a:t>First semester of university research</a:t>
            </a:r>
          </a:p>
          <a:p>
            <a:r>
              <a:rPr lang="en-US" dirty="0" smtClean="0"/>
              <a:t>Course background: Machine Learning with Daniel Hsu, Natural Language Processing with Michael Collins</a:t>
            </a:r>
          </a:p>
          <a:p>
            <a:r>
              <a:rPr lang="en-US" dirty="0" smtClean="0"/>
              <a:t>Advised by Md. Sharif Is </a:t>
            </a:r>
            <a:r>
              <a:rPr lang="en-US" dirty="0" err="1" smtClean="0"/>
              <a:t>Bhuyan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6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Tested 21 dimensionality reduction methods and measured how long they took for different % reductions</a:t>
            </a:r>
          </a:p>
          <a:p>
            <a:r>
              <a:rPr lang="en-US" dirty="0" smtClean="0"/>
              <a:t>Methods were obtained from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Used example data without labels</a:t>
            </a:r>
          </a:p>
          <a:p>
            <a:r>
              <a:rPr lang="en-US" dirty="0" smtClean="0"/>
              <a:t>Reference file: </a:t>
            </a:r>
            <a:r>
              <a:rPr lang="en-US" dirty="0" err="1" smtClean="0"/>
              <a:t>dim_red.py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96" y="2456388"/>
            <a:ext cx="4730865" cy="29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8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Dimensionality Reduction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looked at using the FEAST Toolbox, which has some dimensionality reductions implemented in C</a:t>
            </a:r>
          </a:p>
          <a:p>
            <a:r>
              <a:rPr lang="en-US" dirty="0" smtClean="0"/>
              <a:t>Played around with MATLAB package for the FEAST library, led to </a:t>
            </a:r>
            <a:r>
              <a:rPr lang="en-US" dirty="0" err="1" smtClean="0"/>
              <a:t>segfaults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Actually contacted creator of FEAST about the issue, took too long and was not worth following</a:t>
            </a:r>
          </a:p>
          <a:p>
            <a:r>
              <a:rPr lang="en-US" dirty="0" smtClean="0"/>
              <a:t>Sharif suggested trying </a:t>
            </a:r>
            <a:r>
              <a:rPr lang="en-US" dirty="0" err="1" smtClean="0"/>
              <a:t>PyFeast</a:t>
            </a:r>
            <a:r>
              <a:rPr lang="en-US" dirty="0" smtClean="0"/>
              <a:t>, which is a Python wrapper for FEAST, which we ended up using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Attribute Selection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Looked &gt;20 attribute search and scoring methods to discern the most informative features</a:t>
            </a:r>
          </a:p>
          <a:p>
            <a:r>
              <a:rPr lang="en-US" dirty="0" smtClean="0"/>
              <a:t>Employed the </a:t>
            </a:r>
            <a:r>
              <a:rPr lang="en-US" dirty="0" err="1" smtClean="0"/>
              <a:t>Weka</a:t>
            </a:r>
            <a:r>
              <a:rPr lang="en-US" dirty="0" smtClean="0"/>
              <a:t> software and </a:t>
            </a:r>
            <a:r>
              <a:rPr lang="en-US" dirty="0" err="1" smtClean="0"/>
              <a:t>JavaML</a:t>
            </a:r>
            <a:r>
              <a:rPr lang="en-US" dirty="0" smtClean="0"/>
              <a:t>, both of which contain many ML methods written in Java.</a:t>
            </a:r>
          </a:p>
          <a:p>
            <a:r>
              <a:rPr lang="en-US" dirty="0" smtClean="0"/>
              <a:t>Wrote Java programs that allow you to input a search method, a scoring method, and an optional classifier to test your data</a:t>
            </a:r>
          </a:p>
          <a:p>
            <a:r>
              <a:rPr lang="en-US" dirty="0" smtClean="0"/>
              <a:t> Reference files: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JavaML.java</a:t>
            </a:r>
            <a:r>
              <a:rPr lang="en-US" dirty="0" smtClean="0"/>
              <a:t>, </a:t>
            </a:r>
            <a:r>
              <a:rPr lang="en-US" dirty="0" err="1" smtClean="0"/>
              <a:t>WekaClassify.java</a:t>
            </a:r>
            <a:r>
              <a:rPr lang="en-US" dirty="0" smtClean="0"/>
              <a:t>, </a:t>
            </a:r>
            <a:r>
              <a:rPr lang="en-US" dirty="0" err="1" smtClean="0"/>
              <a:t>WekaClassifierTest.java</a:t>
            </a:r>
            <a:r>
              <a:rPr lang="en-US" dirty="0" smtClean="0"/>
              <a:t>, </a:t>
            </a:r>
            <a:r>
              <a:rPr lang="en-US" dirty="0" err="1" smtClean="0"/>
              <a:t>AttributeSelection.java</a:t>
            </a:r>
            <a:r>
              <a:rPr lang="en-US" dirty="0" smtClean="0"/>
              <a:t>, </a:t>
            </a:r>
            <a:r>
              <a:rPr lang="en-US" dirty="0" err="1" smtClean="0"/>
              <a:t>AttributeSelectionTest.java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570" b="-115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887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3. Classifiers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Ended up not using </a:t>
            </a:r>
            <a:r>
              <a:rPr lang="en-US" dirty="0" err="1" smtClean="0"/>
              <a:t>Weka</a:t>
            </a:r>
            <a:r>
              <a:rPr lang="en-US" dirty="0" smtClean="0"/>
              <a:t> and </a:t>
            </a:r>
            <a:r>
              <a:rPr lang="en-US" dirty="0" err="1" smtClean="0"/>
              <a:t>JavaML</a:t>
            </a:r>
            <a:r>
              <a:rPr lang="en-US" dirty="0" smtClean="0"/>
              <a:t> methods because they were hard to combine with other parts of the classification process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 implemented many methods that ran as well as </a:t>
            </a:r>
            <a:r>
              <a:rPr lang="en-US" dirty="0" err="1" smtClean="0"/>
              <a:t>Weka</a:t>
            </a:r>
            <a:r>
              <a:rPr lang="en-US" dirty="0" smtClean="0"/>
              <a:t>/</a:t>
            </a:r>
            <a:r>
              <a:rPr lang="en-US" dirty="0" err="1" smtClean="0"/>
              <a:t>JavaML</a:t>
            </a:r>
            <a:r>
              <a:rPr lang="en-US" dirty="0" smtClean="0"/>
              <a:t>, and were favored because they were a Python library saving us from having to grab data in Java and pass it to Python or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a consistent way to identify DNA subsequences called complex variants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6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Sharif provided a list of classifiers to use for this specific project</a:t>
            </a:r>
          </a:p>
          <a:p>
            <a:r>
              <a:rPr lang="en-US" dirty="0" smtClean="0"/>
              <a:t>Different classes, including SVMs, Kernel PCAs, Nearest Neighbors, and LLEs were included in the comparison</a:t>
            </a:r>
          </a:p>
          <a:p>
            <a:r>
              <a:rPr lang="en-US" dirty="0" smtClean="0"/>
              <a:t>All were taken from </a:t>
            </a:r>
            <a:r>
              <a:rPr lang="en-US" dirty="0" err="1" smtClean="0"/>
              <a:t>scikit</a:t>
            </a:r>
            <a:r>
              <a:rPr lang="en-US" dirty="0" smtClean="0"/>
              <a:t>, which was very easy to integrate into the final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5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4.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Dimensionality Reduction: </a:t>
            </a:r>
            <a:r>
              <a:rPr lang="en-US" dirty="0" err="1" smtClean="0"/>
              <a:t>Scikit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PyFeast</a:t>
            </a:r>
            <a:endParaRPr lang="en-US" dirty="0" smtClean="0"/>
          </a:p>
          <a:p>
            <a:r>
              <a:rPr lang="en-US" dirty="0" smtClean="0"/>
              <a:t>Attribute Selection: Not used</a:t>
            </a:r>
          </a:p>
          <a:p>
            <a:r>
              <a:rPr lang="en-US" dirty="0" smtClean="0"/>
              <a:t>Classifiers: </a:t>
            </a:r>
            <a:r>
              <a:rPr lang="en-US" dirty="0" err="1" smtClean="0"/>
              <a:t>Scikit</a:t>
            </a:r>
            <a:endParaRPr lang="en-US" dirty="0" smtClean="0"/>
          </a:p>
          <a:p>
            <a:r>
              <a:rPr lang="en-US" dirty="0" smtClean="0"/>
              <a:t>Validation: We used 10-fold cross-validation for all tests</a:t>
            </a:r>
          </a:p>
          <a:p>
            <a:r>
              <a:rPr lang="en-US" dirty="0" smtClean="0"/>
              <a:t>Data used: 710,000 samples (&gt; 120 MB) with 42 features each</a:t>
            </a:r>
          </a:p>
          <a:p>
            <a:r>
              <a:rPr lang="en-US" dirty="0" smtClean="0"/>
              <a:t>All data marked with positive (contains variant), or negative (does not contain variant)</a:t>
            </a:r>
          </a:p>
          <a:p>
            <a:r>
              <a:rPr lang="en-US" dirty="0" smtClean="0"/>
              <a:t>Reference file: </a:t>
            </a:r>
            <a:r>
              <a:rPr lang="en-US" dirty="0" err="1" smtClean="0"/>
              <a:t>Pipeline.py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8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Acknowledgements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8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variants</a:t>
            </a:r>
          </a:p>
          <a:p>
            <a:pPr lvl="1"/>
            <a:r>
              <a:rPr lang="en-US" dirty="0" smtClean="0"/>
              <a:t>Multi-allelic variation</a:t>
            </a:r>
          </a:p>
          <a:p>
            <a:pPr lvl="1"/>
            <a:r>
              <a:rPr lang="en-US" dirty="0" smtClean="0"/>
              <a:t>≥ 1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1"/>
            <a:r>
              <a:rPr lang="en-US" dirty="0" smtClean="0"/>
              <a:t>Health effects</a:t>
            </a:r>
          </a:p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83" y="3085387"/>
            <a:ext cx="1513463" cy="6922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/>
              <a:t>Dimensionalit</a:t>
            </a:r>
            <a:r>
              <a:rPr lang="en-US" sz="1600" dirty="0" smtClean="0"/>
              <a:t>y Reduction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870515" y="3085387"/>
            <a:ext cx="1124288" cy="6922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/>
              <a:t>Attribute Selection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7230" y="3092785"/>
            <a:ext cx="1528245" cy="6848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/>
              <a:t>Classification and Validation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8591" y="3085387"/>
            <a:ext cx="1149775" cy="6922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/>
              <a:t>Feature Extraction 	</a:t>
            </a:r>
            <a:endParaRPr lang="en-US" sz="1600" dirty="0"/>
          </a:p>
        </p:txBody>
      </p:sp>
      <p:sp>
        <p:nvSpPr>
          <p:cNvPr id="17" name="Right Arrow 16"/>
          <p:cNvSpPr/>
          <p:nvPr/>
        </p:nvSpPr>
        <p:spPr>
          <a:xfrm rot="10800000" flipH="1">
            <a:off x="1883799" y="3242042"/>
            <a:ext cx="515871" cy="411877"/>
          </a:xfrm>
          <a:prstGeom prst="rightArrow">
            <a:avLst>
              <a:gd name="adj1" fmla="val 36433"/>
              <a:gd name="adj2" fmla="val 4657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 flipH="1">
            <a:off x="4254814" y="3242043"/>
            <a:ext cx="515871" cy="411877"/>
          </a:xfrm>
          <a:prstGeom prst="rightArrow">
            <a:avLst>
              <a:gd name="adj1" fmla="val 36433"/>
              <a:gd name="adj2" fmla="val 4657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 flipH="1">
            <a:off x="6082150" y="3265583"/>
            <a:ext cx="515871" cy="411877"/>
          </a:xfrm>
          <a:prstGeom prst="rightArrow">
            <a:avLst>
              <a:gd name="adj1" fmla="val 36433"/>
              <a:gd name="adj2" fmla="val 4657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1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" r="-93"/>
          <a:stretch/>
        </p:blipFill>
        <p:spPr>
          <a:xfrm>
            <a:off x="334920" y="321006"/>
            <a:ext cx="8212544" cy="5920385"/>
          </a:xfr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2894" y="6255348"/>
            <a:ext cx="548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*Not pictured: Ridge classifiers (mean = -.056)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7" y="767621"/>
            <a:ext cx="8374617" cy="5051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62894" y="6255348"/>
            <a:ext cx="548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*Not pictured: Ridge classifiers (mean = -.056)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0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2" y="572227"/>
            <a:ext cx="8371943" cy="42261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69839" y="5987447"/>
            <a:ext cx="741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 pictured: Bagging, </a:t>
            </a:r>
            <a:r>
              <a:rPr lang="en-US" dirty="0" err="1" smtClean="0"/>
              <a:t>AdaBoost</a:t>
            </a:r>
            <a:r>
              <a:rPr lang="en-US" dirty="0" smtClean="0"/>
              <a:t>, Gradient Boosting, QDA, </a:t>
            </a:r>
            <a:r>
              <a:rPr lang="en-US" dirty="0"/>
              <a:t>Voting</a:t>
            </a:r>
            <a:r>
              <a:rPr lang="en-US" dirty="0"/>
              <a:t> </a:t>
            </a:r>
            <a:r>
              <a:rPr lang="en-US" dirty="0"/>
              <a:t>Nearest Neighbors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127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performance is 57.3% accuracy (not including ridge classifier runs)</a:t>
            </a:r>
          </a:p>
          <a:p>
            <a:r>
              <a:rPr lang="en-US" dirty="0" smtClean="0"/>
              <a:t>Best: </a:t>
            </a:r>
            <a:r>
              <a:rPr lang="en-US" dirty="0" err="1" smtClean="0"/>
              <a:t>AdaBoost</a:t>
            </a:r>
            <a:r>
              <a:rPr lang="en-US" dirty="0" smtClean="0"/>
              <a:t>, Gradient Boosting</a:t>
            </a:r>
          </a:p>
          <a:p>
            <a:r>
              <a:rPr lang="en-US" dirty="0" smtClean="0"/>
              <a:t>Worst: Perceptron, Passive Aggressive, and QDA</a:t>
            </a:r>
          </a:p>
          <a:p>
            <a:r>
              <a:rPr lang="en-US" dirty="0" smtClean="0"/>
              <a:t>Quick + accurate classifiers: BNB, Decision Trees, Random Forest</a:t>
            </a:r>
          </a:p>
          <a:p>
            <a:r>
              <a:rPr lang="en-US" dirty="0" smtClean="0"/>
              <a:t>Overall not much variation in accuracy at top end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69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2910</TotalTime>
  <Words>663</Words>
  <Application>Microsoft Macintosh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Capital</vt:lpstr>
      <vt:lpstr>Comparison of Classifiers for Detection of True Complex Variants</vt:lpstr>
      <vt:lpstr>Goal</vt:lpstr>
      <vt:lpstr>Outline</vt:lpstr>
      <vt:lpstr>Background</vt:lpstr>
      <vt:lpstr>Overview</vt:lpstr>
      <vt:lpstr>PowerPoint Presentation</vt:lpstr>
      <vt:lpstr>PowerPoint Presentation</vt:lpstr>
      <vt:lpstr>PowerPoint Presentation</vt:lpstr>
      <vt:lpstr>Analysis</vt:lpstr>
      <vt:lpstr>Methods</vt:lpstr>
      <vt:lpstr>Methods (cont.)</vt:lpstr>
      <vt:lpstr>Future Work</vt:lpstr>
      <vt:lpstr>Acknowledgements</vt:lpstr>
      <vt:lpstr>About Me</vt:lpstr>
      <vt:lpstr>Questions?</vt:lpstr>
      <vt:lpstr>Step 1: Dimensionality Reduction</vt:lpstr>
      <vt:lpstr>Dimensionality Reduction (continued)</vt:lpstr>
      <vt:lpstr>Step 2. Attribute Selection</vt:lpstr>
      <vt:lpstr>Step 3. Classifiers</vt:lpstr>
      <vt:lpstr>Classifiers (continued)</vt:lpstr>
      <vt:lpstr>Step 4. Integration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Various Machine Learning Techniques to Identify Complex Variants</dc:title>
  <dc:creator>Mayank Mahajan</dc:creator>
  <cp:lastModifiedBy>Mayank Mahajan</cp:lastModifiedBy>
  <cp:revision>191</cp:revision>
  <dcterms:created xsi:type="dcterms:W3CDTF">2015-12-02T06:41:46Z</dcterms:created>
  <dcterms:modified xsi:type="dcterms:W3CDTF">2015-12-04T07:11:54Z</dcterms:modified>
</cp:coreProperties>
</file>