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300" r:id="rId5"/>
    <p:sldId id="315" r:id="rId6"/>
    <p:sldId id="313" r:id="rId7"/>
    <p:sldId id="263" r:id="rId8"/>
    <p:sldId id="264" r:id="rId9"/>
    <p:sldId id="265" r:id="rId10"/>
    <p:sldId id="310" r:id="rId11"/>
    <p:sldId id="316" r:id="rId12"/>
    <p:sldId id="320" r:id="rId13"/>
    <p:sldId id="321" r:id="rId14"/>
    <p:sldId id="322" r:id="rId15"/>
    <p:sldId id="323" r:id="rId16"/>
    <p:sldId id="270" r:id="rId17"/>
    <p:sldId id="314"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p:scale>
          <a:sx n="76" d="100"/>
          <a:sy n="76" d="100"/>
        </p:scale>
        <p:origin x="-12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E31E1-E674-4965-BF14-75B4A47FCCE7}" type="datetimeFigureOut">
              <a:rPr lang="en-US" smtClean="0"/>
              <a:pPr/>
              <a:t>2/28/2018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BD40A-0B13-4FDE-9701-6DBC408B0E2D}" type="slidenum">
              <a:rPr lang="en-US" smtClean="0"/>
              <a:pPr/>
              <a:t>‹#›</a:t>
            </a:fld>
            <a:endParaRPr lang="en-US"/>
          </a:p>
        </p:txBody>
      </p:sp>
    </p:spTree>
    <p:extLst>
      <p:ext uri="{BB962C8B-B14F-4D97-AF65-F5344CB8AC3E}">
        <p14:creationId xmlns:p14="http://schemas.microsoft.com/office/powerpoint/2010/main" val="34793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1450848"/>
          </a:xfrm>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25038" y="3505200"/>
            <a:ext cx="7543800" cy="209342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BF35DAB-9EEF-4DF5-B811-9635D546C1F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cxnSp>
        <p:nvCxnSpPr>
          <p:cNvPr id="9" name="Straight Connector 8"/>
          <p:cNvCxnSpPr/>
          <p:nvPr/>
        </p:nvCxnSpPr>
        <p:spPr>
          <a:xfrm>
            <a:off x="905744" y="22098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Perpetua" pitchFamily="18" charset="0"/>
              </a:defRPr>
            </a:lvl1pPr>
            <a:lvl2pPr>
              <a:defRPr sz="2400">
                <a:latin typeface="Perpetua" pitchFamily="18" charset="0"/>
              </a:defRPr>
            </a:lvl2pPr>
            <a:lvl3pPr>
              <a:defRPr sz="1800">
                <a:latin typeface="Perpetua" pitchFamily="18" charset="0"/>
              </a:defRPr>
            </a:lvl3pPr>
            <a:lvl4pPr>
              <a:defRPr sz="1800">
                <a:latin typeface="Perpetua" pitchFamily="18" charset="0"/>
              </a:defRPr>
            </a:lvl4pPr>
            <a:lvl5pPr>
              <a:defRPr sz="1800">
                <a:latin typeface="Perpetu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
        <p:nvSpPr>
          <p:cNvPr id="6" name="Slide Number Placeholder 5"/>
          <p:cNvSpPr>
            <a:spLocks noGrp="1"/>
          </p:cNvSpPr>
          <p:nvPr>
            <p:ph type="sldNum" sz="quarter" idx="12"/>
          </p:nvPr>
        </p:nvSpPr>
        <p:spPr/>
        <p:txBody>
          <a:bodyPr/>
          <a:lstStyle/>
          <a:p>
            <a:fld id="{2F9A2980-78DE-4375-9EF9-40A556D90461}" type="slidenum">
              <a:rPr lang="en-US" smtClean="0"/>
              <a:pPr/>
              <a:t>‹#›</a:t>
            </a:fld>
            <a:endParaRPr lang="en-US"/>
          </a:p>
        </p:txBody>
      </p:sp>
      <p:cxnSp>
        <p:nvCxnSpPr>
          <p:cNvPr id="7" name="Straight Connector 6"/>
          <p:cNvCxnSpPr/>
          <p:nvPr userDrawn="1"/>
        </p:nvCxnSpPr>
        <p:spPr>
          <a:xfrm>
            <a:off x="895149" y="10668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AEBC2F9-AD1D-4D1F-B637-9DDE78BD7F86}" type="datetime5">
              <a:rPr lang="en-US" smtClean="0"/>
              <a:pPr/>
              <a:t>28-Feb-18</a:t>
            </a:fld>
            <a:endParaRPr lang="en-US"/>
          </a:p>
        </p:txBody>
      </p:sp>
      <p:sp>
        <p:nvSpPr>
          <p:cNvPr id="4" name="Footer Placeholder 3"/>
          <p:cNvSpPr>
            <a:spLocks noGrp="1"/>
          </p:cNvSpPr>
          <p:nvPr>
            <p:ph type="ftr" sz="quarter" idx="11"/>
          </p:nvPr>
        </p:nvSpPr>
        <p:spPr/>
        <p:txBody>
          <a:bodyPr/>
          <a:lstStyle/>
          <a:p>
            <a:r>
              <a:rPr lang="en-US" smtClean="0"/>
              <a:t>IR Project Midsem Evaluation</a:t>
            </a:r>
            <a:endParaRPr lang="en-US"/>
          </a:p>
        </p:txBody>
      </p:sp>
      <p:sp>
        <p:nvSpPr>
          <p:cNvPr id="5" name="Slide Number Placeholder 4"/>
          <p:cNvSpPr>
            <a:spLocks noGrp="1"/>
          </p:cNvSpPr>
          <p:nvPr>
            <p:ph type="sldNum" sz="quarter" idx="12"/>
          </p:nvPr>
        </p:nvSpPr>
        <p:spPr/>
        <p:txBody>
          <a:bodyPr/>
          <a:lstStyle/>
          <a:p>
            <a:fld id="{2F9A2980-78DE-4375-9EF9-40A556D904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9D81CA-84EA-41F5-82BD-B2375D73CF3A}" type="datetime5">
              <a:rPr lang="en-US" smtClean="0"/>
              <a:pPr/>
              <a:t>28-Feb-18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IR Project Midsem Evaluation</a:t>
            </a:r>
            <a:endParaRPr lang="en-US"/>
          </a:p>
        </p:txBody>
      </p:sp>
      <p:sp>
        <p:nvSpPr>
          <p:cNvPr id="9" name="Slide Number Placeholder 8"/>
          <p:cNvSpPr>
            <a:spLocks noGrp="1"/>
          </p:cNvSpPr>
          <p:nvPr>
            <p:ph type="sldNum" sz="quarter" idx="12"/>
          </p:nvPr>
        </p:nvSpPr>
        <p:spPr/>
        <p:txBody>
          <a:bodyPr/>
          <a:lstStyle/>
          <a:p>
            <a:fld id="{2F9A2980-78DE-4375-9EF9-40A556D904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normAutofit/>
          </a:bodyPr>
          <a:lstStyle>
            <a:lvl1pPr>
              <a:defRPr sz="2400">
                <a:latin typeface="Perpetua" pitchFamily="18" charset="0"/>
              </a:defRPr>
            </a:lvl1pPr>
            <a:lvl2pPr>
              <a:defRPr sz="2000">
                <a:latin typeface="Perpetua" pitchFamily="18" charset="0"/>
              </a:defRPr>
            </a:lvl2pPr>
            <a:lvl3pPr>
              <a:defRPr sz="1600">
                <a:latin typeface="Perpetua" pitchFamily="18" charset="0"/>
              </a:defRPr>
            </a:lvl3pPr>
            <a:lvl4pPr>
              <a:defRPr sz="1600">
                <a:latin typeface="Perpetua" pitchFamily="18" charset="0"/>
              </a:defRPr>
            </a:lvl4pPr>
            <a:lvl5pPr>
              <a:defRPr sz="1600">
                <a:latin typeface="Perpetu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D4A8BFD-40A2-4E8A-ACC7-393C7CED43DE}" type="datetime5">
              <a:rPr lang="en-US" smtClean="0"/>
              <a:pPr/>
              <a:t>28-Feb-18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IR Project Midsem Evaluation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9A2980-78DE-4375-9EF9-40A556D90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780196"/>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60" y="1219200"/>
            <a:ext cx="7543800" cy="4649894"/>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C694113-336D-4430-80F3-70C9CF2164B6}" type="datetime5">
              <a:rPr lang="en-US" smtClean="0"/>
              <a:pPr/>
              <a:t>28-Feb-18</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IR Project Midsem Evaluation</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F9A2980-78DE-4375-9EF9-40A556D90461}" type="slidenum">
              <a:rPr lang="en-US" smtClean="0"/>
              <a:pPr/>
              <a:t>‹#›</a:t>
            </a:fld>
            <a:endParaRPr lang="en-US"/>
          </a:p>
        </p:txBody>
      </p:sp>
      <p:cxnSp>
        <p:nvCxnSpPr>
          <p:cNvPr id="10" name="Straight Connector 9"/>
          <p:cNvCxnSpPr/>
          <p:nvPr/>
        </p:nvCxnSpPr>
        <p:spPr>
          <a:xfrm>
            <a:off x="895149" y="10668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8" r:id="rId3"/>
    <p:sldLayoutId id="2147483679" r:id="rId4"/>
    <p:sldLayoutId id="2147483680" r:id="rId5"/>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ellecks.wordpress.com/2015/01/15/learning-to-rank-overview/" TargetMode="External"/><Relationship Id="rId2" Type="http://schemas.openxmlformats.org/officeDocument/2006/relationships/hyperlink" Target="http://www.rebeccabarter.com/blog/2017-07-05-ip-weighting/"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
            <a:ext cx="7467600" cy="1828800"/>
          </a:xfrm>
        </p:spPr>
        <p:txBody>
          <a:bodyPr>
            <a:normAutofit fontScale="90000"/>
          </a:bodyPr>
          <a:lstStyle/>
          <a:p>
            <a:pPr algn="ctr"/>
            <a:r>
              <a:rPr lang="en-IN" b="1" dirty="0"/>
              <a:t>Learning to Rank with Selection Bias in Personal Search</a:t>
            </a:r>
            <a:endParaRPr lang="en-US" dirty="0"/>
          </a:p>
        </p:txBody>
      </p:sp>
      <p:sp>
        <p:nvSpPr>
          <p:cNvPr id="3" name="Subtitle 2"/>
          <p:cNvSpPr>
            <a:spLocks noGrp="1"/>
          </p:cNvSpPr>
          <p:nvPr>
            <p:ph type="subTitle" idx="1"/>
          </p:nvPr>
        </p:nvSpPr>
        <p:spPr>
          <a:xfrm>
            <a:off x="914400" y="3048000"/>
            <a:ext cx="7391400" cy="2743200"/>
          </a:xfrm>
        </p:spPr>
        <p:txBody>
          <a:bodyPr>
            <a:normAutofit/>
          </a:bodyPr>
          <a:lstStyle/>
          <a:p>
            <a:endParaRPr lang="en-US" dirty="0" smtClean="0">
              <a:latin typeface="+mn-lt"/>
            </a:endParaRPr>
          </a:p>
          <a:p>
            <a:endParaRPr lang="en-US" sz="2000" dirty="0">
              <a:latin typeface="+mn-lt"/>
            </a:endParaRPr>
          </a:p>
          <a:p>
            <a:r>
              <a:rPr lang="en-US" sz="2000" dirty="0" err="1" smtClean="0">
                <a:latin typeface="+mn-lt"/>
              </a:rPr>
              <a:t>Mayank</a:t>
            </a:r>
            <a:r>
              <a:rPr lang="en-US" sz="2000" dirty="0" smtClean="0">
                <a:latin typeface="+mn-lt"/>
              </a:rPr>
              <a:t> </a:t>
            </a:r>
            <a:r>
              <a:rPr lang="en-US" sz="2000" dirty="0" err="1" smtClean="0">
                <a:latin typeface="+mn-lt"/>
              </a:rPr>
              <a:t>mahavar</a:t>
            </a:r>
            <a:r>
              <a:rPr lang="en-US" sz="2000" smtClean="0">
                <a:latin typeface="+mn-lt"/>
              </a:rPr>
              <a:t>		[</a:t>
            </a:r>
            <a:r>
              <a:rPr lang="en-US" sz="2000" dirty="0" smtClean="0">
                <a:latin typeface="+mn-lt"/>
              </a:rPr>
              <a:t>15IT126]</a:t>
            </a:r>
          </a:p>
          <a:p>
            <a:r>
              <a:rPr lang="en-US" sz="2000" dirty="0" err="1" smtClean="0">
                <a:latin typeface="+mn-lt"/>
              </a:rPr>
              <a:t>Lokaksha</a:t>
            </a:r>
            <a:r>
              <a:rPr lang="en-US" sz="2000" dirty="0" smtClean="0">
                <a:latin typeface="+mn-lt"/>
              </a:rPr>
              <a:t> B M		[15IT124]</a:t>
            </a:r>
          </a:p>
          <a:p>
            <a:r>
              <a:rPr lang="en-US" sz="2000" dirty="0" smtClean="0">
                <a:latin typeface="+mn-lt"/>
              </a:rPr>
              <a:t>Manohar </a:t>
            </a:r>
            <a:r>
              <a:rPr lang="en-US" sz="2000" dirty="0" err="1" smtClean="0">
                <a:latin typeface="+mn-lt"/>
              </a:rPr>
              <a:t>Madanu</a:t>
            </a:r>
            <a:r>
              <a:rPr lang="en-US" sz="2000" dirty="0" smtClean="0">
                <a:latin typeface="+mn-lt"/>
              </a:rPr>
              <a:t>   	[15IT125]</a:t>
            </a:r>
            <a:endParaRPr lang="en-US" sz="2000" dirty="0">
              <a:latin typeface="+mn-lt"/>
            </a:endParaRPr>
          </a:p>
        </p:txBody>
      </p:sp>
      <p:sp>
        <p:nvSpPr>
          <p:cNvPr id="4" name="Date Placeholder 3"/>
          <p:cNvSpPr>
            <a:spLocks noGrp="1"/>
          </p:cNvSpPr>
          <p:nvPr>
            <p:ph type="dt" sz="half" idx="10"/>
          </p:nvPr>
        </p:nvSpPr>
        <p:spPr/>
        <p:txBody>
          <a:bodyPr/>
          <a:lstStyle/>
          <a:p>
            <a:fld id="{509FBF58-FBB2-49B4-9509-75265BEE3182}"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Proposed Model</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437" y="1372394"/>
            <a:ext cx="7267575" cy="4343400"/>
          </a:xfrm>
        </p:spPr>
      </p:pic>
      <p:sp>
        <p:nvSpPr>
          <p:cNvPr id="4" name="Date Placeholder 3"/>
          <p:cNvSpPr>
            <a:spLocks noGrp="1"/>
          </p:cNvSpPr>
          <p:nvPr>
            <p:ph type="dt" sz="half" idx="10"/>
          </p:nvPr>
        </p:nvSpPr>
        <p:spPr/>
        <p:txBody>
          <a:bodyPr/>
          <a:lstStyle/>
          <a:p>
            <a:fld id="{9FA0F583-F021-4FF4-A226-908B903EC713}"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extLst>
      <p:ext uri="{BB962C8B-B14F-4D97-AF65-F5344CB8AC3E}">
        <p14:creationId xmlns:p14="http://schemas.microsoft.com/office/powerpoint/2010/main" val="91703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2000" dirty="0" smtClean="0"/>
              <a:t>Learning to Rank</a:t>
            </a:r>
            <a:endParaRPr lang="en-US" sz="2000" dirty="0"/>
          </a:p>
          <a:p>
            <a:pPr marL="514350" indent="-514350">
              <a:buFont typeface="+mj-lt"/>
              <a:buAutoNum type="arabicPeriod"/>
            </a:pPr>
            <a:endParaRPr lang="en-US" sz="2000" dirty="0" smtClean="0"/>
          </a:p>
          <a:p>
            <a:pPr marL="514350" indent="-514350">
              <a:buFont typeface="+mj-lt"/>
              <a:buAutoNum type="arabicPeriod"/>
            </a:pPr>
            <a:r>
              <a:rPr lang="en-US" sz="2000" dirty="0" smtClean="0"/>
              <a:t>Inverse Propensity Weight</a:t>
            </a:r>
          </a:p>
          <a:p>
            <a:pPr marL="514350" indent="-514350">
              <a:buFont typeface="+mj-lt"/>
              <a:buAutoNum type="arabicPeriod"/>
            </a:pPr>
            <a:endParaRPr lang="en-US" sz="2000" dirty="0" smtClean="0"/>
          </a:p>
          <a:p>
            <a:pPr marL="514350" indent="-514350">
              <a:buFont typeface="+mj-lt"/>
              <a:buAutoNum type="arabicPeriod"/>
            </a:pPr>
            <a:r>
              <a:rPr lang="en-US" sz="2000" dirty="0" smtClean="0"/>
              <a:t>Global Bias Model</a:t>
            </a:r>
            <a:endParaRPr lang="en-US" sz="2000" dirty="0"/>
          </a:p>
          <a:p>
            <a:pPr marL="514350" indent="-514350">
              <a:buFont typeface="+mj-lt"/>
              <a:buAutoNum type="arabicPeriod"/>
            </a:pPr>
            <a:endParaRPr lang="en-US" sz="2000" dirty="0" smtClean="0"/>
          </a:p>
          <a:p>
            <a:pPr marL="514350" indent="-514350">
              <a:buFont typeface="+mj-lt"/>
              <a:buAutoNum type="arabicPeriod"/>
            </a:pPr>
            <a:r>
              <a:rPr lang="en-US" sz="2000" dirty="0" smtClean="0"/>
              <a:t>Segmented Bias Model</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565752"/>
            <a:ext cx="3749110" cy="6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2438400"/>
            <a:ext cx="38004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3352800"/>
            <a:ext cx="17716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399" y="4267201"/>
            <a:ext cx="1346201" cy="61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a:t>
            </a:r>
            <a:endParaRPr lang="en-US" dirty="0"/>
          </a:p>
        </p:txBody>
      </p:sp>
      <p:sp>
        <p:nvSpPr>
          <p:cNvPr id="3" name="Content Placeholder 2"/>
          <p:cNvSpPr>
            <a:spLocks noGrp="1"/>
          </p:cNvSpPr>
          <p:nvPr>
            <p:ph idx="1"/>
          </p:nvPr>
        </p:nvSpPr>
        <p:spPr/>
        <p:txBody>
          <a:bodyPr/>
          <a:lstStyle/>
          <a:p>
            <a:r>
              <a:rPr lang="en-US" dirty="0" smtClean="0"/>
              <a:t>Database Creation</a:t>
            </a:r>
          </a:p>
          <a:p>
            <a:endParaRPr lang="en-US" dirty="0"/>
          </a:p>
          <a:p>
            <a:r>
              <a:rPr lang="en-US" sz="2000" dirty="0" smtClean="0"/>
              <a:t>We created database which will contain all the documents separately.</a:t>
            </a:r>
          </a:p>
          <a:p>
            <a:r>
              <a:rPr lang="en-US" sz="2000" dirty="0" smtClean="0"/>
              <a:t>We used Reuters dataset that is why we have to first collect all the body content from each </a:t>
            </a:r>
            <a:r>
              <a:rPr lang="en-US" sz="2000" dirty="0" err="1" smtClean="0"/>
              <a:t>reuter</a:t>
            </a:r>
            <a:r>
              <a:rPr lang="en-US" sz="2000" dirty="0" smtClean="0"/>
              <a:t> file and store it as some document number.</a:t>
            </a:r>
          </a:p>
          <a:p>
            <a:r>
              <a:rPr lang="en-US" sz="2000" dirty="0" smtClean="0"/>
              <a:t>We also stored which document belongs to which category.</a:t>
            </a:r>
          </a:p>
          <a:p>
            <a:r>
              <a:rPr lang="en-US" sz="2000" dirty="0" smtClean="0"/>
              <a:t>Creating Database will decrease time of computation and accessing results.</a:t>
            </a:r>
          </a:p>
          <a:p>
            <a:endParaRPr lang="en-US" dirty="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a:t>
            </a:r>
            <a:endParaRPr lang="en-US" dirty="0"/>
          </a:p>
        </p:txBody>
      </p:sp>
      <p:sp>
        <p:nvSpPr>
          <p:cNvPr id="3" name="Content Placeholder 2"/>
          <p:cNvSpPr>
            <a:spLocks noGrp="1"/>
          </p:cNvSpPr>
          <p:nvPr>
            <p:ph idx="1"/>
          </p:nvPr>
        </p:nvSpPr>
        <p:spPr/>
        <p:txBody>
          <a:bodyPr/>
          <a:lstStyle/>
          <a:p>
            <a:r>
              <a:rPr lang="en-US" dirty="0" err="1" smtClean="0"/>
              <a:t>PreProcessing</a:t>
            </a:r>
            <a:endParaRPr lang="en-US" dirty="0" smtClean="0"/>
          </a:p>
          <a:p>
            <a:endParaRPr lang="en-US" sz="2000" dirty="0"/>
          </a:p>
          <a:p>
            <a:r>
              <a:rPr lang="en-US" sz="2000" dirty="0" smtClean="0"/>
              <a:t>We have took raw documents and then applied:</a:t>
            </a:r>
          </a:p>
          <a:p>
            <a:pPr marL="457200" indent="-457200">
              <a:buFont typeface="+mj-lt"/>
              <a:buAutoNum type="arabicPeriod"/>
            </a:pPr>
            <a:r>
              <a:rPr lang="en-US" sz="2000" dirty="0" smtClean="0"/>
              <a:t>Splitting</a:t>
            </a:r>
          </a:p>
          <a:p>
            <a:pPr marL="457200" indent="-457200">
              <a:buFont typeface="+mj-lt"/>
              <a:buAutoNum type="arabicPeriod"/>
            </a:pPr>
            <a:r>
              <a:rPr lang="en-US" sz="2000" dirty="0" smtClean="0"/>
              <a:t>Stemming</a:t>
            </a:r>
          </a:p>
          <a:p>
            <a:pPr marL="457200" indent="-457200">
              <a:buFont typeface="+mj-lt"/>
              <a:buAutoNum type="arabicPeriod"/>
            </a:pPr>
            <a:r>
              <a:rPr lang="en-US" sz="2000" dirty="0" smtClean="0"/>
              <a:t>Stop Words Removal</a:t>
            </a:r>
          </a:p>
          <a:p>
            <a:pPr marL="0" indent="0">
              <a:buNone/>
            </a:pPr>
            <a:endParaRPr lang="en-US" sz="2000" dirty="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a:t>
            </a:r>
            <a:endParaRPr lang="en-US" dirty="0"/>
          </a:p>
        </p:txBody>
      </p:sp>
      <p:sp>
        <p:nvSpPr>
          <p:cNvPr id="3" name="Content Placeholder 2"/>
          <p:cNvSpPr>
            <a:spLocks noGrp="1"/>
          </p:cNvSpPr>
          <p:nvPr>
            <p:ph idx="1"/>
          </p:nvPr>
        </p:nvSpPr>
        <p:spPr/>
        <p:txBody>
          <a:bodyPr/>
          <a:lstStyle/>
          <a:p>
            <a:r>
              <a:rPr lang="en-US" dirty="0" smtClean="0"/>
              <a:t>Term frequency</a:t>
            </a:r>
          </a:p>
          <a:p>
            <a:r>
              <a:rPr lang="en-US" sz="2000" dirty="0" smtClean="0"/>
              <a:t>We have Created Vocabulary from bag of words.</a:t>
            </a:r>
          </a:p>
          <a:p>
            <a:r>
              <a:rPr lang="en-US" sz="2000" dirty="0" smtClean="0"/>
              <a:t>We also calculated  which term occurred how many time in which document.</a:t>
            </a:r>
          </a:p>
          <a:p>
            <a:endParaRPr lang="en-US" dirty="0" smtClean="0"/>
          </a:p>
          <a:p>
            <a:r>
              <a:rPr lang="en-US" dirty="0" smtClean="0"/>
              <a:t>Inverse Document Frequency</a:t>
            </a:r>
          </a:p>
          <a:p>
            <a:r>
              <a:rPr lang="en-US" sz="2000" dirty="0" smtClean="0"/>
              <a:t>We have calculated </a:t>
            </a:r>
            <a:r>
              <a:rPr lang="en-US" sz="2000" dirty="0" err="1" smtClean="0"/>
              <a:t>idf</a:t>
            </a:r>
            <a:r>
              <a:rPr lang="en-US" sz="2000" dirty="0" smtClean="0"/>
              <a:t> for all the vocabulary terms </a:t>
            </a:r>
            <a:r>
              <a:rPr lang="en-US" sz="2000" dirty="0" smtClean="0"/>
              <a:t>separately.</a:t>
            </a:r>
            <a:endParaRPr lang="en-US" sz="2000" dirty="0" smtClean="0"/>
          </a:p>
          <a:p>
            <a:endParaRPr lang="en-US" sz="2000" dirty="0" smtClean="0"/>
          </a:p>
          <a:p>
            <a:r>
              <a:rPr lang="en-US" dirty="0" smtClean="0"/>
              <a:t>TF-IDF</a:t>
            </a:r>
          </a:p>
          <a:p>
            <a:r>
              <a:rPr lang="en-US" sz="2000" dirty="0" smtClean="0"/>
              <a:t>We have calculated TF-IDF value separately for future use.</a:t>
            </a:r>
            <a:endParaRPr lang="en-US" sz="2000" dirty="0"/>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Results</a:t>
            </a:r>
          </a:p>
        </p:txBody>
      </p:sp>
      <p:sp>
        <p:nvSpPr>
          <p:cNvPr id="3" name="Content Placeholder 2"/>
          <p:cNvSpPr>
            <a:spLocks noGrp="1"/>
          </p:cNvSpPr>
          <p:nvPr>
            <p:ph idx="1"/>
          </p:nvPr>
        </p:nvSpPr>
        <p:spPr/>
        <p:txBody>
          <a:bodyPr/>
          <a:lstStyle/>
          <a:p>
            <a:r>
              <a:rPr lang="en-US" dirty="0" smtClean="0"/>
              <a:t>User Query will get relevant documents in better order.</a:t>
            </a:r>
          </a:p>
          <a:p>
            <a:r>
              <a:rPr lang="en-US" dirty="0" smtClean="0"/>
              <a:t>Different models will be compared and </a:t>
            </a:r>
            <a:r>
              <a:rPr lang="en-US" dirty="0" smtClean="0"/>
              <a:t>their performance </a:t>
            </a:r>
            <a:r>
              <a:rPr lang="en-US" dirty="0" smtClean="0"/>
              <a:t>will be evaluated.</a:t>
            </a:r>
          </a:p>
        </p:txBody>
      </p:sp>
      <p:sp>
        <p:nvSpPr>
          <p:cNvPr id="4" name="Date Placeholder 3"/>
          <p:cNvSpPr>
            <a:spLocks noGrp="1"/>
          </p:cNvSpPr>
          <p:nvPr>
            <p:ph type="dt" sz="half" idx="10"/>
          </p:nvPr>
        </p:nvSpPr>
        <p:spPr/>
        <p:txBody>
          <a:bodyPr/>
          <a:lstStyle/>
          <a:p>
            <a:fld id="{94B4B094-2A42-4299-A7C1-54903F7EB7D7}"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Line of Project</a:t>
            </a:r>
            <a:endParaRPr lang="en-US" b="1" dirty="0"/>
          </a:p>
        </p:txBody>
      </p:sp>
      <p:sp>
        <p:nvSpPr>
          <p:cNvPr id="5" name="Date Placeholder 4"/>
          <p:cNvSpPr>
            <a:spLocks noGrp="1"/>
          </p:cNvSpPr>
          <p:nvPr>
            <p:ph type="dt" sz="half" idx="10"/>
          </p:nvPr>
        </p:nvSpPr>
        <p:spPr/>
        <p:txBody>
          <a:bodyPr/>
          <a:lstStyle/>
          <a:p>
            <a:fld id="{60E57F17-A315-4531-BDF5-F06C2531015E}" type="datetime5">
              <a:rPr lang="en-US" smtClean="0"/>
              <a:pPr/>
              <a:t>28-Feb-18</a:t>
            </a:fld>
            <a:endParaRPr lang="en-US"/>
          </a:p>
        </p:txBody>
      </p:sp>
      <p:sp>
        <p:nvSpPr>
          <p:cNvPr id="6" name="Footer Placeholder 5"/>
          <p:cNvSpPr>
            <a:spLocks noGrp="1"/>
          </p:cNvSpPr>
          <p:nvPr>
            <p:ph type="ftr" sz="quarter" idx="11"/>
          </p:nvPr>
        </p:nvSpPr>
        <p:spPr/>
        <p:txBody>
          <a:bodyPr/>
          <a:lstStyle/>
          <a:p>
            <a:r>
              <a:rPr lang="en-US" smtClean="0"/>
              <a:t>IR Project Midsem Evaluation</a:t>
            </a:r>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77304513"/>
              </p:ext>
            </p:extLst>
          </p:nvPr>
        </p:nvGraphicFramePr>
        <p:xfrm>
          <a:off x="838200" y="2362200"/>
          <a:ext cx="7543800" cy="3264945"/>
        </p:xfrm>
        <a:graphic>
          <a:graphicData uri="http://schemas.openxmlformats.org/drawingml/2006/table">
            <a:tbl>
              <a:tblPr firstRow="1" bandRow="1">
                <a:tableStyleId>{5C22544A-7EE6-4342-B048-85BDC9FD1C3A}</a:tableStyleId>
              </a:tblPr>
              <a:tblGrid>
                <a:gridCol w="4648200"/>
                <a:gridCol w="2895600"/>
              </a:tblGrid>
              <a:tr h="627529">
                <a:tc>
                  <a:txBody>
                    <a:bodyPr/>
                    <a:lstStyle/>
                    <a:p>
                      <a:pPr lvl="2"/>
                      <a:r>
                        <a:rPr lang="en-IN" dirty="0" smtClean="0"/>
                        <a:t>Milestone</a:t>
                      </a:r>
                      <a:endParaRPr lang="en-IN" dirty="0"/>
                    </a:p>
                  </a:txBody>
                  <a:tcPr/>
                </a:tc>
                <a:tc>
                  <a:txBody>
                    <a:bodyPr/>
                    <a:lstStyle/>
                    <a:p>
                      <a:pPr lvl="2"/>
                      <a:r>
                        <a:rPr lang="en-IN" dirty="0" smtClean="0"/>
                        <a:t>Estimated time of</a:t>
                      </a:r>
                    </a:p>
                    <a:p>
                      <a:pPr lvl="2"/>
                      <a:r>
                        <a:rPr lang="en-IN" dirty="0" smtClean="0"/>
                        <a:t>completion</a:t>
                      </a:r>
                      <a:endParaRPr lang="en-IN" dirty="0"/>
                    </a:p>
                  </a:txBody>
                  <a:tcPr/>
                </a:tc>
              </a:tr>
              <a:tr h="448235">
                <a:tc>
                  <a:txBody>
                    <a:bodyPr/>
                    <a:lstStyle/>
                    <a:p>
                      <a:pPr lvl="2"/>
                      <a:r>
                        <a:rPr lang="en-IN" dirty="0" smtClean="0"/>
                        <a:t>Literature survey and dataset collection</a:t>
                      </a:r>
                      <a:endParaRPr lang="en-IN" dirty="0"/>
                    </a:p>
                  </a:txBody>
                  <a:tcPr/>
                </a:tc>
                <a:tc>
                  <a:txBody>
                    <a:bodyPr/>
                    <a:lstStyle/>
                    <a:p>
                      <a:pPr lvl="2"/>
                      <a:r>
                        <a:rPr lang="en-IN" dirty="0" smtClean="0"/>
                        <a:t>16 Feb</a:t>
                      </a:r>
                      <a:endParaRPr lang="en-IN" dirty="0"/>
                    </a:p>
                  </a:txBody>
                  <a:tcPr/>
                </a:tc>
              </a:tr>
              <a:tr h="448235">
                <a:tc>
                  <a:txBody>
                    <a:bodyPr/>
                    <a:lstStyle/>
                    <a:p>
                      <a:pPr lvl="2"/>
                      <a:r>
                        <a:rPr lang="en-IN" dirty="0" smtClean="0"/>
                        <a:t>Pre Processing , TF-IDF  </a:t>
                      </a:r>
                      <a:endParaRPr lang="en-IN" dirty="0"/>
                    </a:p>
                  </a:txBody>
                  <a:tcPr/>
                </a:tc>
                <a:tc>
                  <a:txBody>
                    <a:bodyPr/>
                    <a:lstStyle/>
                    <a:p>
                      <a:pPr lvl="2"/>
                      <a:r>
                        <a:rPr lang="en-IN" dirty="0" smtClean="0"/>
                        <a:t>26 Feb</a:t>
                      </a:r>
                      <a:endParaRPr lang="en-IN" dirty="0"/>
                    </a:p>
                  </a:txBody>
                  <a:tcPr/>
                </a:tc>
              </a:tr>
              <a:tr h="448235">
                <a:tc>
                  <a:txBody>
                    <a:bodyPr/>
                    <a:lstStyle/>
                    <a:p>
                      <a:pPr lvl="2"/>
                      <a:r>
                        <a:rPr lang="en-IN" dirty="0" smtClean="0"/>
                        <a:t>Learning</a:t>
                      </a:r>
                      <a:r>
                        <a:rPr lang="en-IN" baseline="0" dirty="0" smtClean="0"/>
                        <a:t> to Rank Score function</a:t>
                      </a:r>
                      <a:endParaRPr lang="en-IN" dirty="0"/>
                    </a:p>
                  </a:txBody>
                  <a:tcPr/>
                </a:tc>
                <a:tc>
                  <a:txBody>
                    <a:bodyPr/>
                    <a:lstStyle/>
                    <a:p>
                      <a:pPr lvl="2"/>
                      <a:r>
                        <a:rPr lang="en-IN" dirty="0" smtClean="0"/>
                        <a:t> 4 March</a:t>
                      </a:r>
                      <a:endParaRPr lang="en-IN" dirty="0"/>
                    </a:p>
                  </a:txBody>
                  <a:tcPr/>
                </a:tc>
              </a:tr>
              <a:tr h="448235">
                <a:tc>
                  <a:txBody>
                    <a:bodyPr/>
                    <a:lstStyle/>
                    <a:p>
                      <a:pPr lvl="2"/>
                      <a:r>
                        <a:rPr lang="en-IN" dirty="0" smtClean="0"/>
                        <a:t>Inverse</a:t>
                      </a:r>
                      <a:r>
                        <a:rPr lang="en-IN" baseline="0" dirty="0" smtClean="0"/>
                        <a:t> propensity weight</a:t>
                      </a:r>
                      <a:endParaRPr lang="en-IN" dirty="0"/>
                    </a:p>
                  </a:txBody>
                  <a:tcPr/>
                </a:tc>
                <a:tc>
                  <a:txBody>
                    <a:bodyPr/>
                    <a:lstStyle/>
                    <a:p>
                      <a:pPr lvl="2"/>
                      <a:r>
                        <a:rPr lang="en-IN" dirty="0" smtClean="0"/>
                        <a:t>12 March</a:t>
                      </a:r>
                      <a:endParaRPr lang="en-IN" dirty="0"/>
                    </a:p>
                  </a:txBody>
                  <a:tcPr/>
                </a:tc>
              </a:tr>
              <a:tr h="627529">
                <a:tc>
                  <a:txBody>
                    <a:bodyPr/>
                    <a:lstStyle/>
                    <a:p>
                      <a:pPr lvl="2"/>
                      <a:r>
                        <a:rPr lang="en-IN" dirty="0" smtClean="0"/>
                        <a:t>Selection Bias Models</a:t>
                      </a:r>
                      <a:endParaRPr lang="en-IN" dirty="0"/>
                    </a:p>
                  </a:txBody>
                  <a:tcPr/>
                </a:tc>
                <a:tc>
                  <a:txBody>
                    <a:bodyPr/>
                    <a:lstStyle/>
                    <a:p>
                      <a:pPr lvl="2"/>
                      <a:r>
                        <a:rPr lang="en-IN" dirty="0" smtClean="0"/>
                        <a:t>29 March</a:t>
                      </a:r>
                    </a:p>
                    <a:p>
                      <a:pPr lvl="2"/>
                      <a:endParaRPr lang="en-IN" dirty="0"/>
                    </a:p>
                  </a:txBody>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Individual Contribution</a:t>
            </a:r>
            <a:endParaRPr lang="en-US" b="1" dirty="0"/>
          </a:p>
        </p:txBody>
      </p:sp>
      <p:sp>
        <p:nvSpPr>
          <p:cNvPr id="3" name="Content Placeholder 2"/>
          <p:cNvSpPr>
            <a:spLocks noGrp="1"/>
          </p:cNvSpPr>
          <p:nvPr>
            <p:ph idx="1"/>
          </p:nvPr>
        </p:nvSpPr>
        <p:spPr/>
        <p:txBody>
          <a:bodyPr/>
          <a:lstStyle/>
          <a:p>
            <a:r>
              <a:rPr lang="en-US" dirty="0" smtClean="0"/>
              <a:t>1.Mayank </a:t>
            </a:r>
            <a:r>
              <a:rPr lang="en-US" dirty="0" err="1" smtClean="0"/>
              <a:t>Mahavar</a:t>
            </a:r>
            <a:r>
              <a:rPr lang="en-US" dirty="0" smtClean="0"/>
              <a:t> :-  Handling Database, Learning to rank Function, Global Bias Model</a:t>
            </a:r>
          </a:p>
          <a:p>
            <a:r>
              <a:rPr lang="en-US" dirty="0" smtClean="0"/>
              <a:t>2. </a:t>
            </a:r>
            <a:r>
              <a:rPr lang="en-US" dirty="0" err="1" smtClean="0"/>
              <a:t>Lokaksha</a:t>
            </a:r>
            <a:r>
              <a:rPr lang="en-US" dirty="0" smtClean="0"/>
              <a:t> B M   :-  Pre Processing , Segmented Bias Model</a:t>
            </a:r>
          </a:p>
          <a:p>
            <a:r>
              <a:rPr lang="en-US" dirty="0" smtClean="0"/>
              <a:t>3. Manohar </a:t>
            </a:r>
            <a:r>
              <a:rPr lang="en-US" dirty="0" err="1" smtClean="0"/>
              <a:t>Madanu</a:t>
            </a:r>
            <a:r>
              <a:rPr lang="en-US" dirty="0" smtClean="0"/>
              <a:t> :- TF-IDF , Generalized Bias Model</a:t>
            </a:r>
          </a:p>
          <a:p>
            <a:endParaRPr lang="en-IN" dirty="0" smtClean="0"/>
          </a:p>
          <a:p>
            <a:endParaRPr lang="en-IN" dirty="0"/>
          </a:p>
          <a:p>
            <a:r>
              <a:rPr lang="en-IN" dirty="0" smtClean="0"/>
              <a:t>All </a:t>
            </a:r>
            <a:r>
              <a:rPr lang="en-IN" dirty="0"/>
              <a:t>members will equally contribute to work </a:t>
            </a:r>
            <a:r>
              <a:rPr lang="en-IN" dirty="0" smtClean="0"/>
              <a:t>listed above.</a:t>
            </a:r>
            <a:endParaRPr lang="en-IN" dirty="0"/>
          </a:p>
        </p:txBody>
      </p:sp>
      <p:sp>
        <p:nvSpPr>
          <p:cNvPr id="4" name="Date Placeholder 3"/>
          <p:cNvSpPr>
            <a:spLocks noGrp="1"/>
          </p:cNvSpPr>
          <p:nvPr>
            <p:ph type="dt" sz="half" idx="10"/>
          </p:nvPr>
        </p:nvSpPr>
        <p:spPr/>
        <p:txBody>
          <a:bodyPr/>
          <a:lstStyle/>
          <a:p>
            <a:fld id="{93DF5802-3E34-4878-8F55-FB4D039DBB13}"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4" name="Content Placeholder 3"/>
          <p:cNvSpPr>
            <a:spLocks noGrp="1"/>
          </p:cNvSpPr>
          <p:nvPr>
            <p:ph idx="1"/>
          </p:nvPr>
        </p:nvSpPr>
        <p:spPr/>
        <p:txBody>
          <a:bodyPr/>
          <a:lstStyle/>
          <a:p>
            <a:r>
              <a:rPr lang="en-US" b="1" dirty="0" smtClean="0"/>
              <a:t>(Other Related References)</a:t>
            </a:r>
          </a:p>
          <a:p>
            <a:pPr marL="457200" indent="-457200">
              <a:buFont typeface="+mj-lt"/>
              <a:buAutoNum type="arabicPeriod"/>
            </a:pPr>
            <a:r>
              <a:rPr lang="en-US" i="1" dirty="0" smtClean="0"/>
              <a:t>Inverse </a:t>
            </a:r>
            <a:r>
              <a:rPr lang="en-US" i="1" dirty="0"/>
              <a:t>Propensity </a:t>
            </a:r>
            <a:r>
              <a:rPr lang="en-US" i="1" dirty="0" smtClean="0"/>
              <a:t>Weight Explanation </a:t>
            </a:r>
            <a:r>
              <a:rPr lang="en-US" i="1" dirty="0"/>
              <a:t>(</a:t>
            </a:r>
            <a:r>
              <a:rPr lang="en-US" i="1" dirty="0">
                <a:hlinkClick r:id="rId2"/>
              </a:rPr>
              <a:t>http://www.rebeccabarter.com/blog/2017-07-05-ip-weighting</a:t>
            </a:r>
            <a:r>
              <a:rPr lang="en-US" i="1" dirty="0" smtClean="0">
                <a:hlinkClick r:id="rId2"/>
              </a:rPr>
              <a:t>/</a:t>
            </a:r>
            <a:r>
              <a:rPr lang="en-US" i="1" dirty="0" smtClean="0"/>
              <a:t>)</a:t>
            </a:r>
          </a:p>
          <a:p>
            <a:pPr marL="457200" indent="-457200">
              <a:buFont typeface="+mj-lt"/>
              <a:buAutoNum type="arabicPeriod"/>
            </a:pPr>
            <a:r>
              <a:rPr lang="en-US" i="1" dirty="0"/>
              <a:t>Learning To rank (</a:t>
            </a:r>
            <a:r>
              <a:rPr lang="en-US" i="1" dirty="0">
                <a:hlinkClick r:id="rId3"/>
              </a:rPr>
              <a:t>https://wellecks.wordpress.com/2015/01/15/learning-to-rank-overview</a:t>
            </a:r>
            <a:r>
              <a:rPr lang="en-US" i="1" dirty="0" smtClean="0">
                <a:hlinkClick r:id="rId3"/>
              </a:rPr>
              <a:t>/</a:t>
            </a:r>
            <a:r>
              <a:rPr lang="en-US" i="1" dirty="0" smtClean="0"/>
              <a:t>)</a:t>
            </a:r>
          </a:p>
          <a:p>
            <a:pPr marL="457200" indent="-457200">
              <a:buFont typeface="+mj-lt"/>
              <a:buAutoNum type="arabicPeriod"/>
            </a:pPr>
            <a:r>
              <a:rPr lang="en-US" i="1" dirty="0" smtClean="0"/>
              <a:t>Global Bias Model</a:t>
            </a:r>
          </a:p>
          <a:p>
            <a:pPr marL="457200" indent="-457200">
              <a:buFont typeface="+mj-lt"/>
              <a:buAutoNum type="arabicPeriod"/>
            </a:pPr>
            <a:r>
              <a:rPr lang="en-US" i="1" dirty="0" smtClean="0"/>
              <a:t>Segmented Bias Model</a:t>
            </a:r>
          </a:p>
          <a:p>
            <a:pPr marL="457200" indent="-457200">
              <a:buFont typeface="+mj-lt"/>
              <a:buAutoNum type="arabicPeriod"/>
            </a:pPr>
            <a:r>
              <a:rPr lang="en-US" i="1" dirty="0" smtClean="0"/>
              <a:t>Generalized Bias Model</a:t>
            </a:r>
            <a:endParaRPr lang="en-US" i="1" dirty="0"/>
          </a:p>
        </p:txBody>
      </p:sp>
      <p:sp>
        <p:nvSpPr>
          <p:cNvPr id="5" name="Text Placeholder 4"/>
          <p:cNvSpPr>
            <a:spLocks noGrp="1"/>
          </p:cNvSpPr>
          <p:nvPr>
            <p:ph type="body" sz="half" idx="2"/>
          </p:nvPr>
        </p:nvSpPr>
        <p:spPr/>
        <p:txBody>
          <a:bodyPr>
            <a:normAutofit/>
          </a:bodyPr>
          <a:lstStyle/>
          <a:p>
            <a:r>
              <a:rPr lang="en-US" sz="2000" b="1" dirty="0" smtClean="0"/>
              <a:t>Selected Base Paper </a:t>
            </a:r>
          </a:p>
          <a:p>
            <a:pPr>
              <a:buClr>
                <a:srgbClr val="C00000"/>
              </a:buClr>
              <a:buFont typeface="Wingdings" pitchFamily="2" charset="2"/>
              <a:buChar char="q"/>
            </a:pPr>
            <a:r>
              <a:rPr lang="en-US" sz="2000" b="1" dirty="0" smtClean="0"/>
              <a:t> </a:t>
            </a:r>
            <a:r>
              <a:rPr lang="en-IN" sz="2000" b="1" dirty="0"/>
              <a:t>Learning to Rank with Selection Bias in Personal Search</a:t>
            </a:r>
            <a:endParaRPr lang="en-US" sz="2000" b="1" dirty="0" smtClean="0"/>
          </a:p>
          <a:p>
            <a:pPr>
              <a:buClr>
                <a:srgbClr val="C00000"/>
              </a:buClr>
              <a:buFont typeface="Wingdings" pitchFamily="2" charset="2"/>
              <a:buChar char="q"/>
            </a:pPr>
            <a:endParaRPr lang="en-US" sz="2000" b="1" dirty="0"/>
          </a:p>
        </p:txBody>
      </p:sp>
      <p:sp>
        <p:nvSpPr>
          <p:cNvPr id="6" name="Date Placeholder 5"/>
          <p:cNvSpPr>
            <a:spLocks noGrp="1"/>
          </p:cNvSpPr>
          <p:nvPr>
            <p:ph type="dt" sz="half" idx="10"/>
          </p:nvPr>
        </p:nvSpPr>
        <p:spPr/>
        <p:txBody>
          <a:bodyPr/>
          <a:lstStyle/>
          <a:p>
            <a:fld id="{62FDE67F-6B9A-415D-8B9A-00753F5F2EF3}" type="datetime5">
              <a:rPr lang="en-US" smtClean="0"/>
              <a:pPr/>
              <a:t>28-Feb-18</a:t>
            </a:fld>
            <a:endParaRPr lang="en-US"/>
          </a:p>
        </p:txBody>
      </p:sp>
      <p:sp>
        <p:nvSpPr>
          <p:cNvPr id="7" name="Footer Placeholder 6"/>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 </a:t>
            </a:r>
            <a:endParaRPr lang="en-US" b="1"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romanUcPeriod"/>
            </a:pPr>
            <a:r>
              <a:rPr lang="en-US" b="1" dirty="0" smtClean="0"/>
              <a:t>Introduction</a:t>
            </a:r>
          </a:p>
          <a:p>
            <a:pPr marL="514350" indent="-514350">
              <a:buFont typeface="+mj-lt"/>
              <a:buAutoNum type="romanUcPeriod"/>
            </a:pPr>
            <a:r>
              <a:rPr lang="en-US" b="1" dirty="0" smtClean="0"/>
              <a:t>Literature Survey</a:t>
            </a:r>
          </a:p>
          <a:p>
            <a:pPr marL="514350" indent="-514350">
              <a:buFont typeface="+mj-lt"/>
              <a:buAutoNum type="romanUcPeriod"/>
            </a:pPr>
            <a:r>
              <a:rPr lang="en-US" b="1" dirty="0" smtClean="0"/>
              <a:t>Outcome of Literature Survey</a:t>
            </a:r>
          </a:p>
          <a:p>
            <a:pPr marL="514350" indent="-514350">
              <a:buFont typeface="+mj-lt"/>
              <a:buAutoNum type="romanUcPeriod"/>
            </a:pPr>
            <a:r>
              <a:rPr lang="en-US" b="1" dirty="0" smtClean="0"/>
              <a:t>Motivation</a:t>
            </a:r>
          </a:p>
          <a:p>
            <a:pPr marL="514350" indent="-514350">
              <a:buFont typeface="+mj-lt"/>
              <a:buAutoNum type="romanUcPeriod"/>
            </a:pPr>
            <a:r>
              <a:rPr lang="en-US" b="1" dirty="0" smtClean="0"/>
              <a:t>Problem Statement </a:t>
            </a:r>
          </a:p>
          <a:p>
            <a:pPr marL="514350" indent="-514350">
              <a:buFont typeface="+mj-lt"/>
              <a:buAutoNum type="romanUcPeriod"/>
            </a:pPr>
            <a:r>
              <a:rPr lang="en-US" b="1" dirty="0" smtClean="0"/>
              <a:t>Objectives</a:t>
            </a:r>
          </a:p>
          <a:p>
            <a:pPr marL="514350" indent="-514350">
              <a:buFont typeface="+mj-lt"/>
              <a:buAutoNum type="romanUcPeriod"/>
            </a:pPr>
            <a:r>
              <a:rPr lang="en-US" b="1" dirty="0" smtClean="0"/>
              <a:t>Proposed Work</a:t>
            </a:r>
          </a:p>
          <a:p>
            <a:pPr marL="514350" indent="-514350">
              <a:buFont typeface="+mj-lt"/>
              <a:buAutoNum type="romanUcPeriod"/>
            </a:pPr>
            <a:r>
              <a:rPr lang="en-US" b="1" dirty="0" smtClean="0"/>
              <a:t>Conclusion</a:t>
            </a:r>
          </a:p>
          <a:p>
            <a:pPr marL="514350" indent="-514350">
              <a:buFont typeface="+mj-lt"/>
              <a:buAutoNum type="romanUcPeriod"/>
            </a:pPr>
            <a:r>
              <a:rPr lang="en-US" b="1" dirty="0" smtClean="0"/>
              <a:t>Timeline of Project</a:t>
            </a:r>
          </a:p>
          <a:p>
            <a:pPr marL="514350" indent="-514350">
              <a:buFont typeface="+mj-lt"/>
              <a:buAutoNum type="romanUcPeriod"/>
            </a:pPr>
            <a:r>
              <a:rPr lang="en-US" b="1" dirty="0" smtClean="0"/>
              <a:t>Individual Contribution</a:t>
            </a:r>
          </a:p>
          <a:p>
            <a:pPr marL="514350" indent="-514350">
              <a:buFont typeface="+mj-lt"/>
              <a:buAutoNum type="romanUcPeriod"/>
            </a:pPr>
            <a:r>
              <a:rPr lang="en-US" b="1" dirty="0" smtClean="0"/>
              <a:t>References</a:t>
            </a:r>
          </a:p>
        </p:txBody>
      </p:sp>
      <p:sp>
        <p:nvSpPr>
          <p:cNvPr id="4" name="Date Placeholder 3"/>
          <p:cNvSpPr>
            <a:spLocks noGrp="1"/>
          </p:cNvSpPr>
          <p:nvPr>
            <p:ph type="dt" sz="half" idx="10"/>
          </p:nvPr>
        </p:nvSpPr>
        <p:spPr/>
        <p:txBody>
          <a:bodyPr/>
          <a:lstStyle/>
          <a:p>
            <a:fld id="{302EF598-AA2D-4F62-B52E-ABBFE3B78EB3}"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b="1" dirty="0"/>
          </a:p>
        </p:txBody>
      </p:sp>
      <p:sp>
        <p:nvSpPr>
          <p:cNvPr id="3" name="Content Placeholder 2"/>
          <p:cNvSpPr>
            <a:spLocks noGrp="1"/>
          </p:cNvSpPr>
          <p:nvPr>
            <p:ph idx="1"/>
          </p:nvPr>
        </p:nvSpPr>
        <p:spPr/>
        <p:txBody>
          <a:bodyPr>
            <a:noAutofit/>
          </a:bodyPr>
          <a:lstStyle/>
          <a:p>
            <a:r>
              <a:rPr lang="en-IN" sz="2000" dirty="0" smtClean="0"/>
              <a:t>We </a:t>
            </a:r>
            <a:r>
              <a:rPr lang="en-IN" sz="2000" dirty="0"/>
              <a:t>study the </a:t>
            </a:r>
            <a:r>
              <a:rPr lang="en-IN" sz="2000" dirty="0" smtClean="0"/>
              <a:t>problem </a:t>
            </a:r>
            <a:r>
              <a:rPr lang="en-IN" sz="2000" dirty="0"/>
              <a:t>of </a:t>
            </a:r>
            <a:r>
              <a:rPr lang="en-IN" sz="2000" dirty="0" smtClean="0"/>
              <a:t>learning-to rank from </a:t>
            </a:r>
            <a:r>
              <a:rPr lang="en-IN" sz="2000" dirty="0"/>
              <a:t>click data in personal search. </a:t>
            </a:r>
            <a:r>
              <a:rPr lang="en-IN" sz="2000" dirty="0" err="1"/>
              <a:t>Dierent</a:t>
            </a:r>
            <a:r>
              <a:rPr lang="en-IN" sz="2000" dirty="0"/>
              <a:t> from </a:t>
            </a:r>
            <a:r>
              <a:rPr lang="en-IN" sz="2000" dirty="0" smtClean="0"/>
              <a:t>the majority </a:t>
            </a:r>
            <a:r>
              <a:rPr lang="en-IN" sz="2000" dirty="0"/>
              <a:t>of past click </a:t>
            </a:r>
            <a:r>
              <a:rPr lang="en-IN" sz="2000" dirty="0" err="1"/>
              <a:t>modeling</a:t>
            </a:r>
            <a:r>
              <a:rPr lang="en-IN" sz="2000" dirty="0"/>
              <a:t> work whose focus is on </a:t>
            </a:r>
            <a:r>
              <a:rPr lang="en-IN" sz="2000" dirty="0" smtClean="0"/>
              <a:t>estimating the </a:t>
            </a:r>
            <a:r>
              <a:rPr lang="en-IN" sz="2000" dirty="0"/>
              <a:t>relevance for individual query-document pairs</a:t>
            </a:r>
            <a:r>
              <a:rPr lang="en-IN" sz="2000" dirty="0" smtClean="0"/>
              <a:t>, we </a:t>
            </a:r>
            <a:r>
              <a:rPr lang="en-IN" sz="2000" dirty="0"/>
              <a:t>propose a novel selection bias problem in the context </a:t>
            </a:r>
            <a:r>
              <a:rPr lang="en-IN" sz="2000" dirty="0" smtClean="0"/>
              <a:t>of the </a:t>
            </a:r>
            <a:r>
              <a:rPr lang="en-IN" sz="2000" dirty="0"/>
              <a:t>learning-to-rank from click data. The basic idea of </a:t>
            </a:r>
            <a:r>
              <a:rPr lang="en-IN" sz="2000" dirty="0" smtClean="0"/>
              <a:t>the selection </a:t>
            </a:r>
            <a:r>
              <a:rPr lang="en-IN" sz="2000" dirty="0"/>
              <a:t>bias problem is that queries are under-sampled </a:t>
            </a:r>
            <a:r>
              <a:rPr lang="en-IN" sz="2000" dirty="0" smtClean="0"/>
              <a:t>to </a:t>
            </a:r>
            <a:r>
              <a:rPr lang="en-IN" sz="2000" dirty="0" err="1" smtClean="0"/>
              <a:t>dierent</a:t>
            </a:r>
            <a:r>
              <a:rPr lang="en-IN" sz="2000" dirty="0" smtClean="0"/>
              <a:t> </a:t>
            </a:r>
            <a:r>
              <a:rPr lang="en-IN" sz="2000" dirty="0"/>
              <a:t>extents and thus biased when click data is </a:t>
            </a:r>
            <a:r>
              <a:rPr lang="en-IN" sz="2000" dirty="0" smtClean="0"/>
              <a:t>collected to </a:t>
            </a:r>
            <a:r>
              <a:rPr lang="en-IN" sz="2000" dirty="0"/>
              <a:t>learn ranking functions. We propose several methods </a:t>
            </a:r>
            <a:r>
              <a:rPr lang="en-IN" sz="2000" dirty="0" smtClean="0"/>
              <a:t>to estimate </a:t>
            </a:r>
            <a:r>
              <a:rPr lang="en-IN" sz="2000" dirty="0"/>
              <a:t>this bias. We begin with a global bias model </a:t>
            </a:r>
            <a:r>
              <a:rPr lang="en-IN" sz="2000" dirty="0" smtClean="0"/>
              <a:t>and refine </a:t>
            </a:r>
            <a:r>
              <a:rPr lang="en-IN" sz="2000" dirty="0"/>
              <a:t>it to a segmented bias model. We show that such </a:t>
            </a:r>
            <a:r>
              <a:rPr lang="en-IN" sz="2000" dirty="0" smtClean="0"/>
              <a:t>a segmented </a:t>
            </a:r>
            <a:r>
              <a:rPr lang="en-IN" sz="2000" dirty="0"/>
              <a:t>bias model gives rise to a general framework </a:t>
            </a:r>
            <a:r>
              <a:rPr lang="en-IN" sz="2000" dirty="0" smtClean="0"/>
              <a:t>that denes </a:t>
            </a:r>
            <a:r>
              <a:rPr lang="en-IN" sz="2000" dirty="0"/>
              <a:t>a query-dependent bias, where every query (and </a:t>
            </a:r>
            <a:r>
              <a:rPr lang="en-IN" sz="2000" dirty="0" smtClean="0"/>
              <a:t>its associated </a:t>
            </a:r>
            <a:r>
              <a:rPr lang="en-IN" sz="2000" dirty="0"/>
              <a:t>result set) can be </a:t>
            </a:r>
            <a:r>
              <a:rPr lang="en-IN" sz="2000" dirty="0" smtClean="0"/>
              <a:t> associated </a:t>
            </a:r>
            <a:r>
              <a:rPr lang="en-IN" sz="2000" dirty="0"/>
              <a:t>with a </a:t>
            </a:r>
            <a:r>
              <a:rPr lang="en-IN" sz="2000" dirty="0" smtClean="0"/>
              <a:t>potentially </a:t>
            </a:r>
            <a:r>
              <a:rPr lang="en-IN" sz="2000" dirty="0" err="1" smtClean="0"/>
              <a:t>dierent</a:t>
            </a:r>
            <a:r>
              <a:rPr lang="en-IN" sz="2000" dirty="0" smtClean="0"/>
              <a:t> </a:t>
            </a:r>
            <a:r>
              <a:rPr lang="en-IN" sz="2000" dirty="0"/>
              <a:t>bias model. This general query-dependent </a:t>
            </a:r>
            <a:r>
              <a:rPr lang="en-IN" sz="2000" dirty="0" smtClean="0"/>
              <a:t>framework is </a:t>
            </a:r>
            <a:r>
              <a:rPr lang="en-IN" sz="2000" dirty="0"/>
              <a:t>especially powerful in the personal search </a:t>
            </a:r>
            <a:r>
              <a:rPr lang="en-IN" sz="2000" dirty="0" smtClean="0"/>
              <a:t>scenario as </a:t>
            </a:r>
            <a:r>
              <a:rPr lang="en-IN" sz="2000" dirty="0"/>
              <a:t>it allows accurate bias estimation without explicit </a:t>
            </a:r>
            <a:r>
              <a:rPr lang="en-IN" sz="2000" dirty="0" smtClean="0"/>
              <a:t>access to </a:t>
            </a:r>
            <a:r>
              <a:rPr lang="en-IN" sz="2000" dirty="0"/>
              <a:t>a large number of clicks for any given </a:t>
            </a:r>
            <a:r>
              <a:rPr lang="en-IN" sz="2000" dirty="0" smtClean="0"/>
              <a:t>query-document pair</a:t>
            </a:r>
            <a:r>
              <a:rPr lang="en-IN" sz="2000" dirty="0"/>
              <a:t>. To the best of our knowledge, this is the </a:t>
            </a:r>
            <a:r>
              <a:rPr lang="en-IN" sz="2000" dirty="0" smtClean="0"/>
              <a:t>first study that </a:t>
            </a:r>
            <a:r>
              <a:rPr lang="en-IN" sz="2000" dirty="0"/>
              <a:t>both proposes a theoretical framework for </a:t>
            </a:r>
            <a:r>
              <a:rPr lang="en-IN" sz="2000" dirty="0" smtClean="0"/>
              <a:t>eliminating selection </a:t>
            </a:r>
            <a:r>
              <a:rPr lang="en-IN" sz="2000" dirty="0"/>
              <a:t>bias in personal search and provides an </a:t>
            </a:r>
            <a:r>
              <a:rPr lang="en-IN" sz="2000" dirty="0" smtClean="0"/>
              <a:t>extensive empirical </a:t>
            </a:r>
            <a:r>
              <a:rPr lang="en-IN" sz="2000" dirty="0"/>
              <a:t>evaluation using large-scale live experiments.</a:t>
            </a:r>
            <a:endParaRPr lang="en-US" sz="2000" dirty="0" smtClean="0"/>
          </a:p>
        </p:txBody>
      </p:sp>
      <p:sp>
        <p:nvSpPr>
          <p:cNvPr id="4" name="Date Placeholder 3"/>
          <p:cNvSpPr>
            <a:spLocks noGrp="1"/>
          </p:cNvSpPr>
          <p:nvPr>
            <p:ph type="dt" sz="half" idx="10"/>
          </p:nvPr>
        </p:nvSpPr>
        <p:spPr/>
        <p:txBody>
          <a:bodyPr/>
          <a:lstStyle/>
          <a:p>
            <a:fld id="{95857850-422F-455C-B501-93816501D510}" type="datetime5">
              <a:rPr lang="en-US" smtClean="0"/>
              <a:pPr/>
              <a:t>28-Feb-18</a:t>
            </a:fld>
            <a:endParaRPr lang="en-US"/>
          </a:p>
        </p:txBody>
      </p:sp>
      <p:sp>
        <p:nvSpPr>
          <p:cNvPr id="5" name="Footer Placeholder 4"/>
          <p:cNvSpPr>
            <a:spLocks noGrp="1"/>
          </p:cNvSpPr>
          <p:nvPr>
            <p:ph type="ftr" sz="quarter" idx="11"/>
          </p:nvPr>
        </p:nvSpPr>
        <p:spPr/>
        <p:txBody>
          <a:bodyPr/>
          <a:lstStyle/>
          <a:p>
            <a:r>
              <a:rPr lang="en-US" dirty="0" smtClean="0"/>
              <a:t>IR Project </a:t>
            </a:r>
            <a:r>
              <a:rPr lang="en-US" dirty="0" err="1" smtClean="0"/>
              <a:t>Midsem</a:t>
            </a:r>
            <a:r>
              <a:rPr lang="en-US" dirty="0" smtClean="0"/>
              <a:t> Evaluation</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Review</a:t>
            </a:r>
            <a:endParaRPr lang="en-US" b="1"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271449104"/>
              </p:ext>
            </p:extLst>
          </p:nvPr>
        </p:nvGraphicFramePr>
        <p:xfrm>
          <a:off x="762000" y="1083210"/>
          <a:ext cx="8077200" cy="5777922"/>
        </p:xfrm>
        <a:graphic>
          <a:graphicData uri="http://schemas.openxmlformats.org/drawingml/2006/table">
            <a:tbl>
              <a:tblPr>
                <a:tableStyleId>{5C22544A-7EE6-4342-B048-85BDC9FD1C3A}</a:tableStyleId>
              </a:tblPr>
              <a:tblGrid>
                <a:gridCol w="1600200"/>
                <a:gridCol w="2286000"/>
                <a:gridCol w="2133600"/>
                <a:gridCol w="2057400"/>
              </a:tblGrid>
              <a:tr h="533402">
                <a:tc>
                  <a:txBody>
                    <a:bodyPr/>
                    <a:lstStyle/>
                    <a:p>
                      <a:pPr algn="ctr" fontAlgn="ctr"/>
                      <a:r>
                        <a:rPr lang="en-IN" sz="2000" b="1" u="none" strike="noStrike" dirty="0">
                          <a:effectLst/>
                        </a:rPr>
                        <a:t>Authors</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IN" sz="2000" b="1" u="none" strike="noStrike" dirty="0">
                          <a:effectLst/>
                        </a:rPr>
                        <a:t>Methodology</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IN" sz="2000" b="1" u="none" strike="noStrike" dirty="0">
                          <a:effectLst/>
                        </a:rPr>
                        <a:t>Advantages</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IN" sz="2000" b="1" u="none" strike="noStrike" dirty="0">
                          <a:effectLst/>
                        </a:rPr>
                        <a:t>Limitations</a:t>
                      </a:r>
                      <a:endParaRPr lang="en-IN" sz="2000" b="1" i="0" u="none" strike="noStrike" dirty="0">
                        <a:solidFill>
                          <a:srgbClr val="000000"/>
                        </a:solidFill>
                        <a:effectLst/>
                        <a:latin typeface="Calibri" panose="020F0502020204030204" pitchFamily="34" charset="0"/>
                      </a:endParaRPr>
                    </a:p>
                  </a:txBody>
                  <a:tcPr marL="9525" marR="9525" marT="9525" marB="0" anchor="ctr">
                    <a:solidFill>
                      <a:schemeClr val="accent1"/>
                    </a:solidFill>
                  </a:tcPr>
                </a:tc>
              </a:tr>
              <a:tr h="477148">
                <a:tc>
                  <a:txBody>
                    <a:bodyPr/>
                    <a:lstStyle/>
                    <a:p>
                      <a:r>
                        <a:rPr lang="en-IN" sz="1800" b="0" i="0" u="none" strike="noStrike" kern="1200" baseline="0" dirty="0" smtClean="0">
                          <a:solidFill>
                            <a:schemeClr val="dk1"/>
                          </a:solidFill>
                          <a:latin typeface="+mn-lt"/>
                          <a:ea typeface="+mn-ea"/>
                          <a:cs typeface="+mn-cs"/>
                        </a:rPr>
                        <a:t>J. A. Aslam, E. </a:t>
                      </a:r>
                      <a:r>
                        <a:rPr lang="en-IN" sz="1800" b="0" i="0" u="none" strike="noStrike" kern="1200" baseline="0" dirty="0" err="1" smtClean="0">
                          <a:solidFill>
                            <a:schemeClr val="dk1"/>
                          </a:solidFill>
                          <a:latin typeface="+mn-lt"/>
                          <a:ea typeface="+mn-ea"/>
                          <a:cs typeface="+mn-cs"/>
                        </a:rPr>
                        <a:t>Kanoulas</a:t>
                      </a:r>
                      <a:r>
                        <a:rPr lang="en-IN" sz="1800" b="0" i="0" u="none" strike="noStrike" kern="1200" baseline="0" dirty="0" smtClean="0">
                          <a:solidFill>
                            <a:schemeClr val="dk1"/>
                          </a:solidFill>
                          <a:latin typeface="+mn-lt"/>
                          <a:ea typeface="+mn-ea"/>
                          <a:cs typeface="+mn-cs"/>
                        </a:rPr>
                        <a:t> , V. </a:t>
                      </a:r>
                      <a:r>
                        <a:rPr lang="en-IN" sz="1800" b="0" i="0" u="none" strike="noStrike" kern="1200" baseline="0" dirty="0" err="1" smtClean="0">
                          <a:solidFill>
                            <a:schemeClr val="dk1"/>
                          </a:solidFill>
                          <a:latin typeface="+mn-lt"/>
                          <a:ea typeface="+mn-ea"/>
                          <a:cs typeface="+mn-cs"/>
                        </a:rPr>
                        <a:t>Pavlu</a:t>
                      </a:r>
                      <a:r>
                        <a:rPr lang="en-IN" sz="1800" b="0" i="0" u="none" strike="noStrike" kern="1200" baseline="0" dirty="0" smtClean="0">
                          <a:solidFill>
                            <a:schemeClr val="dk1"/>
                          </a:solidFill>
                          <a:latin typeface="+mn-lt"/>
                          <a:ea typeface="+mn-ea"/>
                          <a:cs typeface="+mn-cs"/>
                        </a:rPr>
                        <a:t> , S. </a:t>
                      </a:r>
                      <a:r>
                        <a:rPr lang="en-IN" sz="1800" b="0" i="0" u="none" strike="noStrike" kern="1200" baseline="0" dirty="0" err="1" smtClean="0">
                          <a:solidFill>
                            <a:schemeClr val="dk1"/>
                          </a:solidFill>
                          <a:latin typeface="+mn-lt"/>
                          <a:ea typeface="+mn-ea"/>
                          <a:cs typeface="+mn-cs"/>
                        </a:rPr>
                        <a:t>Savev</a:t>
                      </a:r>
                      <a:r>
                        <a:rPr lang="en-IN" sz="1800" b="0" i="0" u="none" strike="noStrike" kern="1200" baseline="0" dirty="0" smtClean="0">
                          <a:solidFill>
                            <a:schemeClr val="dk1"/>
                          </a:solidFill>
                          <a:latin typeface="+mn-lt"/>
                          <a:ea typeface="+mn-ea"/>
                          <a:cs typeface="+mn-cs"/>
                        </a:rPr>
                        <a:t> , E. Yilmaz.</a:t>
                      </a:r>
                      <a:endParaRPr kumimoji="0" lang="en-US" sz="12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IN" sz="1400" b="0" i="0" u="none" strike="noStrike" dirty="0" smtClean="0">
                          <a:solidFill>
                            <a:srgbClr val="000000"/>
                          </a:solidFill>
                          <a:effectLst/>
                          <a:latin typeface="Calibri" panose="020F0502020204030204" pitchFamily="34" charset="0"/>
                        </a:rPr>
                        <a:t>In order to investigate the effect of document selection on the ability of learning-to-rank algorithms to effectively and efficiently learn a ranking function, five different document selection</a:t>
                      </a:r>
                      <a:r>
                        <a:rPr lang="en-IN" sz="1400" b="0" i="0" u="none" strike="noStrike" baseline="0" dirty="0" smtClean="0">
                          <a:solidFill>
                            <a:srgbClr val="000000"/>
                          </a:solidFill>
                          <a:effectLst/>
                          <a:latin typeface="Calibri" panose="020F0502020204030204" pitchFamily="34" charset="0"/>
                        </a:rPr>
                        <a:t>  m</a:t>
                      </a:r>
                      <a:r>
                        <a:rPr lang="en-IN" sz="1400" b="0" i="0" u="none" strike="noStrike" dirty="0" smtClean="0">
                          <a:solidFill>
                            <a:srgbClr val="000000"/>
                          </a:solidFill>
                          <a:effectLst/>
                          <a:latin typeface="Calibri" panose="020F0502020204030204" pitchFamily="34" charset="0"/>
                        </a:rPr>
                        <a:t>ethodologies, widely used in retrieval evaluation, are studied.</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200" b="0" i="0" u="none" strike="noStrike" dirty="0" smtClean="0">
                          <a:solidFill>
                            <a:srgbClr val="000000"/>
                          </a:solidFill>
                          <a:effectLst/>
                          <a:latin typeface="Calibri" panose="020F0502020204030204" pitchFamily="34" charset="0"/>
                        </a:rPr>
                        <a:t>learning-to-rank algorithms are more robust to  document selection  methodologies than others. In particular, </a:t>
                      </a:r>
                      <a:r>
                        <a:rPr lang="en-IN" sz="1200" b="0" i="0" u="none" strike="noStrike" dirty="0" err="1" smtClean="0">
                          <a:solidFill>
                            <a:srgbClr val="000000"/>
                          </a:solidFill>
                          <a:effectLst/>
                          <a:latin typeface="Calibri" panose="020F0502020204030204" pitchFamily="34" charset="0"/>
                        </a:rPr>
                        <a:t>LambdaRank</a:t>
                      </a:r>
                      <a:r>
                        <a:rPr lang="en-IN" sz="1200" b="0" i="0" u="none" strike="noStrike" dirty="0" smtClean="0">
                          <a:solidFill>
                            <a:srgbClr val="000000"/>
                          </a:solidFill>
                          <a:effectLst/>
                          <a:latin typeface="Calibri" panose="020F0502020204030204" pitchFamily="34" charset="0"/>
                        </a:rPr>
                        <a:t> and </a:t>
                      </a:r>
                      <a:r>
                        <a:rPr lang="en-IN" sz="1200" b="0" i="0" u="none" strike="noStrike" dirty="0" err="1" smtClean="0">
                          <a:solidFill>
                            <a:srgbClr val="000000"/>
                          </a:solidFill>
                          <a:effectLst/>
                          <a:latin typeface="Calibri" panose="020F0502020204030204" pitchFamily="34" charset="0"/>
                        </a:rPr>
                        <a:t>RankNet</a:t>
                      </a:r>
                      <a:r>
                        <a:rPr lang="en-IN" sz="1200" b="0" i="0" u="none" strike="noStrike" dirty="0" smtClean="0">
                          <a:solidFill>
                            <a:srgbClr val="000000"/>
                          </a:solidFill>
                          <a:effectLst/>
                          <a:latin typeface="Calibri" panose="020F0502020204030204" pitchFamily="34" charset="0"/>
                        </a:rPr>
                        <a:t> seem to be more robust than Regression, </a:t>
                      </a:r>
                      <a:r>
                        <a:rPr lang="en-IN" sz="1200" b="0" i="0" u="none" strike="noStrike" dirty="0" err="1" smtClean="0">
                          <a:solidFill>
                            <a:srgbClr val="000000"/>
                          </a:solidFill>
                          <a:effectLst/>
                          <a:latin typeface="Calibri" panose="020F0502020204030204" pitchFamily="34" charset="0"/>
                        </a:rPr>
                        <a:t>RankBoost</a:t>
                      </a:r>
                      <a:r>
                        <a:rPr lang="en-IN" sz="1200" b="0" i="0" u="none" strike="noStrike" dirty="0" smtClean="0">
                          <a:solidFill>
                            <a:srgbClr val="000000"/>
                          </a:solidFill>
                          <a:effectLst/>
                          <a:latin typeface="Calibri" panose="020F0502020204030204" pitchFamily="34" charset="0"/>
                        </a:rPr>
                        <a:t> and Ranking SVM. </a:t>
                      </a: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IN" sz="1200" b="0" i="0" u="none" strike="noStrike" dirty="0">
                        <a:solidFill>
                          <a:srgbClr val="000000"/>
                        </a:solidFill>
                        <a:effectLst/>
                        <a:latin typeface="Calibri" panose="020F0502020204030204" pitchFamily="34" charset="0"/>
                      </a:endParaRPr>
                    </a:p>
                  </a:txBody>
                  <a:tcPr marL="9525" marR="9525" marT="9525" marB="0" anchor="ctr"/>
                </a:tc>
              </a:tr>
              <a:tr h="531550">
                <a:tc>
                  <a:txBody>
                    <a:bodyPr/>
                    <a:lstStyle/>
                    <a:p>
                      <a:r>
                        <a:rPr lang="en-IN" sz="1800" b="0" i="0" u="none" strike="noStrike" kern="1200" baseline="0" dirty="0" smtClean="0">
                          <a:solidFill>
                            <a:schemeClr val="dk1"/>
                          </a:solidFill>
                          <a:latin typeface="+mn-lt"/>
                          <a:ea typeface="+mn-ea"/>
                          <a:cs typeface="+mn-cs"/>
                        </a:rPr>
                        <a:t>S. </a:t>
                      </a:r>
                      <a:r>
                        <a:rPr lang="en-IN" sz="1800" b="0" i="0" u="none" strike="noStrike" kern="1200" baseline="0" dirty="0" err="1" smtClean="0">
                          <a:solidFill>
                            <a:schemeClr val="dk1"/>
                          </a:solidFill>
                          <a:latin typeface="+mn-lt"/>
                          <a:ea typeface="+mn-ea"/>
                          <a:cs typeface="+mn-cs"/>
                        </a:rPr>
                        <a:t>Buttcher</a:t>
                      </a:r>
                      <a:r>
                        <a:rPr lang="en-IN" sz="1800" b="0" i="0" u="none" strike="noStrike" kern="1200" baseline="0" dirty="0" smtClean="0">
                          <a:solidFill>
                            <a:schemeClr val="dk1"/>
                          </a:solidFill>
                          <a:latin typeface="+mn-lt"/>
                          <a:ea typeface="+mn-ea"/>
                          <a:cs typeface="+mn-cs"/>
                        </a:rPr>
                        <a:t> ,  C. L. A. Clarke, P. C. K. Yeung , I. </a:t>
                      </a:r>
                      <a:r>
                        <a:rPr lang="en-IN" sz="1800" b="0" i="0" u="none" strike="noStrike" kern="1200" baseline="0" dirty="0" err="1" smtClean="0">
                          <a:solidFill>
                            <a:schemeClr val="dk1"/>
                          </a:solidFill>
                          <a:latin typeface="+mn-lt"/>
                          <a:ea typeface="+mn-ea"/>
                          <a:cs typeface="+mn-cs"/>
                        </a:rPr>
                        <a:t>Soboro</a:t>
                      </a:r>
                      <a:r>
                        <a:rPr lang="en-IN" sz="1800" b="0" i="0" u="none" strike="noStrike" kern="1200" baseline="0" dirty="0" smtClean="0">
                          <a:solidFill>
                            <a:schemeClr val="dk1"/>
                          </a:solidFill>
                          <a:latin typeface="+mn-lt"/>
                          <a:ea typeface="+mn-ea"/>
                          <a:cs typeface="+mn-cs"/>
                        </a:rPr>
                        <a:t> .</a:t>
                      </a:r>
                      <a:endParaRPr kumimoji="0" lang="en-US" sz="12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r>
                        <a:rPr lang="en-IN" sz="1200" b="0" i="0" u="none" strike="noStrike" dirty="0" smtClean="0">
                          <a:solidFill>
                            <a:srgbClr val="000000"/>
                          </a:solidFill>
                          <a:effectLst/>
                          <a:latin typeface="Calibri" panose="020F0502020204030204" pitchFamily="34" charset="0"/>
                        </a:rPr>
                        <a:t>The evaluation measures referred to in this paper, such as MAP (mean average precision) and MRR (mean reciprocal rank), are used as defined by the implementation found  in the </a:t>
                      </a:r>
                      <a:r>
                        <a:rPr lang="en-IN" sz="1200" b="0" i="0" u="none" strike="noStrike" dirty="0" err="1" smtClean="0">
                          <a:solidFill>
                            <a:srgbClr val="000000"/>
                          </a:solidFill>
                          <a:effectLst/>
                          <a:latin typeface="Calibri" panose="020F0502020204030204" pitchFamily="34" charset="0"/>
                        </a:rPr>
                        <a:t>trec</a:t>
                      </a:r>
                      <a:r>
                        <a:rPr lang="en-IN" sz="1200" b="0" i="0" u="none" strike="noStrike" dirty="0" smtClean="0">
                          <a:solidFill>
                            <a:srgbClr val="000000"/>
                          </a:solidFill>
                          <a:effectLst/>
                          <a:latin typeface="Calibri" panose="020F0502020204030204" pitchFamily="34" charset="0"/>
                        </a:rPr>
                        <a:t> </a:t>
                      </a:r>
                      <a:r>
                        <a:rPr lang="en-IN" sz="1200" b="0" i="0" u="none" strike="noStrike" dirty="0" err="1" smtClean="0">
                          <a:solidFill>
                            <a:srgbClr val="000000"/>
                          </a:solidFill>
                          <a:effectLst/>
                          <a:latin typeface="Calibri" panose="020F0502020204030204" pitchFamily="34" charset="0"/>
                        </a:rPr>
                        <a:t>eval</a:t>
                      </a:r>
                      <a:r>
                        <a:rPr lang="en-IN" sz="1200" b="0" i="0" u="none" strike="noStrike" dirty="0" smtClean="0">
                          <a:solidFill>
                            <a:srgbClr val="000000"/>
                          </a:solidFill>
                          <a:effectLst/>
                          <a:latin typeface="Calibri" panose="020F0502020204030204" pitchFamily="34" charset="0"/>
                        </a:rPr>
                        <a:t> evaluation toolkit3, the standard evaluation tool used at  TREC.</a:t>
                      </a: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200" b="0" i="0" u="none" strike="noStrike" dirty="0" smtClean="0">
                          <a:solidFill>
                            <a:srgbClr val="000000"/>
                          </a:solidFill>
                          <a:effectLst/>
                          <a:latin typeface="Calibri" panose="020F0502020204030204" pitchFamily="34" charset="0"/>
                        </a:rPr>
                        <a:t>Traditional evaluation measures used in  Information retrieval</a:t>
                      </a:r>
                    </a:p>
                    <a:p>
                      <a:pPr algn="ctr" fontAlgn="ctr"/>
                      <a:r>
                        <a:rPr lang="en-IN" sz="1200" b="0" i="0" u="none" strike="noStrike" dirty="0" smtClean="0">
                          <a:solidFill>
                            <a:srgbClr val="000000"/>
                          </a:solidFill>
                          <a:effectLst/>
                          <a:latin typeface="Calibri" panose="020F0502020204030204" pitchFamily="34" charset="0"/>
                        </a:rPr>
                        <a:t>are unable to deal  with the problem of incomplete judgements. The </a:t>
                      </a:r>
                      <a:r>
                        <a:rPr lang="en-IN" sz="1200" b="0" i="0" u="none" strike="noStrike" dirty="0" err="1" smtClean="0">
                          <a:solidFill>
                            <a:srgbClr val="000000"/>
                          </a:solidFill>
                          <a:effectLst/>
                          <a:latin typeface="Calibri" panose="020F0502020204030204" pitchFamily="34" charset="0"/>
                        </a:rPr>
                        <a:t>bpref</a:t>
                      </a:r>
                      <a:r>
                        <a:rPr lang="en-IN" sz="1200" b="0" i="0" u="none" strike="noStrike" dirty="0" smtClean="0">
                          <a:solidFill>
                            <a:srgbClr val="000000"/>
                          </a:solidFill>
                          <a:effectLst/>
                          <a:latin typeface="Calibri" panose="020F0502020204030204" pitchFamily="34" charset="0"/>
                        </a:rPr>
                        <a:t>  measure overcomes  this limitation by ignoring unjudged documents. This approach works well for unbiased incomplete judgements, but does  not properly address the problem of biased judgements. We  found that </a:t>
                      </a:r>
                      <a:r>
                        <a:rPr lang="en-IN" sz="1200" b="0" i="0" u="none" strike="noStrike" dirty="0" err="1" smtClean="0">
                          <a:solidFill>
                            <a:srgbClr val="000000"/>
                          </a:solidFill>
                          <a:effectLst/>
                          <a:latin typeface="Calibri" panose="020F0502020204030204" pitchFamily="34" charset="0"/>
                        </a:rPr>
                        <a:t>bpref</a:t>
                      </a:r>
                      <a:r>
                        <a:rPr lang="en-IN" sz="1200" b="0" i="0" u="none" strike="noStrike" dirty="0" smtClean="0">
                          <a:solidFill>
                            <a:srgbClr val="000000"/>
                          </a:solidFill>
                          <a:effectLst/>
                          <a:latin typeface="Calibri" panose="020F0502020204030204" pitchFamily="34" charset="0"/>
                        </a:rPr>
                        <a:t> is not immune  to incomplete and biased judgements.</a:t>
                      </a: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200" b="0" i="0" u="none" strike="noStrike" dirty="0" smtClean="0">
                          <a:solidFill>
                            <a:srgbClr val="000000"/>
                          </a:solidFill>
                          <a:effectLst/>
                          <a:latin typeface="Calibri" panose="020F0502020204030204" pitchFamily="34" charset="0"/>
                        </a:rPr>
                        <a:t>Once the classifiers have been modified to generate probabilities instead of binary judgements, it is possible to combine their output with the probability values computed by the method proposed. It is conceivable that such a combination would result in even better predictions of document relevance — a direction that deserves further exploration.</a:t>
                      </a:r>
                      <a:endParaRPr lang="en-IN" sz="1200" b="0" i="0" u="none" strike="noStrike" dirty="0">
                        <a:solidFill>
                          <a:srgbClr val="000000"/>
                        </a:solidFill>
                        <a:effectLst/>
                        <a:latin typeface="Calibri" panose="020F0502020204030204" pitchFamily="34" charset="0"/>
                      </a:endParaRPr>
                    </a:p>
                  </a:txBody>
                  <a:tcPr marL="9525" marR="9525" marT="9525" marB="0" anchor="ctr"/>
                </a:tc>
              </a:tr>
              <a:tr h="531550">
                <a:tc>
                  <a:txBody>
                    <a:bodyPr/>
                    <a:lstStyle/>
                    <a:p>
                      <a:pPr algn="ctr">
                        <a:lnSpc>
                          <a:spcPct val="115000"/>
                        </a:lnSpc>
                        <a:spcAft>
                          <a:spcPts val="0"/>
                        </a:spcAft>
                      </a:pPr>
                      <a:endParaRPr kumimoji="0" lang="en-US" sz="12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ctr"/>
                </a:tc>
                <a:tc>
                  <a:txBody>
                    <a:bodyPr/>
                    <a:lstStyle/>
                    <a:p>
                      <a:pPr algn="ctr" fontAlgn="ct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IN"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IN" sz="12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5" name="Date Placeholder 4"/>
          <p:cNvSpPr>
            <a:spLocks noGrp="1"/>
          </p:cNvSpPr>
          <p:nvPr>
            <p:ph type="dt" sz="half" idx="10"/>
          </p:nvPr>
        </p:nvSpPr>
        <p:spPr/>
        <p:txBody>
          <a:bodyPr/>
          <a:lstStyle/>
          <a:p>
            <a:fld id="{47CB99B4-B897-42F2-B84A-CBD8A39E31C6}" type="datetime5">
              <a:rPr lang="en-US" smtClean="0"/>
              <a:pPr/>
              <a:t>28-Feb-18</a:t>
            </a:fld>
            <a:endParaRPr lang="en-US"/>
          </a:p>
        </p:txBody>
      </p:sp>
      <p:sp>
        <p:nvSpPr>
          <p:cNvPr id="6" name="Footer Placeholder 5"/>
          <p:cNvSpPr>
            <a:spLocks noGrp="1"/>
          </p:cNvSpPr>
          <p:nvPr>
            <p:ph type="ftr" sz="quarter" idx="11"/>
          </p:nvPr>
        </p:nvSpPr>
        <p:spPr/>
        <p:txBody>
          <a:bodyPr/>
          <a:lstStyle/>
          <a:p>
            <a:r>
              <a:rPr lang="en-US" smtClean="0"/>
              <a:t>IR Project Midsem Evaluation</a:t>
            </a:r>
            <a:endParaRPr lang="en-US"/>
          </a:p>
        </p:txBody>
      </p:sp>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Outcome of Literature Review</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400" dirty="0" smtClean="0"/>
              <a:t>Learning to Rank Method Increases resultant document to display.</a:t>
            </a:r>
          </a:p>
          <a:p>
            <a:pPr>
              <a:buFont typeface="Wingdings" panose="05000000000000000000" pitchFamily="2" charset="2"/>
              <a:buChar char="v"/>
            </a:pPr>
            <a:r>
              <a:rPr lang="en-IN" sz="2400" dirty="0" smtClean="0"/>
              <a:t>Learning to Rank uses user feedback to improve it`s scoring function.</a:t>
            </a:r>
          </a:p>
          <a:p>
            <a:pPr>
              <a:buFont typeface="Wingdings" panose="05000000000000000000" pitchFamily="2" charset="2"/>
              <a:buChar char="v"/>
            </a:pPr>
            <a:r>
              <a:rPr lang="en-IN" sz="2400" dirty="0" smtClean="0"/>
              <a:t>Bias models can be used to normalized results.</a:t>
            </a:r>
          </a:p>
          <a:p>
            <a:pPr>
              <a:buFont typeface="Wingdings" panose="05000000000000000000" pitchFamily="2" charset="2"/>
              <a:buChar char="v"/>
            </a:pPr>
            <a:r>
              <a:rPr lang="en-IN" sz="2400" dirty="0" smtClean="0"/>
              <a:t>Bias models affects performance and correctness</a:t>
            </a:r>
          </a:p>
          <a:p>
            <a:pPr>
              <a:buFont typeface="Wingdings" panose="05000000000000000000" pitchFamily="2" charset="2"/>
              <a:buChar char="v"/>
            </a:pPr>
            <a:r>
              <a:rPr lang="en-IN" sz="2400" dirty="0" smtClean="0"/>
              <a:t>Bias models helps in generating better inverse propensity weights.</a:t>
            </a:r>
          </a:p>
          <a:p>
            <a:pPr>
              <a:buFont typeface="Wingdings" panose="05000000000000000000" pitchFamily="2" charset="2"/>
              <a:buChar char="v"/>
            </a:pPr>
            <a:endParaRPr lang="en-IN" sz="2400" dirty="0" smtClean="0"/>
          </a:p>
          <a:p>
            <a:pPr>
              <a:buFont typeface="Wingdings" panose="05000000000000000000" pitchFamily="2" charset="2"/>
              <a:buChar char="v"/>
            </a:pPr>
            <a:endParaRPr lang="en-US" sz="2400" dirty="0"/>
          </a:p>
        </p:txBody>
      </p:sp>
      <p:sp>
        <p:nvSpPr>
          <p:cNvPr id="5" name="Date Placeholder 4"/>
          <p:cNvSpPr>
            <a:spLocks noGrp="1"/>
          </p:cNvSpPr>
          <p:nvPr>
            <p:ph type="dt" sz="half" idx="10"/>
          </p:nvPr>
        </p:nvSpPr>
        <p:spPr/>
        <p:txBody>
          <a:bodyPr/>
          <a:lstStyle/>
          <a:p>
            <a:fld id="{47CB99B4-B897-42F2-B84A-CBD8A39E31C6}" type="datetime5">
              <a:rPr lang="en-US" smtClean="0"/>
              <a:pPr/>
              <a:t>28-Feb-18</a:t>
            </a:fld>
            <a:endParaRPr lang="en-US"/>
          </a:p>
        </p:txBody>
      </p:sp>
      <p:sp>
        <p:nvSpPr>
          <p:cNvPr id="6" name="Footer Placeholder 5"/>
          <p:cNvSpPr>
            <a:spLocks noGrp="1"/>
          </p:cNvSpPr>
          <p:nvPr>
            <p:ph type="ftr" sz="quarter" idx="11"/>
          </p:nvPr>
        </p:nvSpPr>
        <p:spPr/>
        <p:txBody>
          <a:bodyPr/>
          <a:lstStyle/>
          <a:p>
            <a:r>
              <a:rPr lang="en-US" smtClean="0"/>
              <a:t>IR Project Midsem Evaluation</a:t>
            </a:r>
            <a:endParaRPr lang="en-US"/>
          </a:p>
        </p:txBody>
      </p:sp>
    </p:spTree>
    <p:extLst>
      <p:ext uri="{BB962C8B-B14F-4D97-AF65-F5344CB8AC3E}">
        <p14:creationId xmlns:p14="http://schemas.microsoft.com/office/powerpoint/2010/main" val="2073267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Issues and Challenges</a:t>
            </a:r>
            <a:endParaRPr lang="en-US" b="1"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FF101845-DA2D-44C0-A6F6-AFD2C3A143CB}"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
        <p:nvSpPr>
          <p:cNvPr id="6" name="TextBox 5"/>
          <p:cNvSpPr txBox="1"/>
          <p:nvPr/>
        </p:nvSpPr>
        <p:spPr>
          <a:xfrm>
            <a:off x="914400" y="1676400"/>
            <a:ext cx="6096000" cy="1754326"/>
          </a:xfrm>
          <a:prstGeom prst="rect">
            <a:avLst/>
          </a:prstGeom>
          <a:noFill/>
        </p:spPr>
        <p:txBody>
          <a:bodyPr wrap="square" rtlCol="0">
            <a:spAutoFit/>
          </a:bodyPr>
          <a:lstStyle/>
          <a:p>
            <a:pPr marL="342900" indent="-342900">
              <a:buFont typeface="Arial" panose="020B0604020202020204" pitchFamily="34" charset="0"/>
              <a:buChar char="•"/>
            </a:pPr>
            <a:r>
              <a:rPr lang="en-IN" dirty="0" smtClean="0"/>
              <a:t>Click through dataset</a:t>
            </a:r>
          </a:p>
          <a:p>
            <a:pPr marL="342900" indent="-342900">
              <a:buFont typeface="Arial" panose="020B0604020202020204" pitchFamily="34" charset="0"/>
              <a:buChar char="•"/>
            </a:pPr>
            <a:r>
              <a:rPr lang="en-IN" dirty="0" smtClean="0"/>
              <a:t>Pre processing</a:t>
            </a:r>
          </a:p>
          <a:p>
            <a:pPr marL="342900" indent="-342900">
              <a:buFont typeface="Arial" panose="020B0604020202020204" pitchFamily="34" charset="0"/>
              <a:buChar char="•"/>
            </a:pPr>
            <a:r>
              <a:rPr lang="en-IN" dirty="0" smtClean="0"/>
              <a:t>Calculating </a:t>
            </a:r>
            <a:r>
              <a:rPr lang="en-IN" dirty="0" err="1" smtClean="0"/>
              <a:t>Tf</a:t>
            </a:r>
            <a:r>
              <a:rPr lang="en-IN" dirty="0" err="1"/>
              <a:t>-</a:t>
            </a:r>
            <a:r>
              <a:rPr lang="en-IN" dirty="0" err="1" smtClean="0"/>
              <a:t>idf</a:t>
            </a:r>
            <a:endParaRPr lang="en-IN" dirty="0" smtClean="0"/>
          </a:p>
          <a:p>
            <a:pPr marL="342900" indent="-342900">
              <a:buFont typeface="Arial" panose="020B0604020202020204" pitchFamily="34" charset="0"/>
              <a:buChar char="•"/>
            </a:pPr>
            <a:r>
              <a:rPr lang="en-IN" dirty="0" smtClean="0"/>
              <a:t>Calculating Lossless function</a:t>
            </a:r>
          </a:p>
          <a:p>
            <a:pPr marL="342900" indent="-342900">
              <a:buFont typeface="Arial" panose="020B0604020202020204" pitchFamily="34" charset="0"/>
              <a:buChar char="•"/>
            </a:pPr>
            <a:r>
              <a:rPr lang="en-IN" dirty="0" smtClean="0"/>
              <a:t>Inverted Propensity weight</a:t>
            </a:r>
          </a:p>
          <a:p>
            <a:pPr marL="342900" indent="-342900">
              <a:buFont typeface="Arial" panose="020B0604020202020204" pitchFamily="34" charset="0"/>
              <a:buChar char="•"/>
            </a:pPr>
            <a:r>
              <a:rPr lang="en-IN" dirty="0" smtClean="0"/>
              <a:t>Bias factor</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endParaRPr lang="en-US" b="1" dirty="0"/>
          </a:p>
        </p:txBody>
      </p:sp>
      <p:sp>
        <p:nvSpPr>
          <p:cNvPr id="3" name="Content Placeholder 2"/>
          <p:cNvSpPr>
            <a:spLocks noGrp="1"/>
          </p:cNvSpPr>
          <p:nvPr>
            <p:ph idx="1"/>
          </p:nvPr>
        </p:nvSpPr>
        <p:spPr/>
        <p:txBody>
          <a:bodyPr>
            <a:normAutofit/>
          </a:bodyPr>
          <a:lstStyle/>
          <a:p>
            <a:r>
              <a:rPr lang="en-US" dirty="0" smtClean="0"/>
              <a:t>Personalized search using Learning to rank with Selection Bias</a:t>
            </a:r>
            <a:endParaRPr lang="en-US" dirty="0"/>
          </a:p>
        </p:txBody>
      </p:sp>
      <p:sp>
        <p:nvSpPr>
          <p:cNvPr id="4" name="Date Placeholder 3"/>
          <p:cNvSpPr>
            <a:spLocks noGrp="1"/>
          </p:cNvSpPr>
          <p:nvPr>
            <p:ph type="dt" sz="half" idx="10"/>
          </p:nvPr>
        </p:nvSpPr>
        <p:spPr/>
        <p:txBody>
          <a:bodyPr/>
          <a:lstStyle/>
          <a:p>
            <a:fld id="{8495FAF3-0B6A-4656-A0E3-50AC17486C80}"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a:xfrm>
            <a:off x="838200" y="1845734"/>
            <a:ext cx="7528560" cy="4023360"/>
          </a:xfrm>
        </p:spPr>
        <p:txBody>
          <a:bodyPr/>
          <a:lstStyle/>
          <a:p>
            <a:r>
              <a:rPr lang="en-IN" dirty="0"/>
              <a:t>Retrieval of </a:t>
            </a:r>
            <a:r>
              <a:rPr lang="en-IN" dirty="0" smtClean="0"/>
              <a:t>relevant documents for </a:t>
            </a:r>
            <a:r>
              <a:rPr lang="en-IN" dirty="0"/>
              <a:t>the </a:t>
            </a:r>
            <a:r>
              <a:rPr lang="en-IN" dirty="0" smtClean="0"/>
              <a:t>query  </a:t>
            </a:r>
            <a:r>
              <a:rPr lang="en-IN" dirty="0" smtClean="0"/>
              <a:t>using learning to rank , Selection Bias to give more relevant document at </a:t>
            </a:r>
            <a:r>
              <a:rPr lang="en-IN" dirty="0" smtClean="0"/>
              <a:t>first for personalised search.</a:t>
            </a:r>
            <a:r>
              <a:rPr lang="en-US" dirty="0" smtClean="0"/>
              <a:t>	</a:t>
            </a:r>
            <a:endParaRPr lang="en-US" dirty="0"/>
          </a:p>
          <a:p>
            <a:endParaRPr lang="en-US" dirty="0"/>
          </a:p>
        </p:txBody>
      </p:sp>
      <p:sp>
        <p:nvSpPr>
          <p:cNvPr id="4" name="Date Placeholder 3"/>
          <p:cNvSpPr>
            <a:spLocks noGrp="1"/>
          </p:cNvSpPr>
          <p:nvPr>
            <p:ph type="dt" sz="half" idx="10"/>
          </p:nvPr>
        </p:nvSpPr>
        <p:spPr/>
        <p:txBody>
          <a:bodyPr/>
          <a:lstStyle/>
          <a:p>
            <a:fld id="{026529A5-5268-4CB8-AF86-65F5AB3F1731}"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Objectives</a:t>
            </a:r>
            <a:endParaRPr lang="en-US" b="1" dirty="0"/>
          </a:p>
        </p:txBody>
      </p:sp>
      <p:sp>
        <p:nvSpPr>
          <p:cNvPr id="3" name="Content Placeholder 2"/>
          <p:cNvSpPr>
            <a:spLocks noGrp="1"/>
          </p:cNvSpPr>
          <p:nvPr>
            <p:ph idx="1"/>
          </p:nvPr>
        </p:nvSpPr>
        <p:spPr/>
        <p:txBody>
          <a:bodyPr>
            <a:normAutofit/>
          </a:bodyPr>
          <a:lstStyle/>
          <a:p>
            <a:pPr algn="just">
              <a:buClr>
                <a:srgbClr val="C00000"/>
              </a:buClr>
              <a:buFont typeface="Wingdings" pitchFamily="2" charset="2"/>
              <a:buChar char="v"/>
            </a:pPr>
            <a:r>
              <a:rPr lang="en-US" b="1" dirty="0" smtClean="0"/>
              <a:t>Preprocessing</a:t>
            </a:r>
          </a:p>
          <a:p>
            <a:pPr algn="just">
              <a:buClr>
                <a:srgbClr val="C00000"/>
              </a:buClr>
              <a:buFont typeface="Wingdings" pitchFamily="2" charset="2"/>
              <a:buChar char="v"/>
            </a:pPr>
            <a:r>
              <a:rPr lang="en-US" b="1" dirty="0" smtClean="0"/>
              <a:t> </a:t>
            </a:r>
            <a:r>
              <a:rPr lang="en-US" b="1" dirty="0" err="1" smtClean="0"/>
              <a:t>Tf</a:t>
            </a:r>
            <a:r>
              <a:rPr lang="en-US" b="1" dirty="0" err="1"/>
              <a:t>-</a:t>
            </a:r>
            <a:r>
              <a:rPr lang="en-US" b="1" dirty="0" err="1" smtClean="0"/>
              <a:t>idf</a:t>
            </a:r>
            <a:endParaRPr lang="en-US" b="1" dirty="0" smtClean="0"/>
          </a:p>
          <a:p>
            <a:pPr algn="just">
              <a:buClr>
                <a:srgbClr val="C00000"/>
              </a:buClr>
              <a:buFont typeface="Wingdings" pitchFamily="2" charset="2"/>
              <a:buChar char="v"/>
            </a:pPr>
            <a:r>
              <a:rPr lang="en-US" b="1" dirty="0" smtClean="0"/>
              <a:t>Calculation of Loss less function(Learning to rank)</a:t>
            </a:r>
          </a:p>
          <a:p>
            <a:pPr algn="just">
              <a:buClr>
                <a:srgbClr val="C00000"/>
              </a:buClr>
              <a:buFont typeface="Wingdings" pitchFamily="2" charset="2"/>
              <a:buChar char="v"/>
            </a:pPr>
            <a:r>
              <a:rPr lang="en-US" b="1" dirty="0" smtClean="0"/>
              <a:t>Inverse Propensity Weight</a:t>
            </a:r>
          </a:p>
          <a:p>
            <a:pPr algn="just">
              <a:buClr>
                <a:srgbClr val="C00000"/>
              </a:buClr>
              <a:buFont typeface="Wingdings" pitchFamily="2" charset="2"/>
              <a:buChar char="v"/>
            </a:pPr>
            <a:r>
              <a:rPr lang="en-US" b="1" dirty="0" smtClean="0"/>
              <a:t>Selection Bias models</a:t>
            </a:r>
          </a:p>
          <a:p>
            <a:pPr lvl="1" algn="just">
              <a:buClr>
                <a:srgbClr val="C00000"/>
              </a:buClr>
              <a:buFont typeface="Wingdings" pitchFamily="2" charset="2"/>
              <a:buChar char="v"/>
            </a:pPr>
            <a:r>
              <a:rPr lang="en-US" b="1" dirty="0"/>
              <a:t>Global Bias </a:t>
            </a:r>
            <a:r>
              <a:rPr lang="en-US" b="1" dirty="0" smtClean="0"/>
              <a:t>Model</a:t>
            </a:r>
          </a:p>
          <a:p>
            <a:pPr lvl="1" algn="just">
              <a:buClr>
                <a:srgbClr val="C00000"/>
              </a:buClr>
              <a:buFont typeface="Wingdings" pitchFamily="2" charset="2"/>
              <a:buChar char="v"/>
            </a:pPr>
            <a:r>
              <a:rPr lang="en-US" b="1" dirty="0"/>
              <a:t>Segmented Bias </a:t>
            </a:r>
            <a:r>
              <a:rPr lang="en-US" b="1" dirty="0" smtClean="0"/>
              <a:t>Model</a:t>
            </a:r>
          </a:p>
          <a:p>
            <a:pPr lvl="1" algn="just">
              <a:buClr>
                <a:srgbClr val="C00000"/>
              </a:buClr>
              <a:buFont typeface="Wingdings" pitchFamily="2" charset="2"/>
              <a:buChar char="v"/>
            </a:pPr>
            <a:r>
              <a:rPr lang="en-US" b="1" dirty="0"/>
              <a:t>Generalized Bias Model</a:t>
            </a:r>
          </a:p>
        </p:txBody>
      </p:sp>
      <p:sp>
        <p:nvSpPr>
          <p:cNvPr id="4" name="Date Placeholder 3"/>
          <p:cNvSpPr>
            <a:spLocks noGrp="1"/>
          </p:cNvSpPr>
          <p:nvPr>
            <p:ph type="dt" sz="half" idx="10"/>
          </p:nvPr>
        </p:nvSpPr>
        <p:spPr/>
        <p:txBody>
          <a:bodyPr/>
          <a:lstStyle/>
          <a:p>
            <a:fld id="{54170D5A-1599-498E-A3B0-DD286D717D96}" type="datetime5">
              <a:rPr lang="en-US" smtClean="0"/>
              <a:pPr/>
              <a:t>28-Feb-18</a:t>
            </a:fld>
            <a:endParaRPr lang="en-US"/>
          </a:p>
        </p:txBody>
      </p:sp>
      <p:sp>
        <p:nvSpPr>
          <p:cNvPr id="5" name="Footer Placeholder 4"/>
          <p:cNvSpPr>
            <a:spLocks noGrp="1"/>
          </p:cNvSpPr>
          <p:nvPr>
            <p:ph type="ftr" sz="quarter" idx="11"/>
          </p:nvPr>
        </p:nvSpPr>
        <p:spPr/>
        <p:txBody>
          <a:bodyPr/>
          <a:lstStyle/>
          <a:p>
            <a:r>
              <a:rPr lang="en-US" smtClean="0"/>
              <a:t>IR Project Midsem Evaluation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Retrospect">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20734</TotalTime>
  <Words>1062</Words>
  <Application>Microsoft Office PowerPoint</Application>
  <PresentationFormat>On-screen Show (4:3)</PresentationFormat>
  <Paragraphs>163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Learning to Rank with Selection Bias in Personal Search</vt:lpstr>
      <vt:lpstr>Agenda </vt:lpstr>
      <vt:lpstr>Introduction</vt:lpstr>
      <vt:lpstr>Literature Review</vt:lpstr>
      <vt:lpstr>Outcome of Literature Review</vt:lpstr>
      <vt:lpstr>Issues and Challenges</vt:lpstr>
      <vt:lpstr>Motivation</vt:lpstr>
      <vt:lpstr>Problem Statement</vt:lpstr>
      <vt:lpstr>Research Objectives</vt:lpstr>
      <vt:lpstr>Proposed Model</vt:lpstr>
      <vt:lpstr>Methodology </vt:lpstr>
      <vt:lpstr>Work Done</vt:lpstr>
      <vt:lpstr>Work Done</vt:lpstr>
      <vt:lpstr>Work Done</vt:lpstr>
      <vt:lpstr>Expected Results</vt:lpstr>
      <vt:lpstr>Time Line of Project</vt:lpstr>
      <vt:lpstr>Individual Contribution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Affective HCI based efficient e-learning environment using IoT</dc:title>
  <dc:creator>asd</dc:creator>
  <cp:lastModifiedBy>Hp</cp:lastModifiedBy>
  <cp:revision>674</cp:revision>
  <dcterms:created xsi:type="dcterms:W3CDTF">2016-03-14T14:21:24Z</dcterms:created>
  <dcterms:modified xsi:type="dcterms:W3CDTF">2018-02-28T05:46:14Z</dcterms:modified>
</cp:coreProperties>
</file>