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swald Bold" charset="1" panose="00000800000000000000"/>
      <p:regular r:id="rId20"/>
    </p:embeddedFont>
    <p:embeddedFont>
      <p:font typeface="Montserrat Classic Bold" charset="1" panose="00000800000000000000"/>
      <p:regular r:id="rId21"/>
    </p:embeddedFont>
    <p:embeddedFont>
      <p:font typeface="DM Sans" charset="1" panose="00000000000000000000"/>
      <p:regular r:id="rId22"/>
    </p:embeddedFont>
    <p:embeddedFont>
      <p:font typeface="DM Sans Bold" charset="1" panose="00000000000000000000"/>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swald" charset="1" panose="00000500000000000000"/>
      <p:regular r:id="rId26"/>
    </p:embeddedFont>
    <p:embeddedFont>
      <p:font typeface="Montserrat Light" charset="1" panose="000004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321373" y="895481"/>
            <a:ext cx="9815307" cy="6206947"/>
            <a:chOff x="0" y="0"/>
            <a:chExt cx="1895495" cy="1198662"/>
          </a:xfrm>
        </p:grpSpPr>
        <p:sp>
          <p:nvSpPr>
            <p:cNvPr name="Freeform 6" id="6"/>
            <p:cNvSpPr/>
            <p:nvPr/>
          </p:nvSpPr>
          <p:spPr>
            <a:xfrm flipH="false" flipV="false" rot="0">
              <a:off x="0" y="0"/>
              <a:ext cx="1895495" cy="1198662"/>
            </a:xfrm>
            <a:custGeom>
              <a:avLst/>
              <a:gdLst/>
              <a:ahLst/>
              <a:cxnLst/>
              <a:rect r="r" b="b" t="t" l="l"/>
              <a:pathLst>
                <a:path h="1198662" w="1895495">
                  <a:moveTo>
                    <a:pt x="0" y="0"/>
                  </a:moveTo>
                  <a:lnTo>
                    <a:pt x="1895495" y="0"/>
                  </a:lnTo>
                  <a:lnTo>
                    <a:pt x="1895495" y="1198662"/>
                  </a:lnTo>
                  <a:lnTo>
                    <a:pt x="0" y="119866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1217712"/>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321373" y="2006897"/>
            <a:ext cx="9815307" cy="4888001"/>
          </a:xfrm>
          <a:prstGeom prst="rect">
            <a:avLst/>
          </a:prstGeom>
        </p:spPr>
        <p:txBody>
          <a:bodyPr anchor="t" rtlCol="false" tIns="0" lIns="0" bIns="0" rIns="0">
            <a:spAutoFit/>
          </a:bodyPr>
          <a:lstStyle/>
          <a:p>
            <a:pPr algn="ctr">
              <a:lnSpc>
                <a:spcPts val="8224"/>
              </a:lnSpc>
            </a:pPr>
            <a:r>
              <a:rPr lang="en-US" b="true" sz="5960" spc="584">
                <a:solidFill>
                  <a:srgbClr val="231F20"/>
                </a:solidFill>
                <a:latin typeface="Oswald Bold"/>
                <a:ea typeface="Oswald Bold"/>
                <a:cs typeface="Oswald Bold"/>
                <a:sym typeface="Oswald Bold"/>
              </a:rPr>
              <a:t>COURSE PROJECT:</a:t>
            </a:r>
          </a:p>
          <a:p>
            <a:pPr algn="ctr">
              <a:lnSpc>
                <a:spcPts val="7672"/>
              </a:lnSpc>
            </a:pPr>
            <a:r>
              <a:rPr lang="en-US" b="true" sz="5560" spc="544">
                <a:solidFill>
                  <a:srgbClr val="8C52FF"/>
                </a:solidFill>
                <a:latin typeface="Oswald Bold"/>
                <a:ea typeface="Oswald Bold"/>
                <a:cs typeface="Oswald Bold"/>
                <a:sym typeface="Oswald Bold"/>
              </a:rPr>
              <a:t>IMPLEMENTING EXACTLY-ONCE SEMANTICS IN</a:t>
            </a:r>
          </a:p>
          <a:p>
            <a:pPr algn="ctr">
              <a:lnSpc>
                <a:spcPts val="7672"/>
              </a:lnSpc>
            </a:pPr>
            <a:r>
              <a:rPr lang="en-US" b="true" sz="5560" spc="544">
                <a:solidFill>
                  <a:srgbClr val="8C52FF"/>
                </a:solidFill>
                <a:latin typeface="Oswald Bold"/>
                <a:ea typeface="Oswald Bold"/>
                <a:cs typeface="Oswald Bold"/>
                <a:sym typeface="Oswald Bold"/>
              </a:rPr>
              <a:t>RECORDAPPEND FOR GOOGLE FILE SYSTEM</a:t>
            </a:r>
          </a:p>
        </p:txBody>
      </p:sp>
      <p:sp>
        <p:nvSpPr>
          <p:cNvPr name="TextBox 9" id="9"/>
          <p:cNvSpPr txBox="true"/>
          <p:nvPr/>
        </p:nvSpPr>
        <p:spPr>
          <a:xfrm rot="0">
            <a:off x="5321373" y="914400"/>
            <a:ext cx="9815307" cy="1049721"/>
          </a:xfrm>
          <a:prstGeom prst="rect">
            <a:avLst/>
          </a:prstGeom>
        </p:spPr>
        <p:txBody>
          <a:bodyPr anchor="t" rtlCol="false" tIns="0" lIns="0" bIns="0" rIns="0">
            <a:spAutoFit/>
          </a:bodyPr>
          <a:lstStyle/>
          <a:p>
            <a:pPr algn="ctr">
              <a:lnSpc>
                <a:spcPts val="8506"/>
              </a:lnSpc>
            </a:pPr>
            <a:r>
              <a:rPr lang="en-US" b="true" sz="6163" spc="604">
                <a:solidFill>
                  <a:srgbClr val="231F20"/>
                </a:solidFill>
                <a:latin typeface="Oswald Bold"/>
                <a:ea typeface="Oswald Bold"/>
                <a:cs typeface="Oswald Bold"/>
                <a:sym typeface="Oswald Bold"/>
              </a:rPr>
              <a:t>DISTRIBUTED SYSTEM</a:t>
            </a:r>
          </a:p>
        </p:txBody>
      </p:sp>
      <p:sp>
        <p:nvSpPr>
          <p:cNvPr name="TextBox 10" id="10"/>
          <p:cNvSpPr txBox="true"/>
          <p:nvPr/>
        </p:nvSpPr>
        <p:spPr>
          <a:xfrm rot="0">
            <a:off x="3804622" y="7389797"/>
            <a:ext cx="12848809" cy="1350960"/>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MAYANK MITTAL (2022101094)</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SHIVAM MITTAL (2022101105)</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TEAM ID: 56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857305" y="3442596"/>
            <a:ext cx="11952294" cy="6570243"/>
            <a:chOff x="0" y="0"/>
            <a:chExt cx="2308182" cy="1268821"/>
          </a:xfrm>
        </p:grpSpPr>
        <p:sp>
          <p:nvSpPr>
            <p:cNvPr name="Freeform 9" id="9"/>
            <p:cNvSpPr/>
            <p:nvPr/>
          </p:nvSpPr>
          <p:spPr>
            <a:xfrm flipH="false" flipV="false" rot="0">
              <a:off x="0" y="0"/>
              <a:ext cx="2308182" cy="1268821"/>
            </a:xfrm>
            <a:custGeom>
              <a:avLst/>
              <a:gdLst/>
              <a:ahLst/>
              <a:cxnLst/>
              <a:rect r="r" b="b" t="t" l="l"/>
              <a:pathLst>
                <a:path h="1268821" w="2308182">
                  <a:moveTo>
                    <a:pt x="0" y="0"/>
                  </a:moveTo>
                  <a:lnTo>
                    <a:pt x="2308182" y="0"/>
                  </a:lnTo>
                  <a:lnTo>
                    <a:pt x="2308182" y="1268821"/>
                  </a:lnTo>
                  <a:lnTo>
                    <a:pt x="0" y="1268821"/>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38100"/>
              <a:ext cx="2308182" cy="1306921"/>
            </a:xfrm>
            <a:prstGeom prst="rect">
              <a:avLst/>
            </a:prstGeom>
          </p:spPr>
          <p:txBody>
            <a:bodyPr anchor="ctr" rtlCol="false" tIns="50800" lIns="50800" bIns="50800" rIns="50800"/>
            <a:lstStyle/>
            <a:p>
              <a:pPr algn="l">
                <a:lnSpc>
                  <a:spcPts val="4159"/>
                </a:lnSpc>
              </a:pPr>
              <a:r>
                <a:rPr lang="en-US" sz="3199" b="true">
                  <a:solidFill>
                    <a:srgbClr val="000000"/>
                  </a:solidFill>
                  <a:latin typeface="Open Sauce Bold"/>
                  <a:ea typeface="Open Sauce Bold"/>
                  <a:cs typeface="Open Sauce Bold"/>
                  <a:sym typeface="Open Sauce Bold"/>
                </a:rPr>
                <a:t>Implementation: Two-Phase Atomic Commit Protocol</a:t>
              </a:r>
            </a:p>
            <a:p>
              <a:pPr algn="l" marL="561337" indent="-280669" lvl="1">
                <a:lnSpc>
                  <a:spcPts val="3379"/>
                </a:lnSpc>
                <a:buFont typeface="Arial"/>
                <a:buChar char="•"/>
              </a:pPr>
              <a:r>
                <a:rPr lang="en-US" b="true" sz="2599">
                  <a:solidFill>
                    <a:srgbClr val="000000"/>
                  </a:solidFill>
                  <a:latin typeface="Open Sauce Bold"/>
                  <a:ea typeface="Open Sauce Bold"/>
                  <a:cs typeface="Open Sauce Bold"/>
                  <a:sym typeface="Open Sauce Bold"/>
                </a:rPr>
                <a:t>Prepare Phase:</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Generate a unique transaction ID.</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Check if all chunk servers have sufficient storage, can replicate data, and have no conflicts.</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Proceed only if all nodes confirm readiness to prevent partial updates.</a:t>
              </a:r>
            </a:p>
            <a:p>
              <a:pPr algn="l" marL="561337" indent="-280669" lvl="1">
                <a:lnSpc>
                  <a:spcPts val="3379"/>
                </a:lnSpc>
                <a:buFont typeface="Arial"/>
                <a:buChar char="•"/>
              </a:pPr>
              <a:r>
                <a:rPr lang="en-US" b="true" sz="2599">
                  <a:solidFill>
                    <a:srgbClr val="000000"/>
                  </a:solidFill>
                  <a:latin typeface="Open Sauce Bold"/>
                  <a:ea typeface="Open Sauce Bold"/>
                  <a:cs typeface="Open Sauce Bold"/>
                  <a:sym typeface="Open Sauce Bold"/>
                </a:rPr>
                <a:t>Commit Phase:</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Append data to all chunk servers synchronously.</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Ensure atomicity, where all nodes either commit or abort together.</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Update the master server’s metadata and roll back on failure.</a:t>
              </a:r>
            </a:p>
            <a:p>
              <a:pPr algn="l" marL="561337" indent="-280669" lvl="1">
                <a:lnSpc>
                  <a:spcPts val="3379"/>
                </a:lnSpc>
                <a:buFont typeface="Arial"/>
                <a:buChar char="•"/>
              </a:pPr>
              <a:r>
                <a:rPr lang="en-US" b="true" sz="2599">
                  <a:solidFill>
                    <a:srgbClr val="000000"/>
                  </a:solidFill>
                  <a:latin typeface="Open Sauce Bold"/>
                  <a:ea typeface="Open Sauce Bold"/>
                  <a:cs typeface="Open Sauce Bold"/>
                  <a:sym typeface="Open Sauce Bold"/>
                </a:rPr>
                <a:t>Failure Handling:</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Detect failures using transaction logs and retries.</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Roll back partial writes to maintain data integrity.</a:t>
              </a:r>
            </a:p>
            <a:p>
              <a:pPr algn="l" marL="518158" indent="-259079" lvl="1">
                <a:lnSpc>
                  <a:spcPts val="3119"/>
                </a:lnSpc>
                <a:buFont typeface="Arial"/>
                <a:buChar char="•"/>
              </a:pPr>
              <a:r>
                <a:rPr lang="en-US" sz="2399">
                  <a:solidFill>
                    <a:srgbClr val="000000"/>
                  </a:solidFill>
                  <a:latin typeface="Open Sauce"/>
                  <a:ea typeface="Open Sauce"/>
                  <a:cs typeface="Open Sauce"/>
                  <a:sym typeface="Open Sauce"/>
                </a:rPr>
                <a:t>Abort the transaction and notify the client if necessary.</a:t>
              </a:r>
            </a:p>
            <a:p>
              <a:pPr algn="l">
                <a:lnSpc>
                  <a:spcPts val="2600"/>
                </a:lnSpc>
              </a:pPr>
            </a:p>
            <a:p>
              <a:pPr algn="l">
                <a:lnSpc>
                  <a:spcPts val="2600"/>
                </a:lnSpc>
              </a:pPr>
            </a:p>
          </p:txBody>
        </p:sp>
      </p:grpSp>
      <p:sp>
        <p:nvSpPr>
          <p:cNvPr name="TextBox 11" id="11"/>
          <p:cNvSpPr txBox="true"/>
          <p:nvPr/>
        </p:nvSpPr>
        <p:spPr>
          <a:xfrm rot="0">
            <a:off x="2857305" y="733202"/>
            <a:ext cx="10906040" cy="1733550"/>
          </a:xfrm>
          <a:prstGeom prst="rect">
            <a:avLst/>
          </a:prstGeom>
        </p:spPr>
        <p:txBody>
          <a:bodyPr anchor="t" rtlCol="false" tIns="0" lIns="0" bIns="0" rIns="0">
            <a:spAutoFit/>
          </a:bodyPr>
          <a:lstStyle/>
          <a:p>
            <a:pPr algn="ctr">
              <a:lnSpc>
                <a:spcPts val="6900"/>
              </a:lnSpc>
            </a:pPr>
            <a:r>
              <a:rPr lang="en-US" b="true" sz="5000" spc="490">
                <a:solidFill>
                  <a:srgbClr val="FFFFFF"/>
                </a:solidFill>
                <a:latin typeface="Oswald Bold"/>
                <a:ea typeface="Oswald Bold"/>
                <a:cs typeface="Oswald Bold"/>
                <a:sym typeface="Oswald Bold"/>
              </a:rPr>
              <a:t>EXACTLY-ONCE SEMANTICS IN RECORD APPEND OPERATION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857305" y="3442596"/>
            <a:ext cx="11952294" cy="6299264"/>
            <a:chOff x="0" y="0"/>
            <a:chExt cx="2308182" cy="1216490"/>
          </a:xfrm>
        </p:grpSpPr>
        <p:sp>
          <p:nvSpPr>
            <p:cNvPr name="Freeform 9" id="9"/>
            <p:cNvSpPr/>
            <p:nvPr/>
          </p:nvSpPr>
          <p:spPr>
            <a:xfrm flipH="false" flipV="false" rot="0">
              <a:off x="0" y="0"/>
              <a:ext cx="2308182" cy="1216490"/>
            </a:xfrm>
            <a:custGeom>
              <a:avLst/>
              <a:gdLst/>
              <a:ahLst/>
              <a:cxnLst/>
              <a:rect r="r" b="b" t="t" l="l"/>
              <a:pathLst>
                <a:path h="1216490" w="2308182">
                  <a:moveTo>
                    <a:pt x="0" y="0"/>
                  </a:moveTo>
                  <a:lnTo>
                    <a:pt x="2308182" y="0"/>
                  </a:lnTo>
                  <a:lnTo>
                    <a:pt x="2308182" y="1216490"/>
                  </a:lnTo>
                  <a:lnTo>
                    <a:pt x="0" y="12164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28575"/>
              <a:ext cx="2308182" cy="1245065"/>
            </a:xfrm>
            <a:prstGeom prst="rect">
              <a:avLst/>
            </a:prstGeom>
          </p:spPr>
          <p:txBody>
            <a:bodyPr anchor="ctr" rtlCol="false" tIns="50800" lIns="50800" bIns="50800" rIns="50800"/>
            <a:lstStyle/>
            <a:p>
              <a:pPr algn="l">
                <a:lnSpc>
                  <a:spcPts val="2730"/>
                </a:lnSpc>
              </a:pPr>
              <a:r>
                <a:rPr lang="en-US" sz="2100">
                  <a:solidFill>
                    <a:srgbClr val="000000"/>
                  </a:solidFill>
                  <a:latin typeface="Open Sauce"/>
                  <a:ea typeface="Open Sauce"/>
                  <a:cs typeface="Open Sauce"/>
                  <a:sym typeface="Open Sauce"/>
                </a:rPr>
                <a:t>Our replication strategy is designed to ensure high availability and durability of data:</a:t>
              </a:r>
            </a:p>
            <a:p>
              <a:pPr algn="l">
                <a:lnSpc>
                  <a:spcPts val="2730"/>
                </a:lnSpc>
              </a:pPr>
              <a:r>
                <a:rPr lang="en-US" sz="2100" b="true">
                  <a:solidFill>
                    <a:srgbClr val="000000"/>
                  </a:solidFill>
                  <a:latin typeface="Open Sauce Bold"/>
                  <a:ea typeface="Open Sauce Bold"/>
                  <a:cs typeface="Open Sauce Bold"/>
                  <a:sym typeface="Open Sauce Bold"/>
                </a:rPr>
                <a:t>• Three-Way Replication:</a:t>
              </a:r>
              <a:r>
                <a:rPr lang="en-US" sz="2100">
                  <a:solidFill>
                    <a:srgbClr val="000000"/>
                  </a:solidFill>
                  <a:latin typeface="Open Sauce"/>
                  <a:ea typeface="Open Sauce"/>
                  <a:cs typeface="Open Sauce"/>
                  <a:sym typeface="Open Sauce"/>
                </a:rPr>
                <a:t> Each file chunk is replicated across three different</a:t>
              </a:r>
            </a:p>
            <a:p>
              <a:pPr algn="l">
                <a:lnSpc>
                  <a:spcPts val="2730"/>
                </a:lnSpc>
              </a:pPr>
              <a:r>
                <a:rPr lang="en-US" sz="2100">
                  <a:solidFill>
                    <a:srgbClr val="000000"/>
                  </a:solidFill>
                  <a:latin typeface="Open Sauce"/>
                  <a:ea typeface="Open Sauce"/>
                  <a:cs typeface="Open Sauce"/>
                  <a:sym typeface="Open Sauce"/>
                </a:rPr>
                <a:t>servers to ensure redundancy. This allows the system to tolerate up to two server</a:t>
              </a:r>
            </a:p>
            <a:p>
              <a:pPr algn="l">
                <a:lnSpc>
                  <a:spcPts val="2730"/>
                </a:lnSpc>
              </a:pPr>
              <a:r>
                <a:rPr lang="en-US" sz="2100">
                  <a:solidFill>
                    <a:srgbClr val="000000"/>
                  </a:solidFill>
                  <a:latin typeface="Open Sauce"/>
                  <a:ea typeface="Open Sauce"/>
                  <a:cs typeface="Open Sauce"/>
                  <a:sym typeface="Open Sauce"/>
                </a:rPr>
                <a:t>failures without data loss. Replication provides both fault tolerance and load bal-</a:t>
              </a:r>
            </a:p>
            <a:p>
              <a:pPr algn="l">
                <a:lnSpc>
                  <a:spcPts val="2730"/>
                </a:lnSpc>
              </a:pPr>
              <a:r>
                <a:rPr lang="en-US" sz="2100">
                  <a:solidFill>
                    <a:srgbClr val="000000"/>
                  </a:solidFill>
                  <a:latin typeface="Open Sauce"/>
                  <a:ea typeface="Open Sauce"/>
                  <a:cs typeface="Open Sauce"/>
                  <a:sym typeface="Open Sauce"/>
                </a:rPr>
                <a:t>ancing by distributing read operations across replicas.</a:t>
              </a:r>
            </a:p>
            <a:p>
              <a:pPr algn="l">
                <a:lnSpc>
                  <a:spcPts val="2730"/>
                </a:lnSpc>
              </a:pPr>
              <a:r>
                <a:rPr lang="en-US" sz="2100" b="true">
                  <a:solidFill>
                    <a:srgbClr val="000000"/>
                  </a:solidFill>
                  <a:latin typeface="Open Sauce Bold"/>
                  <a:ea typeface="Open Sauce Bold"/>
                  <a:cs typeface="Open Sauce Bold"/>
                  <a:sym typeface="Open Sauce Bold"/>
                </a:rPr>
                <a:t>• Primary Replica:</a:t>
              </a:r>
              <a:r>
                <a:rPr lang="en-US" sz="2100">
                  <a:solidFill>
                    <a:srgbClr val="000000"/>
                  </a:solidFill>
                  <a:latin typeface="Open Sauce"/>
                  <a:ea typeface="Open Sauce"/>
                  <a:cs typeface="Open Sauce"/>
                  <a:sym typeface="Open Sauce"/>
                </a:rPr>
                <a:t> Among the three replicas, one is designated as the primary</a:t>
              </a:r>
            </a:p>
            <a:p>
              <a:pPr algn="l">
                <a:lnSpc>
                  <a:spcPts val="2730"/>
                </a:lnSpc>
              </a:pPr>
              <a:r>
                <a:rPr lang="en-US" sz="2100">
                  <a:solidFill>
                    <a:srgbClr val="000000"/>
                  </a:solidFill>
                  <a:latin typeface="Open Sauce"/>
                  <a:ea typeface="Open Sauce"/>
                  <a:cs typeface="Open Sauce"/>
                  <a:sym typeface="Open Sauce"/>
                </a:rPr>
                <a:t>replica. This primary server coordinates all write and append operations to en-</a:t>
              </a:r>
            </a:p>
            <a:p>
              <a:pPr algn="l">
                <a:lnSpc>
                  <a:spcPts val="2730"/>
                </a:lnSpc>
              </a:pPr>
              <a:r>
                <a:rPr lang="en-US" sz="2100">
                  <a:solidFill>
                    <a:srgbClr val="000000"/>
                  </a:solidFill>
                  <a:latin typeface="Open Sauce"/>
                  <a:ea typeface="Open Sauce"/>
                  <a:cs typeface="Open Sauce"/>
                  <a:sym typeface="Open Sauce"/>
                </a:rPr>
                <a:t>sure consistency. The primary replica acts as the leader and manages updates to</a:t>
              </a:r>
            </a:p>
            <a:p>
              <a:pPr algn="l">
                <a:lnSpc>
                  <a:spcPts val="2730"/>
                </a:lnSpc>
              </a:pPr>
              <a:r>
                <a:rPr lang="en-US" sz="2100">
                  <a:solidFill>
                    <a:srgbClr val="000000"/>
                  </a:solidFill>
                  <a:latin typeface="Open Sauce"/>
                  <a:ea typeface="Open Sauce"/>
                  <a:cs typeface="Open Sauce"/>
                  <a:sym typeface="Open Sauce"/>
                </a:rPr>
                <a:t>secondary replicas, enforcing a consistent ordering of writes.</a:t>
              </a:r>
            </a:p>
            <a:p>
              <a:pPr algn="l">
                <a:lnSpc>
                  <a:spcPts val="2730"/>
                </a:lnSpc>
              </a:pPr>
              <a:r>
                <a:rPr lang="en-US" sz="2100">
                  <a:solidFill>
                    <a:srgbClr val="000000"/>
                  </a:solidFill>
                  <a:latin typeface="Open Sauce"/>
                  <a:ea typeface="Open Sauce"/>
                  <a:cs typeface="Open Sauce"/>
                  <a:sym typeface="Open Sauce"/>
                </a:rPr>
                <a:t>•</a:t>
              </a:r>
              <a:r>
                <a:rPr lang="en-US" sz="2100" b="true">
                  <a:solidFill>
                    <a:srgbClr val="000000"/>
                  </a:solidFill>
                  <a:latin typeface="Open Sauce Bold"/>
                  <a:ea typeface="Open Sauce Bold"/>
                  <a:cs typeface="Open Sauce Bold"/>
                  <a:sym typeface="Open Sauce Bold"/>
                </a:rPr>
                <a:t> Consistency Checks: </a:t>
              </a:r>
              <a:r>
                <a:rPr lang="en-US" sz="2100">
                  <a:solidFill>
                    <a:srgbClr val="000000"/>
                  </a:solidFill>
                  <a:latin typeface="Open Sauce"/>
                  <a:ea typeface="Open Sauce"/>
                  <a:cs typeface="Open Sauce"/>
                  <a:sym typeface="Open Sauce"/>
                </a:rPr>
                <a:t>Periodic background tasks perform consistency checks across</a:t>
              </a:r>
            </a:p>
            <a:p>
              <a:pPr algn="l">
                <a:lnSpc>
                  <a:spcPts val="2730"/>
                </a:lnSpc>
              </a:pPr>
              <a:r>
                <a:rPr lang="en-US" sz="2100">
                  <a:solidFill>
                    <a:srgbClr val="000000"/>
                  </a:solidFill>
                  <a:latin typeface="Open Sauce"/>
                  <a:ea typeface="Open Sauce"/>
                  <a:cs typeface="Open Sauce"/>
                  <a:sym typeface="Open Sauce"/>
                </a:rPr>
                <a:t>replicas to detect and resolve data mismatches. If a replica falls out of sync, the</a:t>
              </a:r>
            </a:p>
            <a:p>
              <a:pPr algn="l">
                <a:lnSpc>
                  <a:spcPts val="2730"/>
                </a:lnSpc>
              </a:pPr>
              <a:r>
                <a:rPr lang="en-US" sz="2100">
                  <a:solidFill>
                    <a:srgbClr val="000000"/>
                  </a:solidFill>
                  <a:latin typeface="Open Sauce"/>
                  <a:ea typeface="Open Sauce"/>
                  <a:cs typeface="Open Sauce"/>
                  <a:sym typeface="Open Sauce"/>
                </a:rPr>
                <a:t>system triggers a re-replication process to restore consistency. These checks ensure</a:t>
              </a:r>
            </a:p>
            <a:p>
              <a:pPr algn="l">
                <a:lnSpc>
                  <a:spcPts val="2730"/>
                </a:lnSpc>
              </a:pPr>
              <a:r>
                <a:rPr lang="en-US" sz="2100">
                  <a:solidFill>
                    <a:srgbClr val="000000"/>
                  </a:solidFill>
                  <a:latin typeface="Open Sauce"/>
                  <a:ea typeface="Open Sauce"/>
                  <a:cs typeface="Open Sauce"/>
                  <a:sym typeface="Open Sauce"/>
                </a:rPr>
                <a:t>data integrity over time.</a:t>
              </a:r>
            </a:p>
            <a:p>
              <a:pPr algn="l">
                <a:lnSpc>
                  <a:spcPts val="2730"/>
                </a:lnSpc>
              </a:pPr>
              <a:r>
                <a:rPr lang="en-US" sz="2100" b="true">
                  <a:solidFill>
                    <a:srgbClr val="000000"/>
                  </a:solidFill>
                  <a:latin typeface="Open Sauce Bold"/>
                  <a:ea typeface="Open Sauce Bold"/>
                  <a:cs typeface="Open Sauce Bold"/>
                  <a:sym typeface="Open Sauce Bold"/>
                </a:rPr>
                <a:t>• Automatic Recovery:</a:t>
              </a:r>
              <a:r>
                <a:rPr lang="en-US" sz="2100">
                  <a:solidFill>
                    <a:srgbClr val="000000"/>
                  </a:solidFill>
                  <a:latin typeface="Open Sauce"/>
                  <a:ea typeface="Open Sauce"/>
                  <a:cs typeface="Open Sauce"/>
                  <a:sym typeface="Open Sauce"/>
                </a:rPr>
                <a:t> In the event of a server failure, the system automatically</a:t>
              </a:r>
            </a:p>
            <a:p>
              <a:pPr algn="l">
                <a:lnSpc>
                  <a:spcPts val="2730"/>
                </a:lnSpc>
              </a:pPr>
              <a:r>
                <a:rPr lang="en-US" sz="2100">
                  <a:solidFill>
                    <a:srgbClr val="000000"/>
                  </a:solidFill>
                  <a:latin typeface="Open Sauce"/>
                  <a:ea typeface="Open Sauce"/>
                  <a:cs typeface="Open Sauce"/>
                  <a:sym typeface="Open Sauce"/>
                </a:rPr>
                <a:t>identifies the lost replica and initiates a recovery process. A new replica is created</a:t>
              </a:r>
            </a:p>
            <a:p>
              <a:pPr algn="l">
                <a:lnSpc>
                  <a:spcPts val="2730"/>
                </a:lnSpc>
              </a:pPr>
              <a:r>
                <a:rPr lang="en-US" sz="2100">
                  <a:solidFill>
                    <a:srgbClr val="000000"/>
                  </a:solidFill>
                  <a:latin typeface="Open Sauce"/>
                  <a:ea typeface="Open Sauce"/>
                  <a:cs typeface="Open Sauce"/>
                  <a:sym typeface="Open Sauce"/>
                </a:rPr>
                <a:t>by copying data from the remaining replicas. This self-healing mechanism is critical</a:t>
              </a:r>
            </a:p>
            <a:p>
              <a:pPr algn="l">
                <a:lnSpc>
                  <a:spcPts val="2730"/>
                </a:lnSpc>
              </a:pPr>
              <a:r>
                <a:rPr lang="en-US" sz="2100">
                  <a:solidFill>
                    <a:srgbClr val="000000"/>
                  </a:solidFill>
                  <a:latin typeface="Open Sauce"/>
                  <a:ea typeface="Open Sauce"/>
                  <a:cs typeface="Open Sauce"/>
                  <a:sym typeface="Open Sauce"/>
                </a:rPr>
                <a:t>for maintaining data availability</a:t>
              </a:r>
            </a:p>
            <a:p>
              <a:pPr algn="l">
                <a:lnSpc>
                  <a:spcPts val="1170"/>
                </a:lnSpc>
              </a:pPr>
            </a:p>
            <a:p>
              <a:pPr algn="l">
                <a:lnSpc>
                  <a:spcPts val="1170"/>
                </a:lnSpc>
              </a:pPr>
            </a:p>
          </p:txBody>
        </p:sp>
      </p:grpSp>
      <p:sp>
        <p:nvSpPr>
          <p:cNvPr name="TextBox 11" id="11"/>
          <p:cNvSpPr txBox="true"/>
          <p:nvPr/>
        </p:nvSpPr>
        <p:spPr>
          <a:xfrm rot="0">
            <a:off x="2857305" y="714152"/>
            <a:ext cx="10906040" cy="1058419"/>
          </a:xfrm>
          <a:prstGeom prst="rect">
            <a:avLst/>
          </a:prstGeom>
        </p:spPr>
        <p:txBody>
          <a:bodyPr anchor="t" rtlCol="false" tIns="0" lIns="0" bIns="0" rIns="0">
            <a:spAutoFit/>
          </a:bodyPr>
          <a:lstStyle/>
          <a:p>
            <a:pPr algn="ctr">
              <a:lnSpc>
                <a:spcPts val="8555"/>
              </a:lnSpc>
            </a:pPr>
            <a:r>
              <a:rPr lang="en-US" b="true" sz="6199" spc="607">
                <a:solidFill>
                  <a:srgbClr val="FFFFFF"/>
                </a:solidFill>
                <a:latin typeface="Oswald Bold"/>
                <a:ea typeface="Oswald Bold"/>
                <a:cs typeface="Oswald Bold"/>
                <a:sym typeface="Oswald Bold"/>
              </a:rPr>
              <a:t>REPLICATION STRATEGY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857305" y="3442596"/>
            <a:ext cx="11952294" cy="5774366"/>
            <a:chOff x="0" y="0"/>
            <a:chExt cx="2308182" cy="1115124"/>
          </a:xfrm>
        </p:grpSpPr>
        <p:sp>
          <p:nvSpPr>
            <p:cNvPr name="Freeform 9" id="9"/>
            <p:cNvSpPr/>
            <p:nvPr/>
          </p:nvSpPr>
          <p:spPr>
            <a:xfrm flipH="false" flipV="false" rot="0">
              <a:off x="0" y="0"/>
              <a:ext cx="2308182" cy="1115124"/>
            </a:xfrm>
            <a:custGeom>
              <a:avLst/>
              <a:gdLst/>
              <a:ahLst/>
              <a:cxnLst/>
              <a:rect r="r" b="b" t="t" l="l"/>
              <a:pathLst>
                <a:path h="1115124" w="2308182">
                  <a:moveTo>
                    <a:pt x="0" y="0"/>
                  </a:moveTo>
                  <a:lnTo>
                    <a:pt x="2308182" y="0"/>
                  </a:lnTo>
                  <a:lnTo>
                    <a:pt x="2308182" y="1115124"/>
                  </a:lnTo>
                  <a:lnTo>
                    <a:pt x="0" y="1115124"/>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308182" cy="1134174"/>
            </a:xfrm>
            <a:prstGeom prst="rect">
              <a:avLst/>
            </a:prstGeom>
          </p:spPr>
          <p:txBody>
            <a:bodyPr anchor="ctr" rtlCol="false" tIns="50800" lIns="50800" bIns="50800" rIns="50800"/>
            <a:lstStyle/>
            <a:p>
              <a:pPr algn="l">
                <a:lnSpc>
                  <a:spcPts val="3379"/>
                </a:lnSpc>
              </a:pPr>
              <a:r>
                <a:rPr lang="en-US" sz="2599" b="true">
                  <a:solidFill>
                    <a:srgbClr val="000000"/>
                  </a:solidFill>
                  <a:latin typeface="Open Sauce Bold"/>
                  <a:ea typeface="Open Sauce Bold"/>
                  <a:cs typeface="Open Sauce Bold"/>
                  <a:sym typeface="Open Sauce Bold"/>
                </a:rPr>
                <a:t>File Operations: Read, Upload, Write, Create </a:t>
              </a:r>
              <a:r>
                <a:rPr lang="en-US" sz="2599" b="true">
                  <a:solidFill>
                    <a:srgbClr val="000000"/>
                  </a:solidFill>
                  <a:latin typeface="Open Sauce Bold"/>
                  <a:ea typeface="Open Sauce Bold"/>
                  <a:cs typeface="Open Sauce Bold"/>
                  <a:sym typeface="Open Sauce Bold"/>
                </a:rPr>
                <a:t>and Record Append</a:t>
              </a:r>
            </a:p>
            <a:p>
              <a:pPr algn="l">
                <a:lnSpc>
                  <a:spcPts val="2730"/>
                </a:lnSpc>
              </a:pPr>
              <a:r>
                <a:rPr lang="en-US" sz="2100">
                  <a:solidFill>
                    <a:srgbClr val="000000"/>
                  </a:solidFill>
                  <a:latin typeface="Open Sauce"/>
                  <a:ea typeface="Open Sauce"/>
                  <a:cs typeface="Open Sauce"/>
                  <a:sym typeface="Open Sauce"/>
                </a:rPr>
                <a:t>In our system, the core file operations are implemented as follows:</a:t>
              </a:r>
            </a:p>
            <a:p>
              <a:pPr algn="l">
                <a:lnSpc>
                  <a:spcPts val="2730"/>
                </a:lnSpc>
              </a:pPr>
              <a:r>
                <a:rPr lang="en-US" sz="2100" b="true">
                  <a:solidFill>
                    <a:srgbClr val="000000"/>
                  </a:solidFill>
                  <a:latin typeface="Open Sauce Bold"/>
                  <a:ea typeface="Open Sauce Bold"/>
                  <a:cs typeface="Open Sauce Bold"/>
                  <a:sym typeface="Open Sauce Bold"/>
                </a:rPr>
                <a:t>• Read Operation:</a:t>
              </a:r>
              <a:r>
                <a:rPr lang="en-US" sz="2100">
                  <a:solidFill>
                    <a:srgbClr val="000000"/>
                  </a:solidFill>
                  <a:latin typeface="Open Sauce"/>
                  <a:ea typeface="Open Sauce"/>
                  <a:cs typeface="Open Sauce"/>
                  <a:sym typeface="Open Sauce"/>
                </a:rPr>
                <a:t> The client sends a read request to the master server, which</a:t>
              </a:r>
            </a:p>
            <a:p>
              <a:pPr algn="l">
                <a:lnSpc>
                  <a:spcPts val="2730"/>
                </a:lnSpc>
              </a:pPr>
              <a:r>
                <a:rPr lang="en-US" sz="2100">
                  <a:solidFill>
                    <a:srgbClr val="000000"/>
                  </a:solidFill>
                  <a:latin typeface="Open Sauce"/>
                  <a:ea typeface="Open Sauce"/>
                  <a:cs typeface="Open Sauce"/>
                  <a:sym typeface="Open Sauce"/>
                </a:rPr>
                <a:t>redirects it to the appropriate chunk servers. The client then retrieves the data</a:t>
              </a:r>
            </a:p>
            <a:p>
              <a:pPr algn="l">
                <a:lnSpc>
                  <a:spcPts val="2730"/>
                </a:lnSpc>
              </a:pPr>
              <a:r>
                <a:rPr lang="en-US" sz="2100">
                  <a:solidFill>
                    <a:srgbClr val="000000"/>
                  </a:solidFill>
                  <a:latin typeface="Open Sauce"/>
                  <a:ea typeface="Open Sauce"/>
                  <a:cs typeface="Open Sauce"/>
                  <a:sym typeface="Open Sauce"/>
                </a:rPr>
                <a:t>from the replicas, choosing the nearest one to minimize latency.</a:t>
              </a:r>
            </a:p>
            <a:p>
              <a:pPr algn="l">
                <a:lnSpc>
                  <a:spcPts val="2730"/>
                </a:lnSpc>
              </a:pPr>
              <a:r>
                <a:rPr lang="en-US" sz="2100" b="true">
                  <a:solidFill>
                    <a:srgbClr val="000000"/>
                  </a:solidFill>
                  <a:latin typeface="Open Sauce Bold"/>
                  <a:ea typeface="Open Sauce Bold"/>
                  <a:cs typeface="Open Sauce Bold"/>
                  <a:sym typeface="Open Sauce Bold"/>
                </a:rPr>
                <a:t>• Upload Operation:</a:t>
              </a:r>
              <a:r>
                <a:rPr lang="en-US" sz="2100">
                  <a:solidFill>
                    <a:srgbClr val="000000"/>
                  </a:solidFill>
                  <a:latin typeface="Open Sauce"/>
                  <a:ea typeface="Open Sauce"/>
                  <a:cs typeface="Open Sauce"/>
                  <a:sym typeface="Open Sauce"/>
                </a:rPr>
                <a:t> The client uploads a file by dividing it into chunks and send-</a:t>
              </a:r>
            </a:p>
            <a:p>
              <a:pPr algn="l">
                <a:lnSpc>
                  <a:spcPts val="2730"/>
                </a:lnSpc>
              </a:pPr>
              <a:r>
                <a:rPr lang="en-US" sz="2100">
                  <a:solidFill>
                    <a:srgbClr val="000000"/>
                  </a:solidFill>
                  <a:latin typeface="Open Sauce"/>
                  <a:ea typeface="Open Sauce"/>
                  <a:cs typeface="Open Sauce"/>
                  <a:sym typeface="Open Sauce"/>
                </a:rPr>
                <a:t>ing each chunk to a set of chunk servers. The master server coordinates the process</a:t>
              </a:r>
            </a:p>
            <a:p>
              <a:pPr algn="l">
                <a:lnSpc>
                  <a:spcPts val="2730"/>
                </a:lnSpc>
              </a:pPr>
              <a:r>
                <a:rPr lang="en-US" sz="2100">
                  <a:solidFill>
                    <a:srgbClr val="000000"/>
                  </a:solidFill>
                  <a:latin typeface="Open Sauce"/>
                  <a:ea typeface="Open Sauce"/>
                  <a:cs typeface="Open Sauce"/>
                  <a:sym typeface="Open Sauce"/>
                </a:rPr>
                <a:t>and maintains metadata about the file and its chunks.</a:t>
              </a:r>
            </a:p>
            <a:p>
              <a:pPr algn="l">
                <a:lnSpc>
                  <a:spcPts val="2730"/>
                </a:lnSpc>
              </a:pPr>
              <a:r>
                <a:rPr lang="en-US" sz="2100" b="true">
                  <a:solidFill>
                    <a:srgbClr val="000000"/>
                  </a:solidFill>
                  <a:latin typeface="Open Sauce Bold"/>
                  <a:ea typeface="Open Sauce Bold"/>
                  <a:cs typeface="Open Sauce Bold"/>
                  <a:sym typeface="Open Sauce Bold"/>
                </a:rPr>
                <a:t>• Write Operation:</a:t>
              </a:r>
              <a:r>
                <a:rPr lang="en-US" sz="2100">
                  <a:solidFill>
                    <a:srgbClr val="000000"/>
                  </a:solidFill>
                  <a:latin typeface="Open Sauce"/>
                  <a:ea typeface="Open Sauce"/>
                  <a:cs typeface="Open Sauce"/>
                  <a:sym typeface="Open Sauce"/>
                </a:rPr>
                <a:t> Writes are handled similarly to uploads but may involve up-</a:t>
              </a:r>
            </a:p>
            <a:p>
              <a:pPr algn="l">
                <a:lnSpc>
                  <a:spcPts val="2730"/>
                </a:lnSpc>
              </a:pPr>
              <a:r>
                <a:rPr lang="en-US" sz="2100">
                  <a:solidFill>
                    <a:srgbClr val="000000"/>
                  </a:solidFill>
                  <a:latin typeface="Open Sauce"/>
                  <a:ea typeface="Open Sauce"/>
                  <a:cs typeface="Open Sauce"/>
                  <a:sym typeface="Open Sauce"/>
                </a:rPr>
                <a:t>dating existing chunks. The primary replica manages the write operation, ensuring</a:t>
              </a:r>
            </a:p>
            <a:p>
              <a:pPr algn="l">
                <a:lnSpc>
                  <a:spcPts val="2730"/>
                </a:lnSpc>
              </a:pPr>
              <a:r>
                <a:rPr lang="en-US" sz="2100">
                  <a:solidFill>
                    <a:srgbClr val="000000"/>
                  </a:solidFill>
                  <a:latin typeface="Open Sauce"/>
                  <a:ea typeface="Open Sauce"/>
                  <a:cs typeface="Open Sauce"/>
                  <a:sym typeface="Open Sauce"/>
                </a:rPr>
                <a:t>consistency across replicas through a synchronized commit process.</a:t>
              </a:r>
            </a:p>
            <a:p>
              <a:pPr algn="l">
                <a:lnSpc>
                  <a:spcPts val="2730"/>
                </a:lnSpc>
              </a:pPr>
              <a:r>
                <a:rPr lang="en-US" sz="2100" b="true">
                  <a:solidFill>
                    <a:srgbClr val="000000"/>
                  </a:solidFill>
                  <a:latin typeface="Open Sauce Bold"/>
                  <a:ea typeface="Open Sauce Bold"/>
                  <a:cs typeface="Open Sauce Bold"/>
                  <a:sym typeface="Open Sauce Bold"/>
                </a:rPr>
                <a:t>• Create Operation:</a:t>
              </a:r>
              <a:r>
                <a:rPr lang="en-US" sz="2100">
                  <a:solidFill>
                    <a:srgbClr val="000000"/>
                  </a:solidFill>
                  <a:latin typeface="Open Sauce"/>
                  <a:ea typeface="Open Sauce"/>
                  <a:cs typeface="Open Sauce"/>
                  <a:sym typeface="Open Sauce"/>
                </a:rPr>
                <a:t> The client can create new files or directories. The master</a:t>
              </a:r>
            </a:p>
            <a:p>
              <a:pPr algn="l">
                <a:lnSpc>
                  <a:spcPts val="2730"/>
                </a:lnSpc>
              </a:pPr>
              <a:r>
                <a:rPr lang="en-US" sz="2100">
                  <a:solidFill>
                    <a:srgbClr val="000000"/>
                  </a:solidFill>
                  <a:latin typeface="Open Sauce"/>
                  <a:ea typeface="Open Sauce"/>
                  <a:cs typeface="Open Sauce"/>
                  <a:sym typeface="Open Sauce"/>
                </a:rPr>
                <a:t>server updates the metadata and assigns chunk servers to store the initial chunks</a:t>
              </a:r>
            </a:p>
            <a:p>
              <a:pPr algn="l">
                <a:lnSpc>
                  <a:spcPts val="2730"/>
                </a:lnSpc>
              </a:pPr>
              <a:r>
                <a:rPr lang="en-US" sz="2100">
                  <a:solidFill>
                    <a:srgbClr val="000000"/>
                  </a:solidFill>
                  <a:latin typeface="Open Sauce"/>
                  <a:ea typeface="Open Sauce"/>
                  <a:cs typeface="Open Sauce"/>
                  <a:sym typeface="Open Sauce"/>
                </a:rPr>
                <a:t>of the file.</a:t>
              </a:r>
            </a:p>
            <a:p>
              <a:pPr algn="l">
                <a:lnSpc>
                  <a:spcPts val="2730"/>
                </a:lnSpc>
              </a:pPr>
              <a:r>
                <a:rPr lang="en-US" sz="2100" b="true">
                  <a:solidFill>
                    <a:srgbClr val="000000"/>
                  </a:solidFill>
                  <a:latin typeface="Open Sauce Bold"/>
                  <a:ea typeface="Open Sauce Bold"/>
                  <a:cs typeface="Open Sauce Bold"/>
                  <a:sym typeface="Open Sauce Bold"/>
                </a:rPr>
                <a:t>• Record Append:</a:t>
              </a:r>
              <a:r>
                <a:rPr lang="en-US" sz="2100">
                  <a:solidFill>
                    <a:srgbClr val="000000"/>
                  </a:solidFill>
                  <a:latin typeface="Open Sauce"/>
                  <a:ea typeface="Open Sauce"/>
                  <a:cs typeface="Open Sauce"/>
                  <a:sym typeface="Open Sauce"/>
                </a:rPr>
                <a:t> The record append operation allows clients to append data to</a:t>
              </a:r>
            </a:p>
            <a:p>
              <a:pPr algn="l">
                <a:lnSpc>
                  <a:spcPts val="2730"/>
                </a:lnSpc>
              </a:pPr>
              <a:r>
                <a:rPr lang="en-US" sz="2100">
                  <a:solidFill>
                    <a:srgbClr val="000000"/>
                  </a:solidFill>
                  <a:latin typeface="Open Sauce"/>
                  <a:ea typeface="Open Sauce"/>
                  <a:cs typeface="Open Sauce"/>
                  <a:sym typeface="Open Sauce"/>
                </a:rPr>
                <a:t>a file. This is especially useful for log files and other append-only datasets</a:t>
              </a:r>
            </a:p>
          </p:txBody>
        </p:sp>
      </p:grpSp>
      <p:sp>
        <p:nvSpPr>
          <p:cNvPr name="TextBox 11" id="11"/>
          <p:cNvSpPr txBox="true"/>
          <p:nvPr/>
        </p:nvSpPr>
        <p:spPr>
          <a:xfrm rot="0">
            <a:off x="2857305" y="413766"/>
            <a:ext cx="10906040" cy="2144269"/>
          </a:xfrm>
          <a:prstGeom prst="rect">
            <a:avLst/>
          </a:prstGeom>
        </p:spPr>
        <p:txBody>
          <a:bodyPr anchor="t" rtlCol="false" tIns="0" lIns="0" bIns="0" rIns="0">
            <a:spAutoFit/>
          </a:bodyPr>
          <a:lstStyle/>
          <a:p>
            <a:pPr algn="ctr">
              <a:lnSpc>
                <a:spcPts val="8555"/>
              </a:lnSpc>
            </a:pPr>
            <a:r>
              <a:rPr lang="en-US" sz="6199" spc="607">
                <a:solidFill>
                  <a:srgbClr val="FFFFFF"/>
                </a:solidFill>
                <a:latin typeface="Oswald"/>
                <a:ea typeface="Oswald"/>
                <a:cs typeface="Oswald"/>
                <a:sym typeface="Oswald"/>
              </a:rPr>
              <a:t>CORE OPERATIONS IMPLEMENTATION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83383" y="3278750"/>
            <a:ext cx="11204197" cy="6824056"/>
          </a:xfrm>
          <a:prstGeom prst="rect">
            <a:avLst/>
          </a:prstGeom>
        </p:spPr>
        <p:txBody>
          <a:bodyPr anchor="t" rtlCol="false" tIns="0" lIns="0" bIns="0" rIns="0">
            <a:spAutoFit/>
          </a:bodyPr>
          <a:lstStyle/>
          <a:p>
            <a:pPr algn="l">
              <a:lnSpc>
                <a:spcPts val="2687"/>
              </a:lnSpc>
              <a:spcBef>
                <a:spcPct val="0"/>
              </a:spcBef>
            </a:pPr>
            <a:r>
              <a:rPr lang="en-US" b="true" sz="2067">
                <a:solidFill>
                  <a:srgbClr val="000000"/>
                </a:solidFill>
                <a:latin typeface="Open Sauce Bold"/>
                <a:ea typeface="Open Sauce Bold"/>
                <a:cs typeface="Open Sauce Bold"/>
                <a:sym typeface="Open Sauce Bold"/>
              </a:rPr>
              <a:t>1) Netw</a:t>
            </a:r>
            <a:r>
              <a:rPr lang="en-US" b="true" sz="2067">
                <a:solidFill>
                  <a:srgbClr val="000000"/>
                </a:solidFill>
                <a:latin typeface="Open Sauce Bold"/>
                <a:ea typeface="Open Sauce Bold"/>
                <a:cs typeface="Open Sauce Bold"/>
                <a:sym typeface="Open Sauce Bold"/>
              </a:rPr>
              <a:t>ork Communication</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TCP Sockets: Used for reliable client-master-chunk server communication.</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Persistent Connections: Long-lived connections reduce setup overhead.</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Serialization: Protocol buffers ensure efficient data transmission.</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Timeouts &amp; Retries: Handle network errors with retries after timeouts.</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Bidirectional Channels: Enable dynamic, real-time communication.</a:t>
            </a:r>
          </a:p>
          <a:p>
            <a:pPr algn="l">
              <a:lnSpc>
                <a:spcPts val="2817"/>
              </a:lnSpc>
              <a:spcBef>
                <a:spcPct val="0"/>
              </a:spcBef>
            </a:pPr>
            <a:r>
              <a:rPr lang="en-US" b="true" sz="2167">
                <a:solidFill>
                  <a:srgbClr val="000000"/>
                </a:solidFill>
                <a:latin typeface="Open Sauce Bold"/>
                <a:ea typeface="Open Sauce Bold"/>
                <a:cs typeface="Open Sauce Bold"/>
                <a:sym typeface="Open Sauce Bold"/>
              </a:rPr>
              <a:t>2)</a:t>
            </a:r>
            <a:r>
              <a:rPr lang="en-US" b="true" sz="2167">
                <a:solidFill>
                  <a:srgbClr val="000000"/>
                </a:solidFill>
                <a:latin typeface="Open Sauce Bold"/>
                <a:ea typeface="Open Sauce Bold"/>
                <a:cs typeface="Open Sauce Bold"/>
                <a:sym typeface="Open Sauce Bold"/>
              </a:rPr>
              <a:t> Performance Considerations</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Scalability:</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Sharding: Splits data across servers for parallel processing.</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Load Balancing: Distributes requests evenly to avoid bottlenecks.</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Caching: Stores frequently used data in memory for faster access.</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Latency &amp; Throughput:</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Low Latency: Fast responses via optimized data paths.</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High Throughput: Supports large data volumes with parallel operations.</a:t>
            </a:r>
          </a:p>
          <a:p>
            <a:pPr algn="l">
              <a:lnSpc>
                <a:spcPts val="2817"/>
              </a:lnSpc>
              <a:spcBef>
                <a:spcPct val="0"/>
              </a:spcBef>
            </a:pPr>
            <a:r>
              <a:rPr lang="en-US" sz="2167">
                <a:solidFill>
                  <a:srgbClr val="000000"/>
                </a:solidFill>
                <a:latin typeface="Open Sauce"/>
                <a:ea typeface="Open Sauce"/>
                <a:cs typeface="Open Sauce"/>
                <a:sym typeface="Open Sauce"/>
              </a:rPr>
              <a:t>3) </a:t>
            </a:r>
            <a:r>
              <a:rPr lang="en-US" b="true" sz="2167">
                <a:solidFill>
                  <a:srgbClr val="000000"/>
                </a:solidFill>
                <a:latin typeface="Open Sauce Bold"/>
                <a:ea typeface="Open Sauce Bold"/>
                <a:cs typeface="Open Sauce Bold"/>
                <a:sym typeface="Open Sauce Bold"/>
              </a:rPr>
              <a:t>Problem Solving &amp; Assumptions</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Challenges: Addressed network failures, atomicity, and duplicate requests.</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Approaches Tried:</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Optimistic Concurrency: High retries led to inefficiency.</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Centralized Transaction Manager: Effective but a bottleneck.</a:t>
            </a:r>
          </a:p>
          <a:p>
            <a:pPr algn="l" marL="806364" indent="-268788" lvl="2">
              <a:lnSpc>
                <a:spcPts val="2427"/>
              </a:lnSpc>
              <a:spcBef>
                <a:spcPct val="0"/>
              </a:spcBef>
              <a:buFont typeface="Arial"/>
              <a:buChar char="⚬"/>
            </a:pPr>
            <a:r>
              <a:rPr lang="en-US" sz="1867">
                <a:solidFill>
                  <a:srgbClr val="000000"/>
                </a:solidFill>
                <a:latin typeface="Open Sauce"/>
                <a:ea typeface="Open Sauce"/>
                <a:cs typeface="Open Sauce"/>
                <a:sym typeface="Open Sauce"/>
              </a:rPr>
              <a:t>Two-Phase Commit: Chosen for simplicity and consistency.</a:t>
            </a:r>
          </a:p>
          <a:p>
            <a:pPr algn="l" marL="403182" indent="-201591" lvl="1">
              <a:lnSpc>
                <a:spcPts val="2427"/>
              </a:lnSpc>
              <a:spcBef>
                <a:spcPct val="0"/>
              </a:spcBef>
              <a:buFont typeface="Arial"/>
              <a:buChar char="•"/>
            </a:pPr>
            <a:r>
              <a:rPr lang="en-US" sz="1867">
                <a:solidFill>
                  <a:srgbClr val="000000"/>
                </a:solidFill>
                <a:latin typeface="Open Sauce"/>
                <a:ea typeface="Open Sauce"/>
                <a:cs typeface="Open Sauce"/>
                <a:sym typeface="Open Sauce"/>
              </a:rPr>
              <a:t>Assumptions: Reliable messaging and consistent server state after restarts.</a:t>
            </a:r>
          </a:p>
          <a:p>
            <a:pPr algn="l">
              <a:lnSpc>
                <a:spcPts val="2427"/>
              </a:lnSpc>
              <a:spcBef>
                <a:spcPct val="0"/>
              </a:spcBef>
            </a:pPr>
          </a:p>
        </p:txBody>
      </p:sp>
      <p:sp>
        <p:nvSpPr>
          <p:cNvPr name="Freeform 9" id="9"/>
          <p:cNvSpPr/>
          <p:nvPr/>
        </p:nvSpPr>
        <p:spPr>
          <a:xfrm flipH="false" flipV="false" rot="0">
            <a:off x="11898567" y="4339894"/>
            <a:ext cx="5203590" cy="3902693"/>
          </a:xfrm>
          <a:custGeom>
            <a:avLst/>
            <a:gdLst/>
            <a:ahLst/>
            <a:cxnLst/>
            <a:rect r="r" b="b" t="t" l="l"/>
            <a:pathLst>
              <a:path h="3902693" w="5203590">
                <a:moveTo>
                  <a:pt x="0" y="0"/>
                </a:moveTo>
                <a:lnTo>
                  <a:pt x="5203590" y="0"/>
                </a:lnTo>
                <a:lnTo>
                  <a:pt x="5203590" y="3902693"/>
                </a:lnTo>
                <a:lnTo>
                  <a:pt x="0" y="3902693"/>
                </a:lnTo>
                <a:lnTo>
                  <a:pt x="0" y="0"/>
                </a:lnTo>
                <a:close/>
              </a:path>
            </a:pathLst>
          </a:custGeom>
          <a:blipFill>
            <a:blip r:embed="rId5"/>
            <a:stretch>
              <a:fillRect l="0" t="0" r="0" b="0"/>
            </a:stretch>
          </a:blipFill>
        </p:spPr>
      </p:sp>
      <p:sp>
        <p:nvSpPr>
          <p:cNvPr name="TextBox 10" id="10"/>
          <p:cNvSpPr txBox="true"/>
          <p:nvPr/>
        </p:nvSpPr>
        <p:spPr>
          <a:xfrm rot="0">
            <a:off x="2857305" y="1336763"/>
            <a:ext cx="10906040" cy="1058419"/>
          </a:xfrm>
          <a:prstGeom prst="rect">
            <a:avLst/>
          </a:prstGeom>
        </p:spPr>
        <p:txBody>
          <a:bodyPr anchor="t" rtlCol="false" tIns="0" lIns="0" bIns="0" rIns="0">
            <a:spAutoFit/>
          </a:bodyPr>
          <a:lstStyle/>
          <a:p>
            <a:pPr algn="ctr">
              <a:lnSpc>
                <a:spcPts val="8555"/>
              </a:lnSpc>
            </a:pPr>
            <a:r>
              <a:rPr lang="en-US" sz="6199" spc="607">
                <a:solidFill>
                  <a:srgbClr val="FFFFFF"/>
                </a:solidFill>
                <a:latin typeface="Oswald"/>
                <a:ea typeface="Oswald"/>
                <a:cs typeface="Oswald"/>
                <a:sym typeface="Oswald"/>
              </a:rPr>
              <a:t>IMPORTANT CONSIDERATIONS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4434807"/>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46312" y="6157334"/>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38888" y="1195362"/>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FUTURE WORK</a:t>
            </a:r>
          </a:p>
        </p:txBody>
      </p:sp>
      <p:sp>
        <p:nvSpPr>
          <p:cNvPr name="TextBox 24" id="24"/>
          <p:cNvSpPr txBox="true"/>
          <p:nvPr/>
        </p:nvSpPr>
        <p:spPr>
          <a:xfrm rot="0">
            <a:off x="4448009" y="7140176"/>
            <a:ext cx="2556583" cy="342333"/>
          </a:xfrm>
          <a:prstGeom prst="rect">
            <a:avLst/>
          </a:prstGeom>
        </p:spPr>
        <p:txBody>
          <a:bodyPr anchor="t" rtlCol="false" tIns="0" lIns="0" bIns="0" rIns="0">
            <a:spAutoFit/>
          </a:bodyPr>
          <a:lstStyle/>
          <a:p>
            <a:pPr algn="ctr" marL="0" indent="0" lvl="0">
              <a:lnSpc>
                <a:spcPts val="2909"/>
              </a:lnSpc>
              <a:spcBef>
                <a:spcPct val="0"/>
              </a:spcBef>
            </a:pPr>
            <a:r>
              <a:rPr lang="en-US" sz="2108" spc="206">
                <a:solidFill>
                  <a:srgbClr val="231F20"/>
                </a:solidFill>
                <a:latin typeface="Oswald"/>
                <a:ea typeface="Oswald"/>
                <a:cs typeface="Oswald"/>
                <a:sym typeface="Oswald"/>
              </a:rPr>
              <a:t>DYNAMIC SCALING</a:t>
            </a:r>
          </a:p>
        </p:txBody>
      </p:sp>
      <p:sp>
        <p:nvSpPr>
          <p:cNvPr name="TextBox 25" id="25"/>
          <p:cNvSpPr txBox="true"/>
          <p:nvPr/>
        </p:nvSpPr>
        <p:spPr>
          <a:xfrm rot="0">
            <a:off x="4365148" y="4601339"/>
            <a:ext cx="2722305" cy="1884194"/>
          </a:xfrm>
          <a:prstGeom prst="rect">
            <a:avLst/>
          </a:prstGeom>
        </p:spPr>
        <p:txBody>
          <a:bodyPr anchor="t" rtlCol="false" tIns="0" lIns="0" bIns="0" rIns="0">
            <a:spAutoFit/>
          </a:bodyPr>
          <a:lstStyle/>
          <a:p>
            <a:pPr algn="ctr">
              <a:lnSpc>
                <a:spcPts val="3771"/>
              </a:lnSpc>
            </a:pPr>
            <a:r>
              <a:rPr lang="en-US" sz="2694">
                <a:solidFill>
                  <a:srgbClr val="100F0D"/>
                </a:solidFill>
                <a:latin typeface="Montserrat Light"/>
                <a:ea typeface="Montserrat Light"/>
                <a:cs typeface="Montserrat Light"/>
                <a:sym typeface="Montserrat Light"/>
              </a:rPr>
              <a:t> Automatically adjusting the number of chunk servers</a:t>
            </a:r>
          </a:p>
        </p:txBody>
      </p:sp>
      <p:sp>
        <p:nvSpPr>
          <p:cNvPr name="TextBox 26" id="26"/>
          <p:cNvSpPr txBox="true"/>
          <p:nvPr/>
        </p:nvSpPr>
        <p:spPr>
          <a:xfrm rot="0">
            <a:off x="9258648" y="7846093"/>
            <a:ext cx="2556583" cy="677994"/>
          </a:xfrm>
          <a:prstGeom prst="rect">
            <a:avLst/>
          </a:prstGeom>
        </p:spPr>
        <p:txBody>
          <a:bodyPr anchor="t" rtlCol="false" tIns="0" lIns="0" bIns="0" rIns="0">
            <a:spAutoFit/>
          </a:bodyPr>
          <a:lstStyle/>
          <a:p>
            <a:pPr algn="ctr" marL="0" indent="0" lvl="0">
              <a:lnSpc>
                <a:spcPts val="2771"/>
              </a:lnSpc>
              <a:spcBef>
                <a:spcPct val="0"/>
              </a:spcBef>
            </a:pPr>
            <a:r>
              <a:rPr lang="en-US" sz="2008" spc="196">
                <a:solidFill>
                  <a:srgbClr val="231F20"/>
                </a:solidFill>
                <a:latin typeface="Oswald"/>
                <a:ea typeface="Oswald"/>
                <a:cs typeface="Oswald"/>
                <a:sym typeface="Oswald"/>
              </a:rPr>
              <a:t>OPTIMIZED COMMIT PROTOCOLS</a:t>
            </a:r>
          </a:p>
        </p:txBody>
      </p:sp>
      <p:sp>
        <p:nvSpPr>
          <p:cNvPr name="TextBox 27" id="27"/>
          <p:cNvSpPr txBox="true"/>
          <p:nvPr/>
        </p:nvSpPr>
        <p:spPr>
          <a:xfrm rot="0">
            <a:off x="9280843" y="5431406"/>
            <a:ext cx="2534389" cy="2077205"/>
          </a:xfrm>
          <a:prstGeom prst="rect">
            <a:avLst/>
          </a:prstGeom>
        </p:spPr>
        <p:txBody>
          <a:bodyPr anchor="t" rtlCol="false" tIns="0" lIns="0" bIns="0" rIns="0">
            <a:spAutoFit/>
          </a:bodyPr>
          <a:lstStyle/>
          <a:p>
            <a:pPr algn="ctr">
              <a:lnSpc>
                <a:spcPts val="4158"/>
              </a:lnSpc>
            </a:pPr>
            <a:r>
              <a:rPr lang="en-US" sz="2970">
                <a:solidFill>
                  <a:srgbClr val="100F0D"/>
                </a:solidFill>
                <a:latin typeface="Montserrat Light"/>
                <a:ea typeface="Montserrat Light"/>
                <a:cs typeface="Montserrat Light"/>
                <a:sym typeface="Montserrat Light"/>
              </a:rPr>
              <a:t> Reducing overhead in two-phase commits.</a:t>
            </a:r>
          </a:p>
        </p:txBody>
      </p:sp>
      <p:sp>
        <p:nvSpPr>
          <p:cNvPr name="TextBox 28" id="28"/>
          <p:cNvSpPr txBox="true"/>
          <p:nvPr/>
        </p:nvSpPr>
        <p:spPr>
          <a:xfrm rot="0">
            <a:off x="13234228" y="6222842"/>
            <a:ext cx="2556583" cy="677994"/>
          </a:xfrm>
          <a:prstGeom prst="rect">
            <a:avLst/>
          </a:prstGeom>
        </p:spPr>
        <p:txBody>
          <a:bodyPr anchor="t" rtlCol="false" tIns="0" lIns="0" bIns="0" rIns="0">
            <a:spAutoFit/>
          </a:bodyPr>
          <a:lstStyle/>
          <a:p>
            <a:pPr algn="ctr" marL="0" indent="0" lvl="0">
              <a:lnSpc>
                <a:spcPts val="2771"/>
              </a:lnSpc>
              <a:spcBef>
                <a:spcPct val="0"/>
              </a:spcBef>
            </a:pPr>
            <a:r>
              <a:rPr lang="en-US" sz="2008" spc="196">
                <a:solidFill>
                  <a:srgbClr val="231F20"/>
                </a:solidFill>
                <a:latin typeface="Oswald"/>
                <a:ea typeface="Oswald"/>
                <a:cs typeface="Oswald"/>
                <a:sym typeface="Oswald"/>
              </a:rPr>
              <a:t> ADVANCED FAULT DETECTION</a:t>
            </a:r>
          </a:p>
        </p:txBody>
      </p:sp>
      <p:sp>
        <p:nvSpPr>
          <p:cNvPr name="TextBox 29" id="29"/>
          <p:cNvSpPr txBox="true"/>
          <p:nvPr/>
        </p:nvSpPr>
        <p:spPr>
          <a:xfrm rot="0">
            <a:off x="13256422" y="3915531"/>
            <a:ext cx="2534389" cy="1856224"/>
          </a:xfrm>
          <a:prstGeom prst="rect">
            <a:avLst/>
          </a:prstGeom>
        </p:spPr>
        <p:txBody>
          <a:bodyPr anchor="t" rtlCol="false" tIns="0" lIns="0" bIns="0" rIns="0">
            <a:spAutoFit/>
          </a:bodyPr>
          <a:lstStyle/>
          <a:p>
            <a:pPr algn="ctr">
              <a:lnSpc>
                <a:spcPts val="3738"/>
              </a:lnSpc>
            </a:pPr>
            <a:r>
              <a:rPr lang="en-US" sz="2670">
                <a:solidFill>
                  <a:srgbClr val="100F0D"/>
                </a:solidFill>
                <a:latin typeface="Montserrat Light"/>
                <a:ea typeface="Montserrat Light"/>
                <a:cs typeface="Montserrat Light"/>
                <a:sym typeface="Montserrat Light"/>
              </a:rPr>
              <a:t>Using machine learning to predict failures.</a:t>
            </a:r>
          </a:p>
        </p:txBody>
      </p:sp>
      <p:sp>
        <p:nvSpPr>
          <p:cNvPr name="Freeform 30" id="30"/>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1896981" y="3210889"/>
            <a:ext cx="8187907" cy="363568"/>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ea typeface="Montserrat Light"/>
                <a:cs typeface="Montserrat Light"/>
                <a:sym typeface="Montserrat Light"/>
              </a:rPr>
              <a:t>Future improvements could focus on:</a:t>
            </a:r>
          </a:p>
        </p:txBody>
      </p:sp>
      <p:sp>
        <p:nvSpPr>
          <p:cNvPr name="Freeform 32" id="32"/>
          <p:cNvSpPr/>
          <p:nvPr/>
        </p:nvSpPr>
        <p:spPr>
          <a:xfrm flipH="false" flipV="false" rot="887923">
            <a:off x="-6375599" y="469066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3323612"/>
            <a:ext cx="10554372" cy="456439"/>
          </a:xfrm>
          <a:prstGeom prst="rect">
            <a:avLst/>
          </a:prstGeom>
        </p:spPr>
        <p:txBody>
          <a:bodyPr anchor="t" rtlCol="false" tIns="0" lIns="0" bIns="0" rIns="0">
            <a:spAutoFit/>
          </a:bodyPr>
          <a:lstStyle/>
          <a:p>
            <a:pPr algn="l">
              <a:lnSpc>
                <a:spcPts val="3743"/>
              </a:lnSpc>
            </a:pPr>
            <a:r>
              <a:rPr lang="en-US" sz="2712" spc="265">
                <a:solidFill>
                  <a:srgbClr val="231F20"/>
                </a:solidFill>
                <a:latin typeface="DM Sans"/>
                <a:ea typeface="DM Sans"/>
                <a:cs typeface="DM Sans"/>
                <a:sym typeface="DM Sans"/>
              </a:rPr>
              <a:t>INTRODUCTION TO DISTRIBUTED FILE SYSTEMS</a:t>
            </a:r>
          </a:p>
        </p:txBody>
      </p:sp>
      <p:sp>
        <p:nvSpPr>
          <p:cNvPr name="TextBox 16" id="16"/>
          <p:cNvSpPr txBox="true"/>
          <p:nvPr/>
        </p:nvSpPr>
        <p:spPr>
          <a:xfrm rot="0">
            <a:off x="6607430" y="4127355"/>
            <a:ext cx="688053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GOOGLE FILE SYSTEM ARCHITECTURE</a:t>
            </a:r>
          </a:p>
        </p:txBody>
      </p:sp>
      <p:sp>
        <p:nvSpPr>
          <p:cNvPr name="TextBox 17" id="17"/>
          <p:cNvSpPr txBox="true"/>
          <p:nvPr/>
        </p:nvSpPr>
        <p:spPr>
          <a:xfrm rot="0">
            <a:off x="6607430" y="5047445"/>
            <a:ext cx="10822327"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SEMANTICS: AT-LEAST-ONCE VS </a:t>
            </a:r>
            <a:r>
              <a:rPr lang="en-US" sz="2524" spc="247">
                <a:solidFill>
                  <a:srgbClr val="231F20"/>
                </a:solidFill>
                <a:latin typeface="DM Sans"/>
                <a:ea typeface="DM Sans"/>
                <a:cs typeface="DM Sans"/>
                <a:sym typeface="DM Sans"/>
              </a:rPr>
              <a:t>Exactly-Once</a:t>
            </a:r>
          </a:p>
        </p:txBody>
      </p:sp>
      <p:sp>
        <p:nvSpPr>
          <p:cNvPr name="TextBox 18" id="18"/>
          <p:cNvSpPr txBox="true"/>
          <p:nvPr/>
        </p:nvSpPr>
        <p:spPr>
          <a:xfrm rot="0">
            <a:off x="6607430" y="5863366"/>
            <a:ext cx="912847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 IMPLEMENTATION OF EXACTLY-ONCE SEMANTIC</a:t>
            </a:r>
          </a:p>
        </p:txBody>
      </p:sp>
      <p:sp>
        <p:nvSpPr>
          <p:cNvPr name="TextBox 19" id="19"/>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FUTURE WORK</a:t>
            </a:r>
          </a:p>
        </p:txBody>
      </p:sp>
      <p:sp>
        <p:nvSpPr>
          <p:cNvPr name="TextBox 20" id="20"/>
          <p:cNvSpPr txBox="true"/>
          <p:nvPr/>
        </p:nvSpPr>
        <p:spPr>
          <a:xfrm rot="0">
            <a:off x="6607430" y="7434884"/>
            <a:ext cx="7353644"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IMPORTANT CONSIDERATIONS</a:t>
            </a:r>
          </a:p>
        </p:txBody>
      </p:sp>
      <p:sp>
        <p:nvSpPr>
          <p:cNvPr name="TextBox 21" id="21"/>
          <p:cNvSpPr txBox="true"/>
          <p:nvPr/>
        </p:nvSpPr>
        <p:spPr>
          <a:xfrm rot="0">
            <a:off x="6607430" y="6598008"/>
            <a:ext cx="7476012"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CORE OPERATIONS IMPLEMENTATION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697792"/>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GOALS AND OBJECTIVES</a:t>
            </a:r>
          </a:p>
        </p:txBody>
      </p:sp>
      <p:sp>
        <p:nvSpPr>
          <p:cNvPr name="TextBox 14" id="14"/>
          <p:cNvSpPr txBox="true"/>
          <p:nvPr/>
        </p:nvSpPr>
        <p:spPr>
          <a:xfrm rot="0">
            <a:off x="1925526" y="4052061"/>
            <a:ext cx="3019996" cy="3759179"/>
          </a:xfrm>
          <a:prstGeom prst="rect">
            <a:avLst/>
          </a:prstGeom>
        </p:spPr>
        <p:txBody>
          <a:bodyPr anchor="t" rtlCol="false" tIns="0" lIns="0" bIns="0" rIns="0">
            <a:spAutoFit/>
          </a:bodyPr>
          <a:lstStyle/>
          <a:p>
            <a:pPr algn="ctr">
              <a:lnSpc>
                <a:spcPts val="2492"/>
              </a:lnSpc>
            </a:pPr>
            <a:r>
              <a:rPr lang="en-US" b="true" sz="1806" spc="177">
                <a:solidFill>
                  <a:srgbClr val="231F20"/>
                </a:solidFill>
                <a:latin typeface="DM Sans Bold"/>
                <a:ea typeface="DM Sans Bold"/>
                <a:cs typeface="DM Sans Bold"/>
                <a:sym typeface="DM Sans Bold"/>
              </a:rPr>
              <a:t>Ensure Data Consistency and Atomicity:</a:t>
            </a:r>
          </a:p>
          <a:p>
            <a:pPr algn="ctr" marL="0" indent="0" lvl="0">
              <a:lnSpc>
                <a:spcPts val="2492"/>
              </a:lnSpc>
              <a:spcBef>
                <a:spcPct val="0"/>
              </a:spcBef>
            </a:pPr>
            <a:r>
              <a:rPr lang="en-US" sz="1806" spc="177">
                <a:solidFill>
                  <a:srgbClr val="231F20"/>
                </a:solidFill>
                <a:latin typeface="DM Sans"/>
                <a:ea typeface="DM Sans"/>
                <a:cs typeface="DM Sans"/>
                <a:sym typeface="DM Sans"/>
              </a:rPr>
              <a:t>Implement an exactly-once record append using a Two-Phase Commit protocol to guarantee that data is consistently replicated across all chunk servers without partial updates.</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2</a:t>
              </a:r>
            </a:p>
          </p:txBody>
        </p:sp>
      </p:grpSp>
      <p:sp>
        <p:nvSpPr>
          <p:cNvPr name="TextBox 18" id="18"/>
          <p:cNvSpPr txBox="true"/>
          <p:nvPr/>
        </p:nvSpPr>
        <p:spPr>
          <a:xfrm rot="0">
            <a:off x="6394164" y="4052061"/>
            <a:ext cx="5499672" cy="1494493"/>
          </a:xfrm>
          <a:prstGeom prst="rect">
            <a:avLst/>
          </a:prstGeom>
        </p:spPr>
        <p:txBody>
          <a:bodyPr anchor="t" rtlCol="false" tIns="0" lIns="0" bIns="0" rIns="0">
            <a:spAutoFit/>
          </a:bodyPr>
          <a:lstStyle/>
          <a:p>
            <a:pPr algn="ctr">
              <a:lnSpc>
                <a:spcPts val="2439"/>
              </a:lnSpc>
            </a:pPr>
            <a:r>
              <a:rPr lang="en-US" b="true" sz="1767" spc="173">
                <a:solidFill>
                  <a:srgbClr val="231F20"/>
                </a:solidFill>
                <a:latin typeface="DM Sans Bold"/>
                <a:ea typeface="DM Sans Bold"/>
                <a:cs typeface="DM Sans Bold"/>
                <a:sym typeface="DM Sans Bold"/>
              </a:rPr>
              <a:t>Achieve Fault Tolerance and Reliability:</a:t>
            </a:r>
          </a:p>
          <a:p>
            <a:pPr algn="ctr" marL="0" indent="0" lvl="0">
              <a:lnSpc>
                <a:spcPts val="2439"/>
              </a:lnSpc>
              <a:spcBef>
                <a:spcPct val="0"/>
              </a:spcBef>
            </a:pPr>
            <a:r>
              <a:rPr lang="en-US" sz="1767" spc="173">
                <a:solidFill>
                  <a:srgbClr val="231F20"/>
                </a:solidFill>
                <a:latin typeface="DM Sans"/>
                <a:ea typeface="DM Sans"/>
                <a:cs typeface="DM Sans"/>
                <a:sym typeface="DM Sans"/>
              </a:rPr>
              <a:t>Design mechanisms to detect, handle, and recover from failures, ensuring data integrity and maintaining system reliability during network issues or server crashes.</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Objective n° 3</a:t>
              </a:r>
            </a:p>
          </p:txBody>
        </p:sp>
      </p:grpSp>
      <p:sp>
        <p:nvSpPr>
          <p:cNvPr name="TextBox 22" id="22"/>
          <p:cNvSpPr txBox="true"/>
          <p:nvPr/>
        </p:nvSpPr>
        <p:spPr>
          <a:xfrm rot="0">
            <a:off x="13429977" y="4045241"/>
            <a:ext cx="3182467" cy="3995082"/>
          </a:xfrm>
          <a:prstGeom prst="rect">
            <a:avLst/>
          </a:prstGeom>
        </p:spPr>
        <p:txBody>
          <a:bodyPr anchor="t" rtlCol="false" tIns="0" lIns="0" bIns="0" rIns="0">
            <a:spAutoFit/>
          </a:bodyPr>
          <a:lstStyle/>
          <a:p>
            <a:pPr algn="ctr">
              <a:lnSpc>
                <a:spcPts val="2627"/>
              </a:lnSpc>
            </a:pPr>
            <a:r>
              <a:rPr lang="en-US" b="true" sz="1903" spc="186">
                <a:solidFill>
                  <a:srgbClr val="231F20"/>
                </a:solidFill>
                <a:latin typeface="DM Sans Bold"/>
                <a:ea typeface="DM Sans Bold"/>
                <a:cs typeface="DM Sans Bold"/>
                <a:sym typeface="DM Sans Bold"/>
              </a:rPr>
              <a:t>Enable Scalable and Efficient Data Management:</a:t>
            </a:r>
          </a:p>
          <a:p>
            <a:pPr algn="ctr" marL="0" indent="0" lvl="0">
              <a:lnSpc>
                <a:spcPts val="2627"/>
              </a:lnSpc>
              <a:spcBef>
                <a:spcPct val="0"/>
              </a:spcBef>
            </a:pPr>
            <a:r>
              <a:rPr lang="en-US" sz="1903" spc="186">
                <a:solidFill>
                  <a:srgbClr val="231F20"/>
                </a:solidFill>
                <a:latin typeface="DM Sans"/>
                <a:ea typeface="DM Sans"/>
                <a:cs typeface="DM Sans"/>
                <a:sym typeface="DM Sans"/>
              </a:rPr>
              <a:t>Develop a distributed architecture with dynamic load balancing, replication, and synchronization to support large-scale data processing and high-performance operations.</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028700" y="-420753"/>
            <a:ext cx="12423697" cy="7160816"/>
            <a:chOff x="0" y="0"/>
            <a:chExt cx="4760056" cy="2743619"/>
          </a:xfrm>
        </p:grpSpPr>
        <p:sp>
          <p:nvSpPr>
            <p:cNvPr name="Freeform 8" id="8"/>
            <p:cNvSpPr/>
            <p:nvPr/>
          </p:nvSpPr>
          <p:spPr>
            <a:xfrm flipH="false" flipV="false" rot="0">
              <a:off x="0" y="0"/>
              <a:ext cx="4760056" cy="2743619"/>
            </a:xfrm>
            <a:custGeom>
              <a:avLst/>
              <a:gdLst/>
              <a:ahLst/>
              <a:cxnLst/>
              <a:rect r="r" b="b" t="t" l="l"/>
              <a:pathLst>
                <a:path h="2743619" w="4760056">
                  <a:moveTo>
                    <a:pt x="34274" y="0"/>
                  </a:moveTo>
                  <a:lnTo>
                    <a:pt x="4725782" y="0"/>
                  </a:lnTo>
                  <a:cubicBezTo>
                    <a:pt x="4744711" y="0"/>
                    <a:pt x="4760056" y="15345"/>
                    <a:pt x="4760056" y="34274"/>
                  </a:cubicBezTo>
                  <a:lnTo>
                    <a:pt x="4760056" y="2709345"/>
                  </a:lnTo>
                  <a:cubicBezTo>
                    <a:pt x="4760056" y="2728274"/>
                    <a:pt x="4744711" y="2743619"/>
                    <a:pt x="4725782" y="2743619"/>
                  </a:cubicBezTo>
                  <a:lnTo>
                    <a:pt x="34274" y="2743619"/>
                  </a:lnTo>
                  <a:cubicBezTo>
                    <a:pt x="15345" y="2743619"/>
                    <a:pt x="0" y="2728274"/>
                    <a:pt x="0" y="2709345"/>
                  </a:cubicBezTo>
                  <a:lnTo>
                    <a:pt x="0" y="34274"/>
                  </a:lnTo>
                  <a:cubicBezTo>
                    <a:pt x="0" y="15345"/>
                    <a:pt x="15345" y="0"/>
                    <a:pt x="34274" y="0"/>
                  </a:cubicBezTo>
                  <a:close/>
                </a:path>
              </a:pathLst>
            </a:custGeom>
            <a:solidFill>
              <a:srgbClr val="000000">
                <a:alpha val="0"/>
              </a:srgbClr>
            </a:solidFill>
          </p:spPr>
        </p:sp>
        <p:sp>
          <p:nvSpPr>
            <p:cNvPr name="TextBox 9" id="9"/>
            <p:cNvSpPr txBox="true"/>
            <p:nvPr/>
          </p:nvSpPr>
          <p:spPr>
            <a:xfrm>
              <a:off x="0" y="-19050"/>
              <a:ext cx="4760056" cy="2762669"/>
            </a:xfrm>
            <a:prstGeom prst="rect">
              <a:avLst/>
            </a:prstGeom>
          </p:spPr>
          <p:txBody>
            <a:bodyPr anchor="ctr" rtlCol="false" tIns="50800" lIns="50800" bIns="50800" rIns="50800"/>
            <a:lstStyle/>
            <a:p>
              <a:pPr algn="ctr">
                <a:lnSpc>
                  <a:spcPts val="2859"/>
                </a:lnSpc>
              </a:pPr>
              <a:r>
                <a:rPr lang="en-US" sz="2199">
                  <a:solidFill>
                    <a:srgbClr val="000000"/>
                  </a:solidFill>
                  <a:latin typeface="Open Sauce"/>
                  <a:ea typeface="Open Sauce"/>
                  <a:cs typeface="Open Sauce"/>
                  <a:sym typeface="Open Sauce"/>
                </a:rPr>
                <a:t>Distributed File Systems (DFS) are essential for managing large datasets across multiple</a:t>
              </a:r>
            </a:p>
            <a:p>
              <a:pPr algn="ctr">
                <a:lnSpc>
                  <a:spcPts val="2859"/>
                </a:lnSpc>
              </a:pPr>
              <a:r>
                <a:rPr lang="en-US" sz="2199">
                  <a:solidFill>
                    <a:srgbClr val="000000"/>
                  </a:solidFill>
                  <a:latin typeface="Open Sauce"/>
                  <a:ea typeface="Open Sauce"/>
                  <a:cs typeface="Open Sauce"/>
                  <a:sym typeface="Open Sauce"/>
                </a:rPr>
                <a:t>servers. They provide key benefits such as:</a:t>
              </a:r>
            </a:p>
            <a:p>
              <a:pPr algn="ctr" marL="474979" indent="-237490" lvl="1">
                <a:lnSpc>
                  <a:spcPts val="2859"/>
                </a:lnSpc>
                <a:buFont typeface="Arial"/>
                <a:buChar char="•"/>
              </a:pPr>
              <a:r>
                <a:rPr lang="en-US" sz="2199">
                  <a:solidFill>
                    <a:srgbClr val="000000"/>
                  </a:solidFill>
                  <a:latin typeface="Open Sauce"/>
                  <a:ea typeface="Open Sauce"/>
                  <a:cs typeface="Open Sauce"/>
                  <a:sym typeface="Open Sauce"/>
                </a:rPr>
                <a:t>Scalability: Ability to handle increasing amounts of data by adding more nodes.</a:t>
              </a:r>
            </a:p>
            <a:p>
              <a:pPr algn="ctr" marL="474979" indent="-237490" lvl="1">
                <a:lnSpc>
                  <a:spcPts val="2859"/>
                </a:lnSpc>
                <a:buFont typeface="Arial"/>
                <a:buChar char="•"/>
              </a:pPr>
              <a:r>
                <a:rPr lang="en-US" sz="2199">
                  <a:solidFill>
                    <a:srgbClr val="000000"/>
                  </a:solidFill>
                  <a:latin typeface="Open Sauce"/>
                  <a:ea typeface="Open Sauce"/>
                  <a:cs typeface="Open Sauce"/>
                  <a:sym typeface="Open Sauce"/>
                </a:rPr>
                <a:t> Fault Tolerance: Ensuring data availability despite hardware failures.</a:t>
              </a:r>
            </a:p>
            <a:p>
              <a:pPr algn="ctr" marL="474979" indent="-237490" lvl="1">
                <a:lnSpc>
                  <a:spcPts val="2859"/>
                </a:lnSpc>
                <a:buFont typeface="Arial"/>
                <a:buChar char="•"/>
              </a:pPr>
              <a:r>
                <a:rPr lang="en-US" sz="2199">
                  <a:solidFill>
                    <a:srgbClr val="000000"/>
                  </a:solidFill>
                  <a:latin typeface="Open Sauce"/>
                  <a:ea typeface="Open Sauce"/>
                  <a:cs typeface="Open Sauce"/>
                  <a:sym typeface="Open Sauce"/>
                </a:rPr>
                <a:t>High-Performance Storage: Supporting parallel data processing and efficient</a:t>
              </a:r>
            </a:p>
            <a:p>
              <a:pPr algn="ctr">
                <a:lnSpc>
                  <a:spcPts val="2859"/>
                </a:lnSpc>
              </a:pPr>
              <a:r>
                <a:rPr lang="en-US" sz="2199">
                  <a:solidFill>
                    <a:srgbClr val="000000"/>
                  </a:solidFill>
                  <a:latin typeface="Open Sauce"/>
                  <a:ea typeface="Open Sauce"/>
                  <a:cs typeface="Open Sauce"/>
                  <a:sym typeface="Open Sauce"/>
                </a:rPr>
                <a:t>I/O operations.</a:t>
              </a:r>
            </a:p>
            <a:p>
              <a:pPr algn="ctr" marL="474979" indent="-237490" lvl="1">
                <a:lnSpc>
                  <a:spcPts val="2859"/>
                </a:lnSpc>
                <a:buFont typeface="Arial"/>
                <a:buChar char="•"/>
              </a:pPr>
              <a:r>
                <a:rPr lang="en-US" sz="2199">
                  <a:solidFill>
                    <a:srgbClr val="000000"/>
                  </a:solidFill>
                  <a:latin typeface="Open Sauce"/>
                  <a:ea typeface="Open Sauce"/>
                  <a:cs typeface="Open Sauce"/>
                  <a:sym typeface="Open Sauce"/>
                </a:rPr>
                <a:t> Distributed Management: Enabling seamless data access across geographic lo-</a:t>
              </a:r>
            </a:p>
            <a:p>
              <a:pPr algn="ctr">
                <a:lnSpc>
                  <a:spcPts val="2859"/>
                </a:lnSpc>
              </a:pPr>
              <a:r>
                <a:rPr lang="en-US" sz="2199">
                  <a:solidFill>
                    <a:srgbClr val="000000"/>
                  </a:solidFill>
                  <a:latin typeface="Open Sauce"/>
                  <a:ea typeface="Open Sauce"/>
                  <a:cs typeface="Open Sauce"/>
                  <a:sym typeface="Open Sauce"/>
                </a:rPr>
                <a:t>cations.</a:t>
              </a: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320300" y="5861727"/>
            <a:ext cx="7859372" cy="3929686"/>
          </a:xfrm>
          <a:custGeom>
            <a:avLst/>
            <a:gdLst/>
            <a:ahLst/>
            <a:cxnLst/>
            <a:rect r="r" b="b" t="t" l="l"/>
            <a:pathLst>
              <a:path h="3929686" w="7859372">
                <a:moveTo>
                  <a:pt x="0" y="0"/>
                </a:moveTo>
                <a:lnTo>
                  <a:pt x="7859372" y="0"/>
                </a:lnTo>
                <a:lnTo>
                  <a:pt x="7859372" y="3929686"/>
                </a:lnTo>
                <a:lnTo>
                  <a:pt x="0" y="3929686"/>
                </a:lnTo>
                <a:lnTo>
                  <a:pt x="0" y="0"/>
                </a:lnTo>
                <a:close/>
              </a:path>
            </a:pathLst>
          </a:custGeom>
          <a:blipFill>
            <a:blip r:embed="rId6"/>
            <a:stretch>
              <a:fillRect l="0" t="0" r="0" b="0"/>
            </a:stretch>
          </a:blipFill>
        </p:spPr>
      </p:sp>
      <p:sp>
        <p:nvSpPr>
          <p:cNvPr name="TextBox 12" id="12"/>
          <p:cNvSpPr txBox="true"/>
          <p:nvPr/>
        </p:nvSpPr>
        <p:spPr>
          <a:xfrm rot="0">
            <a:off x="2142191" y="131130"/>
            <a:ext cx="9885154"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DISTRIBUTED FILE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909897" y="3598281"/>
            <a:ext cx="13783401" cy="6405156"/>
            <a:chOff x="0" y="0"/>
            <a:chExt cx="2661799" cy="1236940"/>
          </a:xfrm>
        </p:grpSpPr>
        <p:sp>
          <p:nvSpPr>
            <p:cNvPr name="Freeform 9" id="9"/>
            <p:cNvSpPr/>
            <p:nvPr/>
          </p:nvSpPr>
          <p:spPr>
            <a:xfrm flipH="false" flipV="false" rot="0">
              <a:off x="0" y="0"/>
              <a:ext cx="2661799" cy="1236940"/>
            </a:xfrm>
            <a:custGeom>
              <a:avLst/>
              <a:gdLst/>
              <a:ahLst/>
              <a:cxnLst/>
              <a:rect r="r" b="b" t="t" l="l"/>
              <a:pathLst>
                <a:path h="1236940" w="2661799">
                  <a:moveTo>
                    <a:pt x="0" y="0"/>
                  </a:moveTo>
                  <a:lnTo>
                    <a:pt x="2661799" y="0"/>
                  </a:lnTo>
                  <a:lnTo>
                    <a:pt x="2661799" y="1236940"/>
                  </a:lnTo>
                  <a:lnTo>
                    <a:pt x="0" y="123694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38100"/>
              <a:ext cx="2661799" cy="1275040"/>
            </a:xfrm>
            <a:prstGeom prst="rect">
              <a:avLst/>
            </a:prstGeom>
          </p:spPr>
          <p:txBody>
            <a:bodyPr anchor="ctr" rtlCol="false" tIns="50800" lIns="50800" bIns="50800" rIns="50800"/>
            <a:lstStyle/>
            <a:p>
              <a:pPr algn="ctr">
                <a:lnSpc>
                  <a:spcPts val="3769"/>
                </a:lnSpc>
              </a:pPr>
              <a:r>
                <a:rPr lang="en-US" sz="2899">
                  <a:solidFill>
                    <a:srgbClr val="000000"/>
                  </a:solidFill>
                  <a:latin typeface="Open Sauce"/>
                  <a:ea typeface="Open Sauce"/>
                  <a:cs typeface="Open Sauce"/>
                  <a:sym typeface="Open Sauce"/>
                </a:rPr>
                <a:t>The Google File System (GFS) is a scalable, distributed file system designed by Google to handle large-scale data storage and processing workloads. It provides high fault tolerance, high throughput, and scalability across many inexpensive commodity servers, making it ideal for managing massive amounts of data in distributed environments. GFS is optimized for Google’s internal data needs, such as search and data-intensive operations like web indexing and analytics.</a:t>
              </a:r>
            </a:p>
            <a:p>
              <a:pPr algn="ctr">
                <a:lnSpc>
                  <a:spcPts val="3769"/>
                </a:lnSpc>
              </a:pPr>
            </a:p>
            <a:p>
              <a:pPr algn="l">
                <a:lnSpc>
                  <a:spcPts val="3769"/>
                </a:lnSpc>
              </a:pPr>
              <a:r>
                <a:rPr lang="en-US" sz="2899">
                  <a:solidFill>
                    <a:srgbClr val="000000"/>
                  </a:solidFill>
                  <a:latin typeface="Open Sauce"/>
                  <a:ea typeface="Open Sauce"/>
                  <a:cs typeface="Open Sauce"/>
                  <a:sym typeface="Open Sauce"/>
                </a:rPr>
                <a:t> It supports:</a:t>
              </a:r>
            </a:p>
            <a:p>
              <a:pPr algn="l" marL="626106" indent="-313053" lvl="1">
                <a:lnSpc>
                  <a:spcPts val="3769"/>
                </a:lnSpc>
                <a:buFont typeface="Arial"/>
                <a:buChar char="•"/>
              </a:pPr>
              <a:r>
                <a:rPr lang="en-US" sz="2899">
                  <a:solidFill>
                    <a:srgbClr val="000000"/>
                  </a:solidFill>
                  <a:latin typeface="Open Sauce"/>
                  <a:ea typeface="Open Sauce"/>
                  <a:cs typeface="Open Sauce"/>
                  <a:sym typeface="Open Sauce"/>
                </a:rPr>
                <a:t>Large-Scale Data Processing: Ideal for big-data workloads.</a:t>
              </a:r>
            </a:p>
            <a:p>
              <a:pPr algn="l" marL="626106" indent="-313053" lvl="1">
                <a:lnSpc>
                  <a:spcPts val="3769"/>
                </a:lnSpc>
                <a:buFont typeface="Arial"/>
                <a:buChar char="•"/>
              </a:pPr>
              <a:r>
                <a:rPr lang="en-US" sz="2899">
                  <a:solidFill>
                    <a:srgbClr val="000000"/>
                  </a:solidFill>
                  <a:latin typeface="Open Sauce"/>
                  <a:ea typeface="Open Sauce"/>
                  <a:cs typeface="Open Sauce"/>
                  <a:sym typeface="Open Sauce"/>
                </a:rPr>
                <a:t>Fault Tolerance: Automatic recovery from hardware failures.</a:t>
              </a:r>
            </a:p>
            <a:p>
              <a:pPr algn="l" marL="626106" indent="-313053" lvl="1">
                <a:lnSpc>
                  <a:spcPts val="3769"/>
                </a:lnSpc>
                <a:buFont typeface="Arial"/>
                <a:buChar char="•"/>
              </a:pPr>
              <a:r>
                <a:rPr lang="en-US" sz="2899">
                  <a:solidFill>
                    <a:srgbClr val="000000"/>
                  </a:solidFill>
                  <a:latin typeface="Open Sauce"/>
                  <a:ea typeface="Open Sauce"/>
                  <a:cs typeface="Open Sauce"/>
                  <a:sym typeface="Open Sauce"/>
                </a:rPr>
                <a:t>High Throughput: Optimized for sustained data-intensive operations.</a:t>
              </a:r>
            </a:p>
            <a:p>
              <a:pPr algn="l" marL="626106" indent="-313053" lvl="1">
                <a:lnSpc>
                  <a:spcPts val="3769"/>
                </a:lnSpc>
                <a:buFont typeface="Arial"/>
                <a:buChar char="•"/>
              </a:pPr>
              <a:r>
                <a:rPr lang="en-US" sz="2899">
                  <a:solidFill>
                    <a:srgbClr val="000000"/>
                  </a:solidFill>
                  <a:latin typeface="Open Sauce"/>
                  <a:ea typeface="Open Sauce"/>
                  <a:cs typeface="Open Sauce"/>
                  <a:sym typeface="Open Sauce"/>
                </a:rPr>
                <a:t>Append Operations: Frequent file appends rather than overwrites.</a:t>
              </a:r>
            </a:p>
          </p:txBody>
        </p:sp>
      </p:grpSp>
      <p:sp>
        <p:nvSpPr>
          <p:cNvPr name="Freeform 11" id="11"/>
          <p:cNvSpPr/>
          <p:nvPr/>
        </p:nvSpPr>
        <p:spPr>
          <a:xfrm flipH="false" flipV="false" rot="0">
            <a:off x="2659696" y="1028700"/>
            <a:ext cx="11301259" cy="1412657"/>
          </a:xfrm>
          <a:custGeom>
            <a:avLst/>
            <a:gdLst/>
            <a:ahLst/>
            <a:cxnLst/>
            <a:rect r="r" b="b" t="t" l="l"/>
            <a:pathLst>
              <a:path h="1412657" w="11301259">
                <a:moveTo>
                  <a:pt x="0" y="0"/>
                </a:moveTo>
                <a:lnTo>
                  <a:pt x="11301258" y="0"/>
                </a:lnTo>
                <a:lnTo>
                  <a:pt x="11301258" y="1412657"/>
                </a:lnTo>
                <a:lnTo>
                  <a:pt x="0" y="1412657"/>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23379" y="3442596"/>
            <a:ext cx="15241241" cy="6248909"/>
          </a:xfrm>
          <a:custGeom>
            <a:avLst/>
            <a:gdLst/>
            <a:ahLst/>
            <a:cxnLst/>
            <a:rect r="r" b="b" t="t" l="l"/>
            <a:pathLst>
              <a:path h="6248909" w="15241241">
                <a:moveTo>
                  <a:pt x="0" y="0"/>
                </a:moveTo>
                <a:lnTo>
                  <a:pt x="15241242" y="0"/>
                </a:lnTo>
                <a:lnTo>
                  <a:pt x="15241242" y="6248908"/>
                </a:lnTo>
                <a:lnTo>
                  <a:pt x="0" y="6248908"/>
                </a:lnTo>
                <a:lnTo>
                  <a:pt x="0" y="0"/>
                </a:lnTo>
                <a:close/>
              </a:path>
            </a:pathLst>
          </a:custGeom>
          <a:blipFill>
            <a:blip r:embed="rId5"/>
            <a:stretch>
              <a:fillRect l="0" t="0" r="0" b="0"/>
            </a:stretch>
          </a:blipFill>
        </p:spPr>
      </p:sp>
      <p:sp>
        <p:nvSpPr>
          <p:cNvPr name="TextBox 9" id="9"/>
          <p:cNvSpPr txBox="true"/>
          <p:nvPr/>
        </p:nvSpPr>
        <p:spPr>
          <a:xfrm rot="0">
            <a:off x="3527222" y="1284023"/>
            <a:ext cx="10906040" cy="989076"/>
          </a:xfrm>
          <a:prstGeom prst="rect">
            <a:avLst/>
          </a:prstGeom>
        </p:spPr>
        <p:txBody>
          <a:bodyPr anchor="t" rtlCol="false" tIns="0" lIns="0" bIns="0" rIns="0">
            <a:spAutoFit/>
          </a:bodyPr>
          <a:lstStyle/>
          <a:p>
            <a:pPr algn="ctr">
              <a:lnSpc>
                <a:spcPts val="8141"/>
              </a:lnSpc>
            </a:pPr>
            <a:r>
              <a:rPr lang="en-US" b="true" sz="5899" spc="578">
                <a:solidFill>
                  <a:srgbClr val="FFFFFF"/>
                </a:solidFill>
                <a:latin typeface="Oswald Bold"/>
                <a:ea typeface="Oswald Bold"/>
                <a:cs typeface="Oswald Bold"/>
                <a:sym typeface="Oswald Bold"/>
              </a:rPr>
              <a:t>WORKFLOW IN GFS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57260" y="3948755"/>
            <a:ext cx="6354354" cy="3772898"/>
          </a:xfrm>
          <a:custGeom>
            <a:avLst/>
            <a:gdLst/>
            <a:ahLst/>
            <a:cxnLst/>
            <a:rect r="r" b="b" t="t" l="l"/>
            <a:pathLst>
              <a:path h="3772898" w="6354354">
                <a:moveTo>
                  <a:pt x="0" y="0"/>
                </a:moveTo>
                <a:lnTo>
                  <a:pt x="6354354" y="0"/>
                </a:lnTo>
                <a:lnTo>
                  <a:pt x="6354354" y="3772898"/>
                </a:lnTo>
                <a:lnTo>
                  <a:pt x="0" y="3772898"/>
                </a:lnTo>
                <a:lnTo>
                  <a:pt x="0" y="0"/>
                </a:lnTo>
                <a:close/>
              </a:path>
            </a:pathLst>
          </a:custGeom>
          <a:blipFill>
            <a:blip r:embed="rId5"/>
            <a:stretch>
              <a:fillRect l="0" t="0" r="0" b="0"/>
            </a:stretch>
          </a:blipFill>
        </p:spPr>
      </p:sp>
      <p:sp>
        <p:nvSpPr>
          <p:cNvPr name="TextBox 9" id="9"/>
          <p:cNvSpPr txBox="true"/>
          <p:nvPr/>
        </p:nvSpPr>
        <p:spPr>
          <a:xfrm rot="0">
            <a:off x="2857305" y="733202"/>
            <a:ext cx="10906040" cy="2053590"/>
          </a:xfrm>
          <a:prstGeom prst="rect">
            <a:avLst/>
          </a:prstGeom>
        </p:spPr>
        <p:txBody>
          <a:bodyPr anchor="t" rtlCol="false" tIns="0" lIns="0" bIns="0" rIns="0">
            <a:spAutoFit/>
          </a:bodyPr>
          <a:lstStyle/>
          <a:p>
            <a:pPr algn="ctr">
              <a:lnSpc>
                <a:spcPts val="8280"/>
              </a:lnSpc>
            </a:pPr>
            <a:r>
              <a:rPr lang="en-US" b="true" sz="6000" spc="588">
                <a:solidFill>
                  <a:srgbClr val="FFFFFF"/>
                </a:solidFill>
                <a:latin typeface="Oswald Bold"/>
                <a:ea typeface="Oswald Bold"/>
                <a:cs typeface="Oswald Bold"/>
                <a:sym typeface="Oswald Bold"/>
              </a:rPr>
              <a:t>GOOGLE FILE SYSTEM ARCHITECTURE</a:t>
            </a:r>
          </a:p>
        </p:txBody>
      </p:sp>
      <p:sp>
        <p:nvSpPr>
          <p:cNvPr name="TextBox 10" id="10"/>
          <p:cNvSpPr txBox="true"/>
          <p:nvPr/>
        </p:nvSpPr>
        <p:spPr>
          <a:xfrm rot="0">
            <a:off x="167948" y="3291561"/>
            <a:ext cx="12360911" cy="6692200"/>
          </a:xfrm>
          <a:prstGeom prst="rect">
            <a:avLst/>
          </a:prstGeom>
        </p:spPr>
        <p:txBody>
          <a:bodyPr anchor="t" rtlCol="false" tIns="0" lIns="0" bIns="0" rIns="0">
            <a:spAutoFit/>
          </a:bodyPr>
          <a:lstStyle/>
          <a:p>
            <a:pPr algn="l">
              <a:lnSpc>
                <a:spcPts val="3321"/>
              </a:lnSpc>
              <a:spcBef>
                <a:spcPct val="0"/>
              </a:spcBef>
            </a:pPr>
            <a:r>
              <a:rPr lang="en-US" sz="2555">
                <a:solidFill>
                  <a:srgbClr val="000000"/>
                </a:solidFill>
                <a:latin typeface="Open Sauce"/>
                <a:ea typeface="Open Sauce"/>
                <a:cs typeface="Open Sauce"/>
                <a:sym typeface="Open Sauce"/>
              </a:rPr>
              <a:t>Go</a:t>
            </a:r>
            <a:r>
              <a:rPr lang="en-US" sz="2555">
                <a:solidFill>
                  <a:srgbClr val="000000"/>
                </a:solidFill>
                <a:latin typeface="Open Sauce"/>
                <a:ea typeface="Open Sauce"/>
                <a:cs typeface="Open Sauce"/>
                <a:sym typeface="Open Sauce"/>
              </a:rPr>
              <a:t>ogle distributed file system architecture comprises three key components:</a:t>
            </a:r>
          </a:p>
          <a:p>
            <a:pPr algn="l">
              <a:lnSpc>
                <a:spcPts val="3321"/>
              </a:lnSpc>
              <a:spcBef>
                <a:spcPct val="0"/>
              </a:spcBef>
            </a:pPr>
            <a:r>
              <a:rPr lang="en-US" b="true" sz="2555">
                <a:solidFill>
                  <a:srgbClr val="000000"/>
                </a:solidFill>
                <a:latin typeface="Open Sauce Bold"/>
                <a:ea typeface="Open Sauce Bold"/>
                <a:cs typeface="Open Sauce Bold"/>
                <a:sym typeface="Open Sauce Bold"/>
              </a:rPr>
              <a:t>1) Master Server</a:t>
            </a:r>
          </a:p>
          <a:p>
            <a:pPr algn="l">
              <a:lnSpc>
                <a:spcPts val="3321"/>
              </a:lnSpc>
              <a:spcBef>
                <a:spcPct val="0"/>
              </a:spcBef>
            </a:pPr>
            <a:r>
              <a:rPr lang="en-US" sz="2555">
                <a:solidFill>
                  <a:srgbClr val="000000"/>
                </a:solidFill>
                <a:latin typeface="Open Sauce"/>
                <a:ea typeface="Open Sauce"/>
                <a:cs typeface="Open Sauce"/>
                <a:sym typeface="Open Sauce"/>
              </a:rPr>
              <a:t>The master server handles the system’s metadata, including:</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Metadata Management: Tracks file and chunk locations.</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Client Coordination: Directs clients to the appropriate chunk servers.</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Configuration Management: Monitors system-wide configurations.</a:t>
            </a:r>
          </a:p>
          <a:p>
            <a:pPr algn="l">
              <a:lnSpc>
                <a:spcPts val="3321"/>
              </a:lnSpc>
              <a:spcBef>
                <a:spcPct val="0"/>
              </a:spcBef>
            </a:pPr>
            <a:r>
              <a:rPr lang="en-US" b="true" sz="2555">
                <a:solidFill>
                  <a:srgbClr val="000000"/>
                </a:solidFill>
                <a:latin typeface="Open Sauce Bold"/>
                <a:ea typeface="Open Sauce Bold"/>
                <a:cs typeface="Open Sauce Bold"/>
                <a:sym typeface="Open Sauce Bold"/>
              </a:rPr>
              <a:t>2) Chunk Servers</a:t>
            </a:r>
          </a:p>
          <a:p>
            <a:pPr algn="l">
              <a:lnSpc>
                <a:spcPts val="3321"/>
              </a:lnSpc>
              <a:spcBef>
                <a:spcPct val="0"/>
              </a:spcBef>
            </a:pPr>
            <a:r>
              <a:rPr lang="en-US" sz="2555">
                <a:solidFill>
                  <a:srgbClr val="000000"/>
                </a:solidFill>
                <a:latin typeface="Open Sauce"/>
                <a:ea typeface="Open Sauce"/>
                <a:cs typeface="Open Sauce"/>
                <a:sym typeface="Open Sauce"/>
              </a:rPr>
              <a:t>Chunk servers store the actual data and manage replication:</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Data Storage: Holds file chunks.</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Replication Management: Ensures data is replicated across multiple nodes.</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Read/Write Operations: Handles client requests for data.</a:t>
            </a:r>
          </a:p>
          <a:p>
            <a:pPr algn="l">
              <a:lnSpc>
                <a:spcPts val="3321"/>
              </a:lnSpc>
              <a:spcBef>
                <a:spcPct val="0"/>
              </a:spcBef>
            </a:pPr>
            <a:r>
              <a:rPr lang="en-US" b="true" sz="2555">
                <a:solidFill>
                  <a:srgbClr val="000000"/>
                </a:solidFill>
                <a:latin typeface="Open Sauce Bold"/>
                <a:ea typeface="Open Sauce Bold"/>
                <a:cs typeface="Open Sauce Bold"/>
                <a:sym typeface="Open Sauce Bold"/>
              </a:rPr>
              <a:t>3) Clients</a:t>
            </a:r>
          </a:p>
          <a:p>
            <a:pPr algn="l">
              <a:lnSpc>
                <a:spcPts val="3321"/>
              </a:lnSpc>
              <a:spcBef>
                <a:spcPct val="0"/>
              </a:spcBef>
            </a:pPr>
            <a:r>
              <a:rPr lang="en-US" sz="2555">
                <a:solidFill>
                  <a:srgbClr val="000000"/>
                </a:solidFill>
                <a:latin typeface="Open Sauce"/>
                <a:ea typeface="Open Sauce"/>
                <a:cs typeface="Open Sauce"/>
                <a:sym typeface="Open Sauce"/>
              </a:rPr>
              <a:t>Clients interact with the master and chunk servers to perform file operations:</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File Operations: Read, write, and append data.</a:t>
            </a:r>
          </a:p>
          <a:p>
            <a:pPr algn="l" marL="551648" indent="-275824" lvl="1">
              <a:lnSpc>
                <a:spcPts val="3321"/>
              </a:lnSpc>
              <a:spcBef>
                <a:spcPct val="0"/>
              </a:spcBef>
              <a:buFont typeface="Arial"/>
              <a:buChar char="•"/>
            </a:pPr>
            <a:r>
              <a:rPr lang="en-US" sz="2555">
                <a:solidFill>
                  <a:srgbClr val="000000"/>
                </a:solidFill>
                <a:latin typeface="Open Sauce"/>
                <a:ea typeface="Open Sauce"/>
                <a:cs typeface="Open Sauce"/>
                <a:sym typeface="Open Sauce"/>
              </a:rPr>
              <a:t>Communication: Send requests to the master and chunk servers.</a:t>
            </a:r>
          </a:p>
          <a:p>
            <a:pPr algn="l">
              <a:lnSpc>
                <a:spcPts val="332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857305" y="733202"/>
            <a:ext cx="10906040" cy="1733550"/>
          </a:xfrm>
          <a:prstGeom prst="rect">
            <a:avLst/>
          </a:prstGeom>
        </p:spPr>
        <p:txBody>
          <a:bodyPr anchor="t" rtlCol="false" tIns="0" lIns="0" bIns="0" rIns="0">
            <a:spAutoFit/>
          </a:bodyPr>
          <a:lstStyle/>
          <a:p>
            <a:pPr algn="ctr">
              <a:lnSpc>
                <a:spcPts val="6900"/>
              </a:lnSpc>
            </a:pPr>
            <a:r>
              <a:rPr lang="en-US" b="true" sz="5000" spc="490">
                <a:solidFill>
                  <a:srgbClr val="FFFFFF"/>
                </a:solidFill>
                <a:latin typeface="Oswald Bold"/>
                <a:ea typeface="Oswald Bold"/>
                <a:cs typeface="Oswald Bold"/>
                <a:sym typeface="Oswald Bold"/>
              </a:rPr>
              <a:t>SEMANTICS: AT-LEAST-ONCE VS</a:t>
            </a:r>
          </a:p>
          <a:p>
            <a:pPr algn="ctr">
              <a:lnSpc>
                <a:spcPts val="6900"/>
              </a:lnSpc>
            </a:pPr>
            <a:r>
              <a:rPr lang="en-US" b="true" sz="5000" spc="490">
                <a:solidFill>
                  <a:srgbClr val="FFFFFF"/>
                </a:solidFill>
                <a:latin typeface="Oswald Bold"/>
                <a:ea typeface="Oswald Bold"/>
                <a:cs typeface="Oswald Bold"/>
                <a:sym typeface="Oswald Bold"/>
              </a:rPr>
              <a:t>Exactly-Once</a:t>
            </a:r>
          </a:p>
        </p:txBody>
      </p:sp>
      <p:sp>
        <p:nvSpPr>
          <p:cNvPr name="TextBox 9" id="9"/>
          <p:cNvSpPr txBox="true"/>
          <p:nvPr/>
        </p:nvSpPr>
        <p:spPr>
          <a:xfrm rot="0">
            <a:off x="2447283" y="3404496"/>
            <a:ext cx="14930707" cy="7099529"/>
          </a:xfrm>
          <a:prstGeom prst="rect">
            <a:avLst/>
          </a:prstGeom>
        </p:spPr>
        <p:txBody>
          <a:bodyPr anchor="t" rtlCol="false" tIns="0" lIns="0" bIns="0" rIns="0">
            <a:spAutoFit/>
          </a:bodyPr>
          <a:lstStyle/>
          <a:p>
            <a:pPr algn="l">
              <a:lnSpc>
                <a:spcPts val="3769"/>
              </a:lnSpc>
            </a:pPr>
            <a:r>
              <a:rPr lang="en-US" sz="2899" b="true">
                <a:solidFill>
                  <a:srgbClr val="000000"/>
                </a:solidFill>
                <a:latin typeface="Open Sauce Bold"/>
                <a:ea typeface="Open Sauce Bold"/>
                <a:cs typeface="Open Sauce Bold"/>
                <a:sym typeface="Open Sauce Bold"/>
              </a:rPr>
              <a:t>At-Least-Once Semantics in GFS :-</a:t>
            </a:r>
          </a:p>
          <a:p>
            <a:pPr algn="l">
              <a:lnSpc>
                <a:spcPts val="3249"/>
              </a:lnSpc>
            </a:pPr>
            <a:r>
              <a:rPr lang="en-US" sz="2499">
                <a:solidFill>
                  <a:srgbClr val="000000"/>
                </a:solidFill>
                <a:latin typeface="Open Sauce"/>
                <a:ea typeface="Open Sauce"/>
                <a:cs typeface="Open Sauce"/>
                <a:sym typeface="Open Sauce"/>
              </a:rPr>
              <a:t>GFS traditionally uses at-least-once semantics, meaning:</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Each operation is retried if the server fails to acknowledge it.</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It guarantees that the operation will be performed at least once.</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Potential downside: Duplicate writes may occur if an operation is retried after a partial success.</a:t>
            </a:r>
          </a:p>
          <a:p>
            <a:pPr algn="l">
              <a:lnSpc>
                <a:spcPts val="3249"/>
              </a:lnSpc>
            </a:pPr>
            <a:r>
              <a:rPr lang="en-US" sz="2499">
                <a:solidFill>
                  <a:srgbClr val="000000"/>
                </a:solidFill>
                <a:latin typeface="Open Sauce"/>
                <a:ea typeface="Open Sauce"/>
                <a:cs typeface="Open Sauce"/>
                <a:sym typeface="Open Sauce"/>
              </a:rPr>
              <a:t>Drawbacks:</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Data consistency issues due to multiple appends.</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Clients need to handle deduplication.</a:t>
            </a:r>
          </a:p>
          <a:p>
            <a:pPr algn="l">
              <a:lnSpc>
                <a:spcPts val="3769"/>
              </a:lnSpc>
            </a:pPr>
            <a:r>
              <a:rPr lang="en-US" sz="2899" b="true">
                <a:solidFill>
                  <a:srgbClr val="000000"/>
                </a:solidFill>
                <a:latin typeface="Open Sauce Bold"/>
                <a:ea typeface="Open Sauce Bold"/>
                <a:cs typeface="Open Sauce Bold"/>
                <a:sym typeface="Open Sauce Bold"/>
              </a:rPr>
              <a:t> Exactly-Once Semantics in Our Project :-</a:t>
            </a:r>
          </a:p>
          <a:p>
            <a:pPr algn="l">
              <a:lnSpc>
                <a:spcPts val="3249"/>
              </a:lnSpc>
            </a:pPr>
            <a:r>
              <a:rPr lang="en-US" sz="2499">
                <a:solidFill>
                  <a:srgbClr val="000000"/>
                </a:solidFill>
                <a:latin typeface="Open Sauce"/>
                <a:ea typeface="Open Sauce"/>
                <a:cs typeface="Open Sauce"/>
                <a:sym typeface="Open Sauce"/>
              </a:rPr>
              <a:t>We implement exactly-once semantics to ensure:</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Each operation is performed exactly once, even in the event of failures.</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Avoidance of duplicate data writes.</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Stronger consistency guarantees across distributed nodes.</a:t>
            </a:r>
          </a:p>
          <a:p>
            <a:pPr algn="l">
              <a:lnSpc>
                <a:spcPts val="3249"/>
              </a:lnSpc>
            </a:pPr>
            <a:r>
              <a:rPr lang="en-US" sz="2499">
                <a:solidFill>
                  <a:srgbClr val="000000"/>
                </a:solidFill>
                <a:latin typeface="Open Sauce"/>
                <a:ea typeface="Open Sauce"/>
                <a:cs typeface="Open Sauce"/>
                <a:sym typeface="Open Sauce"/>
              </a:rPr>
              <a:t>Implementation Techniques:</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Transaction IDs: Unique IDs for each operation.</a:t>
            </a:r>
          </a:p>
          <a:p>
            <a:pPr algn="l">
              <a:lnSpc>
                <a:spcPts val="3249"/>
              </a:lnSpc>
            </a:pPr>
            <a:r>
              <a:rPr lang="en-US" sz="2499">
                <a:solidFill>
                  <a:srgbClr val="000000"/>
                </a:solidFill>
                <a:latin typeface="Open Sauce"/>
                <a:ea typeface="Open Sauce"/>
                <a:cs typeface="Open Sauce"/>
                <a:sym typeface="Open Sauce"/>
              </a:rPr>
              <a:t> </a:t>
            </a:r>
            <a:r>
              <a:rPr lang="en-US" sz="2499">
                <a:solidFill>
                  <a:srgbClr val="000000"/>
                </a:solidFill>
                <a:latin typeface="Open Sauce"/>
                <a:ea typeface="Open Sauce"/>
                <a:cs typeface="Open Sauce"/>
                <a:sym typeface="Open Sauce"/>
              </a:rPr>
              <a:t>• Two-Phase Commit: A coordination protocol ensuring atomic operations</a:t>
            </a:r>
          </a:p>
          <a:p>
            <a:pPr algn="l">
              <a:lnSpc>
                <a:spcPts val="324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574938" y="4026971"/>
            <a:ext cx="15138123" cy="5420299"/>
            <a:chOff x="0" y="0"/>
            <a:chExt cx="2923418" cy="1046748"/>
          </a:xfrm>
        </p:grpSpPr>
        <p:sp>
          <p:nvSpPr>
            <p:cNvPr name="Freeform 9" id="9"/>
            <p:cNvSpPr/>
            <p:nvPr/>
          </p:nvSpPr>
          <p:spPr>
            <a:xfrm flipH="false" flipV="false" rot="0">
              <a:off x="0" y="0"/>
              <a:ext cx="2923418" cy="1046748"/>
            </a:xfrm>
            <a:custGeom>
              <a:avLst/>
              <a:gdLst/>
              <a:ahLst/>
              <a:cxnLst/>
              <a:rect r="r" b="b" t="t" l="l"/>
              <a:pathLst>
                <a:path h="1046748" w="2923418">
                  <a:moveTo>
                    <a:pt x="0" y="0"/>
                  </a:moveTo>
                  <a:lnTo>
                    <a:pt x="2923418" y="0"/>
                  </a:lnTo>
                  <a:lnTo>
                    <a:pt x="2923418" y="1046748"/>
                  </a:lnTo>
                  <a:lnTo>
                    <a:pt x="0" y="1046748"/>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38100"/>
              <a:ext cx="2923418" cy="1084848"/>
            </a:xfrm>
            <a:prstGeom prst="rect">
              <a:avLst/>
            </a:prstGeom>
          </p:spPr>
          <p:txBody>
            <a:bodyPr anchor="ctr" rtlCol="false" tIns="50800" lIns="50800" bIns="50800" rIns="50800"/>
            <a:lstStyle/>
            <a:p>
              <a:pPr algn="l">
                <a:lnSpc>
                  <a:spcPts val="5199"/>
                </a:lnSpc>
              </a:pPr>
              <a:r>
                <a:rPr lang="en-US" sz="3999" b="true">
                  <a:solidFill>
                    <a:srgbClr val="000000"/>
                  </a:solidFill>
                  <a:latin typeface="Open Sauce Bold"/>
                  <a:ea typeface="Open Sauce Bold"/>
                  <a:cs typeface="Open Sauce Bold"/>
                  <a:sym typeface="Open Sauce Bold"/>
                </a:rPr>
                <a:t>Advantages :-</a:t>
              </a:r>
            </a:p>
            <a:p>
              <a:pPr algn="l">
                <a:lnSpc>
                  <a:spcPts val="4549"/>
                </a:lnSpc>
              </a:pPr>
              <a:r>
                <a:rPr lang="en-US" sz="3499">
                  <a:solidFill>
                    <a:srgbClr val="000000"/>
                  </a:solidFill>
                  <a:latin typeface="Open Sauce"/>
                  <a:ea typeface="Open Sauce"/>
                  <a:cs typeface="Open Sauce"/>
                  <a:sym typeface="Open Sauce"/>
                </a:rPr>
                <a:t>• Strong consistency.</a:t>
              </a:r>
            </a:p>
            <a:p>
              <a:pPr algn="l">
                <a:lnSpc>
                  <a:spcPts val="4549"/>
                </a:lnSpc>
              </a:pPr>
              <a:r>
                <a:rPr lang="en-US" sz="3499">
                  <a:solidFill>
                    <a:srgbClr val="000000"/>
                  </a:solidFill>
                  <a:latin typeface="Open Sauce"/>
                  <a:ea typeface="Open Sauce"/>
                  <a:cs typeface="Open Sauce"/>
                  <a:sym typeface="Open Sauce"/>
                </a:rPr>
                <a:t>• Simplified client logic (no de-duplication needed)</a:t>
              </a:r>
            </a:p>
            <a:p>
              <a:pPr algn="l">
                <a:lnSpc>
                  <a:spcPts val="4549"/>
                </a:lnSpc>
              </a:pPr>
            </a:p>
            <a:p>
              <a:pPr algn="l">
                <a:lnSpc>
                  <a:spcPts val="4549"/>
                </a:lnSpc>
              </a:pPr>
              <a:r>
                <a:rPr lang="en-US" sz="3499" b="true">
                  <a:solidFill>
                    <a:srgbClr val="000000"/>
                  </a:solidFill>
                  <a:latin typeface="Open Sauce Bold"/>
                  <a:ea typeface="Open Sauce Bold"/>
                  <a:cs typeface="Open Sauce Bold"/>
                  <a:sym typeface="Open Sauce Bold"/>
                </a:rPr>
                <a:t>Applications of Exactly-Once Semantics :-</a:t>
              </a:r>
            </a:p>
            <a:p>
              <a:pPr algn="l">
                <a:lnSpc>
                  <a:spcPts val="4549"/>
                </a:lnSpc>
              </a:pPr>
              <a:r>
                <a:rPr lang="en-US" sz="3499">
                  <a:solidFill>
                    <a:srgbClr val="000000"/>
                  </a:solidFill>
                  <a:latin typeface="Open Sauce"/>
                  <a:ea typeface="Open Sauce"/>
                  <a:cs typeface="Open Sauce"/>
                  <a:sym typeface="Open Sauce"/>
                </a:rPr>
                <a:t>• Financial systems: Ensures accurate transaction records.</a:t>
              </a:r>
            </a:p>
            <a:p>
              <a:pPr algn="l">
                <a:lnSpc>
                  <a:spcPts val="4549"/>
                </a:lnSpc>
              </a:pPr>
              <a:r>
                <a:rPr lang="en-US" sz="3499">
                  <a:solidFill>
                    <a:srgbClr val="000000"/>
                  </a:solidFill>
                  <a:latin typeface="Open Sauce"/>
                  <a:ea typeface="Open Sauce"/>
                  <a:cs typeface="Open Sauce"/>
                  <a:sym typeface="Open Sauce"/>
                </a:rPr>
                <a:t>• Messaging systems: Guarantees messages are delivered once.</a:t>
              </a:r>
            </a:p>
            <a:p>
              <a:pPr algn="l">
                <a:lnSpc>
                  <a:spcPts val="4549"/>
                </a:lnSpc>
              </a:pPr>
              <a:r>
                <a:rPr lang="en-US" sz="3499">
                  <a:solidFill>
                    <a:srgbClr val="000000"/>
                  </a:solidFill>
                  <a:latin typeface="Open Sauce"/>
                  <a:ea typeface="Open Sauce"/>
                  <a:cs typeface="Open Sauce"/>
                  <a:sym typeface="Open Sauce"/>
                </a:rPr>
                <a:t>• Logging systems: Prevents duplicate log entries.</a:t>
              </a:r>
            </a:p>
          </p:txBody>
        </p:sp>
      </p:grpSp>
      <p:sp>
        <p:nvSpPr>
          <p:cNvPr name="TextBox 11" id="11"/>
          <p:cNvSpPr txBox="true"/>
          <p:nvPr/>
        </p:nvSpPr>
        <p:spPr>
          <a:xfrm rot="0">
            <a:off x="2857305" y="733202"/>
            <a:ext cx="10906040" cy="1733550"/>
          </a:xfrm>
          <a:prstGeom prst="rect">
            <a:avLst/>
          </a:prstGeom>
        </p:spPr>
        <p:txBody>
          <a:bodyPr anchor="t" rtlCol="false" tIns="0" lIns="0" bIns="0" rIns="0">
            <a:spAutoFit/>
          </a:bodyPr>
          <a:lstStyle/>
          <a:p>
            <a:pPr algn="ctr">
              <a:lnSpc>
                <a:spcPts val="6900"/>
              </a:lnSpc>
            </a:pPr>
            <a:r>
              <a:rPr lang="en-US" b="true" sz="5000" spc="490">
                <a:solidFill>
                  <a:srgbClr val="FFFFFF"/>
                </a:solidFill>
                <a:latin typeface="Oswald Bold"/>
                <a:ea typeface="Oswald Bold"/>
                <a:cs typeface="Oswald Bold"/>
                <a:sym typeface="Oswald Bold"/>
              </a:rPr>
              <a:t>EXACTLY-ONCE SEMANTICS IN RECORD APPEND OPERATION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DAGXtWacj6k</dc:identifier>
  <dcterms:modified xsi:type="dcterms:W3CDTF">2011-08-01T06:04:30Z</dcterms:modified>
  <cp:revision>1</cp:revision>
  <dc:title>Grey minimalist business project presentation </dc:title>
</cp:coreProperties>
</file>