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08" r:id="rId1"/>
  </p:sldMasterIdLst>
  <p:notesMasterIdLst>
    <p:notesMasterId r:id="rId9"/>
  </p:notesMasterIdLst>
  <p:sldIdLst>
    <p:sldId id="257" r:id="rId2"/>
    <p:sldId id="256" r:id="rId3"/>
    <p:sldId id="268" r:id="rId4"/>
    <p:sldId id="262" r:id="rId5"/>
    <p:sldId id="273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8"/>
    <p:restoredTop sz="94679"/>
  </p:normalViewPr>
  <p:slideViewPr>
    <p:cSldViewPr snapToGrid="0">
      <p:cViewPr varScale="1">
        <p:scale>
          <a:sx n="88" d="100"/>
          <a:sy n="88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C6190-C48F-3848-96F1-5E546D7322B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11DA-6FCE-5B40-A36C-C8C12490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9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A1687-B6BE-9243-8381-BA32EFE39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9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7EF0-4CEA-C5F4-EE93-636F2948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AB37B-7FB4-4F95-EE95-22F29CB6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6B79-0122-444D-207C-F46C9A96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E8D2-A034-CD4D-945E-8E26A798CE77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238-99CA-7519-99B9-A36F1F81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C16D-84DD-65FF-DF7E-4AAA2A2F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EE33-DC1B-BCAC-23D4-526A744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8A3E-6C74-0308-919F-5021FB7C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B6C4-B0FC-9F59-6B7E-F1EFE321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BCDB-41A8-1A45-A6B5-C1BCC2CF4225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992F-0525-F1EC-3396-43FFDD6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D690F-4CEE-6B1F-0ECB-14D45EFB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5197A-9917-8F66-913F-4E91C98B6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FE702-149A-0A2F-01DA-E831C6FD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D5B62-6D73-984A-B1A1-175F7A1E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7B775-D451-EE45-9329-DE3727B49E7A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409A-B941-56EC-A47D-2A868B52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7099-472C-B7A7-697A-B082A608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2F51-D9AB-8B68-A7BD-F4C043AC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0561-20D7-FFE0-50C5-DB42239E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A1C-18A3-26BC-E18E-75FFCEC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F0B2-1A70-3945-969A-D11A792A440D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E134-DACF-CB61-3C2B-6D4FC76A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44E7-443C-C9D2-9E21-DB676A58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2EE0-3E77-C8FB-D891-F386C7C8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36F9-A322-2741-ABD9-23FE94C9F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5068-5544-3D9A-DA12-CF58517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FF57-17EF-A64F-8500-A98CEF650858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AEFD-3B92-90DC-F61A-94EA9E16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8AA5-4189-308B-6C13-F654B720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4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57D7-CCAD-7C05-6F57-2730CD89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B5B7-AADA-ED2C-277C-2C360BEC6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4D30-E705-375E-4145-C9E2CEA27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FD87-BA58-CB16-36FD-9AFD0CE0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164D-AA60-E040-9EFE-04AE0EC62769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43BB7-3B39-1CB6-5A27-2EA9E12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6A4B-241E-5C02-2D81-1BE38991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5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59C3-EC5A-8A79-50F4-F00ED439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0D2A-71E3-7B13-5A54-536C58665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E6680-23F7-5BD7-47A8-AF4EDF26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066FD-A7D6-EC8E-FEAA-14EAB82CE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6A4D2-F305-86DA-6A72-4ABBFD299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38057-7C78-4ACC-91CF-E0768012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A54C-1AF8-2F40-B941-F3FC5C80D85E}" type="datetime1">
              <a:rPr lang="en-IN" smtClean="0"/>
              <a:t>09-09-2024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DB55D-1508-9C8A-B865-2C3842F3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3B510-7EB8-B6AC-5F77-97F90A1B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FDEC-1FAB-8CC7-0322-A1B801CB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631E8-08FB-CB40-9649-1076DD02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8526-0342-784A-AFF3-192327C4BEB6}" type="datetime1">
              <a:rPr lang="en-IN" smtClean="0"/>
              <a:t>09-09-2024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8E0D5-3C8C-8025-B89A-C36A9A8F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3A01E-D803-DF95-B998-B1C6F4F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7ED4A-00DB-9382-86B0-A4426116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80B1-6EDD-8B4C-9A46-132F2DA38935}" type="datetime1">
              <a:rPr lang="en-IN" smtClean="0"/>
              <a:t>09-09-2024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014D7-B1E1-C2FD-E7DB-3239AA8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EB36-E912-67B4-7970-32CADDF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8878-5DAA-1284-D908-17C521AB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D5AC-03A8-0905-9B93-71CF60AD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469D6-31E4-5D15-4826-4A48619CF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53698-F3A0-5902-6090-ED69F704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F699-2A48-7D40-974C-DDD4C37BD2AC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76D8-7EA6-F115-D182-2AEE086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8C66E-F7D3-80A0-6391-C03A1F1D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53B-4C57-2440-9207-9A313944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39606-DF8F-FFA3-02AE-4851F8E01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3738-CD4C-C0D7-12EC-61AA5CFF9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0368-72D2-1847-C6A9-5AB70664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41B-87FB-554B-8378-43158D5B9040}" type="datetime1">
              <a:rPr lang="en-IN" smtClean="0"/>
              <a:t>09-09-2024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2039-74E9-483B-8ACB-385D538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KONG HACKATHON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FDE5-6084-AA6F-7A8E-64DD28FA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0FD5A-90B8-1855-FAF3-366566CB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F1FE-E843-9487-E971-D9A0D046A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5665-CFA6-740A-E342-2A3EF34D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D8A7-5D36-624F-8729-4CDAEE72E347}" type="datetime1">
              <a:rPr lang="en-IN" smtClean="0"/>
              <a:t>09-09-2024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773D-9169-3ACC-F2F8-BD4DAAEA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KONG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CE23-DB2E-8083-8541-7FBA7D91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208BB-6F10-CB45-B5DF-13BAE44EB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i.openai.com/v1/chat/comple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uk.wikipedia.org/wiki/ChatGPT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uk.wikipedia.org/wiki/ChatGPT" TargetMode="Externa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2DAD9C-8D15-32E0-A66D-48347E13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/>
              <a:t>AI Anomaly Detection</a:t>
            </a:r>
            <a:br>
              <a:rPr lang="en-IN" sz="3600" b="1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3600" b="1" i="0" u="none" strike="noStrike" kern="1200" dirty="0">
                <a:effectLst/>
                <a:latin typeface="+mj-lt"/>
                <a:ea typeface="+mj-ea"/>
                <a:cs typeface="+mj-cs"/>
              </a:rPr>
              <a:t>– Kong Plugin 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833A2-B28C-C389-68E7-9F575C6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1237577"/>
            <a:ext cx="10228659" cy="237816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74AB24D-FC69-3800-220B-EC5F8B899F11}"/>
              </a:ext>
            </a:extLst>
          </p:cNvPr>
          <p:cNvSpPr txBox="1">
            <a:spLocks/>
          </p:cNvSpPr>
          <p:nvPr/>
        </p:nvSpPr>
        <p:spPr>
          <a:xfrm>
            <a:off x="6881196" y="4364058"/>
            <a:ext cx="5160457" cy="203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Presented By: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Mayank Murari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B0F0"/>
                </a:solidFill>
              </a:rPr>
              <a:t>            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72109642-2EEE-A580-FF53-BDFC9F6D2C3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86C2AA7A-C552-921A-1445-895BE50B02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833135" y="4853315"/>
            <a:ext cx="48059" cy="1120315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138245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E241-C3C9-68C1-0CE3-DA92522C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16" y="207963"/>
            <a:ext cx="10136660" cy="496372"/>
          </a:xfrm>
        </p:spPr>
        <p:txBody>
          <a:bodyPr>
            <a:noAutofit/>
          </a:bodyPr>
          <a:lstStyle/>
          <a:p>
            <a:pPr algn="l"/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Use Cases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F492B-F0EB-7711-583B-0021EF53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697" y="924909"/>
            <a:ext cx="10960443" cy="50804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Anomaly detection at Kong using Open AI.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Analyzes request (headers, body, IP, etc.) for anomalies.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Uses OpenAI Chat Completion endpoint to flag and block potentially malicious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-apple-system"/>
              </a:rPr>
              <a:t> Sets Severity Score and sets threshold for throttling request.</a:t>
            </a: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00CE4-1924-33C8-BB4B-4E66F39E8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0" y="603133"/>
            <a:ext cx="11583304" cy="202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65448-AFA5-BCAA-53AB-CC1F4B05553D}"/>
              </a:ext>
            </a:extLst>
          </p:cNvPr>
          <p:cNvSpPr txBox="1"/>
          <p:nvPr/>
        </p:nvSpPr>
        <p:spPr>
          <a:xfrm>
            <a:off x="9846129" y="4694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78475-05AB-3EB4-D48B-A9FD81B8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1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58">
            <a:extLst>
              <a:ext uri="{FF2B5EF4-FFF2-40B4-BE49-F238E27FC236}">
                <a16:creationId xmlns:a16="http://schemas.microsoft.com/office/drawing/2014/main" id="{C16EBCB4-AA2C-043B-1515-99C373786869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F5E92-A65B-A9A6-2D7E-A607F38934EE}"/>
              </a:ext>
            </a:extLst>
          </p:cNvPr>
          <p:cNvSpPr/>
          <p:nvPr/>
        </p:nvSpPr>
        <p:spPr>
          <a:xfrm>
            <a:off x="1007706" y="1464906"/>
            <a:ext cx="9386596" cy="2612572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963433-90E9-16F0-AB0D-992EC45AB920}"/>
              </a:ext>
            </a:extLst>
          </p:cNvPr>
          <p:cNvCxnSpPr>
            <a:cxnSpLocks/>
          </p:cNvCxnSpPr>
          <p:nvPr/>
        </p:nvCxnSpPr>
        <p:spPr>
          <a:xfrm>
            <a:off x="3086257" y="2755642"/>
            <a:ext cx="1110343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9EE606C-B140-3158-FE01-3A8AD7D6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0" y="1975384"/>
            <a:ext cx="1969655" cy="1591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9B6072-C52C-590D-EB73-37249D9C2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225" y="1622992"/>
            <a:ext cx="1507162" cy="120913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5F62E-A260-ABB7-909E-5F1A2E38A03A}"/>
              </a:ext>
            </a:extLst>
          </p:cNvPr>
          <p:cNvCxnSpPr>
            <a:cxnSpLocks/>
          </p:cNvCxnSpPr>
          <p:nvPr/>
        </p:nvCxnSpPr>
        <p:spPr>
          <a:xfrm flipV="1">
            <a:off x="6186505" y="2169147"/>
            <a:ext cx="1423541" cy="42565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8C15F0-E331-68B5-6873-B6B530DE5DFB}"/>
              </a:ext>
            </a:extLst>
          </p:cNvPr>
          <p:cNvCxnSpPr>
            <a:cxnSpLocks/>
          </p:cNvCxnSpPr>
          <p:nvPr/>
        </p:nvCxnSpPr>
        <p:spPr>
          <a:xfrm>
            <a:off x="6186505" y="2930310"/>
            <a:ext cx="1469131" cy="420625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31F26715-4D8C-19AE-A2FA-FD4E05532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065" y="2842705"/>
            <a:ext cx="1019317" cy="1028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203462E-64E8-91AB-2792-7DD071E34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044" y="2074229"/>
            <a:ext cx="1451202" cy="13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046CF7-A573-F6F0-AF41-73DF09838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484609"/>
              </p:ext>
            </p:extLst>
          </p:nvPr>
        </p:nvGraphicFramePr>
        <p:xfrm>
          <a:off x="395416" y="1103130"/>
          <a:ext cx="11133439" cy="531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388">
                  <a:extLst>
                    <a:ext uri="{9D8B030D-6E8A-4147-A177-3AD203B41FA5}">
                      <a16:colId xmlns:a16="http://schemas.microsoft.com/office/drawing/2014/main" val="42243673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544955636"/>
                    </a:ext>
                  </a:extLst>
                </a:gridCol>
                <a:gridCol w="755780">
                  <a:extLst>
                    <a:ext uri="{9D8B030D-6E8A-4147-A177-3AD203B41FA5}">
                      <a16:colId xmlns:a16="http://schemas.microsoft.com/office/drawing/2014/main" val="1504295986"/>
                    </a:ext>
                  </a:extLst>
                </a:gridCol>
                <a:gridCol w="6910202">
                  <a:extLst>
                    <a:ext uri="{9D8B030D-6E8A-4147-A177-3AD203B41FA5}">
                      <a16:colId xmlns:a16="http://schemas.microsoft.com/office/drawing/2014/main" val="1727447226"/>
                    </a:ext>
                  </a:extLst>
                </a:gridCol>
              </a:tblGrid>
              <a:tr h="46252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022963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openai_url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open ai token endpoint, provide the complete end point Ex : 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https://api.openai.com/v1/chat/completion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26930"/>
                  </a:ext>
                </a:extLst>
              </a:tr>
              <a:tr h="74787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openai_model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Open AI model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4024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openai_key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Open AI key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50416"/>
                  </a:ext>
                </a:extLst>
              </a:tr>
              <a:tr h="529744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max_tokens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max tokens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2309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anomaly_detection_action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action on anomaly detection. Either to allow request or deny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0480"/>
                  </a:ext>
                </a:extLst>
              </a:tr>
              <a:tr h="462522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severity_threshold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 for classifying requests as anomalies.. Either to allow request or deny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9439"/>
                  </a:ext>
                </a:extLst>
              </a:tr>
              <a:tr h="798325">
                <a:tc>
                  <a:txBody>
                    <a:bodyPr/>
                    <a:lstStyle/>
                    <a:p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send_timeout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read_timeout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respective timeouts.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29277"/>
                  </a:ext>
                </a:extLst>
              </a:tr>
              <a:tr h="570233">
                <a:tc>
                  <a:txBody>
                    <a:bodyPr/>
                    <a:lstStyle/>
                    <a:p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included_parameters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Defines the request parameters to be configured for anomaly detection. Allowed values -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path,headers,body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method,ip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7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F7F7E-9F6D-D551-FA9B-5D5E89F3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2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86B857-7FEA-37FF-9F26-5A9B6C9BD12F}"/>
              </a:ext>
            </a:extLst>
          </p:cNvPr>
          <p:cNvSpPr txBox="1">
            <a:spLocks/>
          </p:cNvSpPr>
          <p:nvPr/>
        </p:nvSpPr>
        <p:spPr>
          <a:xfrm>
            <a:off x="395416" y="207963"/>
            <a:ext cx="10136660" cy="4963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AI Anomaly Detection– Plugin Config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9A8939-1AB3-0FD4-1083-E7F1D6020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sp>
        <p:nvSpPr>
          <p:cNvPr id="2" name="Footer Placeholder 58">
            <a:extLst>
              <a:ext uri="{FF2B5EF4-FFF2-40B4-BE49-F238E27FC236}">
                <a16:creationId xmlns:a16="http://schemas.microsoft.com/office/drawing/2014/main" id="{A72B743F-7AFA-459A-EA74-DEA08E0E5D6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2FE7C75-F259-2245-9FDA-FF6FF2F6BEB4}"/>
              </a:ext>
            </a:extLst>
          </p:cNvPr>
          <p:cNvSpPr txBox="1"/>
          <p:nvPr/>
        </p:nvSpPr>
        <p:spPr>
          <a:xfrm>
            <a:off x="8586524" y="894753"/>
            <a:ext cx="17517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    </a:t>
            </a:r>
            <a:r>
              <a:rPr lang="en-US" sz="1200" dirty="0"/>
              <a:t>“</a:t>
            </a:r>
            <a:r>
              <a:rPr lang="en-US" sz="1200" dirty="0" err="1"/>
              <a:t>anomaly_status</a:t>
            </a:r>
            <a:r>
              <a:rPr lang="en-US" sz="1200" dirty="0"/>
              <a:t>“  :“No Anomaly“}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58A98-F2E7-45CE-DE07-1373695ACAFC}"/>
              </a:ext>
            </a:extLst>
          </p:cNvPr>
          <p:cNvSpPr txBox="1"/>
          <p:nvPr/>
        </p:nvSpPr>
        <p:spPr>
          <a:xfrm flipH="1">
            <a:off x="8680544" y="1466178"/>
            <a:ext cx="1592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{ “Anomaly_status":“</a:t>
            </a:r>
            <a:r>
              <a:rPr lang="en-US" sz="1200" dirty="0" err="1"/>
              <a:t>susprcious</a:t>
            </a:r>
            <a:r>
              <a:rPr lang="en-US" sz="1200" dirty="0"/>
              <a:t> command found“}</a:t>
            </a:r>
          </a:p>
          <a:p>
            <a:endParaRPr lang="en-US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4A513C-39E1-5126-48FF-2FD316C6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80470" y="944335"/>
            <a:ext cx="1534873" cy="13856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832941" y="2495630"/>
            <a:ext cx="3198405" cy="226069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3883983" y="4038180"/>
            <a:ext cx="125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{“Hello”: “World}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3961548" y="2601818"/>
            <a:ext cx="163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body":"Hello</a:t>
            </a:r>
            <a:r>
              <a:rPr lang="en-US" sz="1200" dirty="0"/>
              <a:t> World",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304837" y="4116954"/>
            <a:ext cx="13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“Hello" : “World“}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12337" y="3625977"/>
            <a:ext cx="2220604" cy="4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637172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1938673"/>
            <a:ext cx="1534874" cy="120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80ED82-40DB-3598-A518-F29E9AE61C30}"/>
              </a:ext>
            </a:extLst>
          </p:cNvPr>
          <p:cNvCxnSpPr>
            <a:cxnSpLocks/>
          </p:cNvCxnSpPr>
          <p:nvPr/>
        </p:nvCxnSpPr>
        <p:spPr>
          <a:xfrm flipV="1">
            <a:off x="7043106" y="3687643"/>
            <a:ext cx="2538277" cy="4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58ECDCAE-BBC0-64F8-0507-4E329A11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3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A50BD-6F5E-3F87-676F-E0E8FC1D7F3E}"/>
              </a:ext>
            </a:extLst>
          </p:cNvPr>
          <p:cNvSpPr txBox="1"/>
          <p:nvPr/>
        </p:nvSpPr>
        <p:spPr>
          <a:xfrm>
            <a:off x="515104" y="2512065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2012BA42-4D5B-67C2-326A-1C4399A276FB}"/>
              </a:ext>
            </a:extLst>
          </p:cNvPr>
          <p:cNvSpPr txBox="1">
            <a:spLocks/>
          </p:cNvSpPr>
          <p:nvPr/>
        </p:nvSpPr>
        <p:spPr>
          <a:xfrm>
            <a:off x="-1179952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558C-4399-5115-BD61-4847398E47B1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B4F6-5CFD-F3F8-226A-4D509CEB2EC1}"/>
              </a:ext>
            </a:extLst>
          </p:cNvPr>
          <p:cNvSpPr txBox="1"/>
          <p:nvPr/>
        </p:nvSpPr>
        <p:spPr>
          <a:xfrm>
            <a:off x="3962400" y="4936928"/>
            <a:ext cx="2917371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config.openai_url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“{{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openai_url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}} ”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config.openai_model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=“chat-</a:t>
            </a:r>
            <a:r>
              <a:rPr lang="en-US" sz="1400" dirty="0" err="1">
                <a:solidFill>
                  <a:srgbClr val="000000"/>
                </a:solidFill>
                <a:latin typeface="IBMPlexMono, Monaco,  Courier New"/>
              </a:rPr>
              <a:t>gpt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”</a:t>
            </a:r>
            <a:endParaRPr lang="en-US" sz="1400" dirty="0">
              <a:solidFill>
                <a:srgbClr val="A31515"/>
              </a:solidFill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config.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anomaly_detection_action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allow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70B76-F01E-46E2-5377-C573CBEC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2" y="737032"/>
            <a:ext cx="11583304" cy="202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7F3DB-833F-F38F-FD18-09712801022A}"/>
              </a:ext>
            </a:extLst>
          </p:cNvPr>
          <p:cNvSpPr txBox="1"/>
          <p:nvPr/>
        </p:nvSpPr>
        <p:spPr>
          <a:xfrm>
            <a:off x="108145" y="3860084"/>
            <a:ext cx="198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“command" : “ls; rm –rf /“}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5153E-1F1B-1EDB-D1DD-5E45E5294C71}"/>
              </a:ext>
            </a:extLst>
          </p:cNvPr>
          <p:cNvSpPr txBox="1"/>
          <p:nvPr/>
        </p:nvSpPr>
        <p:spPr>
          <a:xfrm flipH="1">
            <a:off x="5448128" y="3819231"/>
            <a:ext cx="136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 “</a:t>
            </a:r>
            <a:r>
              <a:rPr lang="en-US" sz="1200" dirty="0" err="1"/>
              <a:t>command":“ls</a:t>
            </a:r>
            <a:r>
              <a:rPr lang="en-US" sz="1200" dirty="0"/>
              <a:t>; rm –rf “}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63B4F-311B-72C3-17C9-515CF67DE80B}"/>
              </a:ext>
            </a:extLst>
          </p:cNvPr>
          <p:cNvSpPr txBox="1"/>
          <p:nvPr/>
        </p:nvSpPr>
        <p:spPr>
          <a:xfrm>
            <a:off x="5181601" y="6858000"/>
            <a:ext cx="1400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uk.wikipedia.org/wiki/ChatGP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2124" y="80101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AI Anomaly Detection </a:t>
            </a:r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– Allow Request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5BD769-358D-F5F3-CC8D-00D98A5362C6}"/>
              </a:ext>
            </a:extLst>
          </p:cNvPr>
          <p:cNvSpPr txBox="1"/>
          <p:nvPr/>
        </p:nvSpPr>
        <p:spPr>
          <a:xfrm flipH="1">
            <a:off x="5600528" y="3971631"/>
            <a:ext cx="13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80" y="2837080"/>
            <a:ext cx="2012888" cy="18985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9299E68-6D49-3643-66B9-504A4ACEC3F7}"/>
              </a:ext>
            </a:extLst>
          </p:cNvPr>
          <p:cNvSpPr txBox="1"/>
          <p:nvPr/>
        </p:nvSpPr>
        <p:spPr>
          <a:xfrm>
            <a:off x="5327448" y="2627501"/>
            <a:ext cx="163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body":“ls</a:t>
            </a:r>
            <a:r>
              <a:rPr lang="en-US" sz="1200" dirty="0"/>
              <a:t>; rm –rf /",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5917" y="2495630"/>
            <a:ext cx="2924165" cy="20843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335540" y="4330341"/>
            <a:ext cx="2225175" cy="369332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AI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2668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-0.06991 L 0.03776 -0.0037 C 0.04753 0.01134 0.0625 0.02014 0.07826 0.02014 C 0.09583 0.02014 0.11016 0.01134 0.11992 -0.0037 L 0.16797 -0.0699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-0.09629 L 0.197 -0.247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7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2 -0.00902 L 0.01432 -0.00879 C 0.01341 0.02871 0.0155 0.04931 0.00964 0.08079 C 0.00495 0.10579 0.0086 0.09051 -0.00026 0.11736 C -0.00156 0.12153 -0.00286 0.12547 -0.00403 0.12963 C -0.00508 0.13334 -0.00586 0.13727 -0.00716 0.14051 C -0.01081 0.15047 -0.01432 0.16042 -0.01862 0.16922 C -0.02044 0.17269 -0.02239 0.17616 -0.02396 0.1801 C -0.02578 0.18426 -0.02682 0.18936 -0.02851 0.19375 C -0.03086 0.19931 -0.03385 0.2044 -0.0362 0.20996 C -0.03815 0.21436 -0.03945 0.21945 -0.04153 0.22361 C -0.04857 0.23727 -0.06992 0.27361 -0.07747 0.28357 C -0.08372 0.29144 -0.09323 0.3044 -0.09974 0.30926 C -0.10156 0.31065 -0.10325 0.3125 -0.10508 0.31343 C -0.10703 0.31436 -0.10911 0.31412 -0.1112 0.31482 C -0.11224 0.31505 -0.11328 0.31598 -0.11419 0.31621 C -0.11653 0.31667 -0.11888 0.31713 -0.12109 0.3176 C -0.12995 0.31898 -0.12799 0.31875 -0.13255 0.31875 " pathEditMode="relative" rAng="0" ptsTypes="AAAAAAAAAAAAAA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5 -0.02153 C 0.26472 -0.02685 0.34544 -0.03125 0.36472 -0.031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023 L 0.04844 0.1169 C 0.05638 0.14352 0.06836 0.1581 0.08086 0.1581 C 0.09506 0.1581 0.10652 0.14352 0.11446 0.1169 L 0.15274 0.0002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3 -0.07477 L 0.03033 -0.07477 C 0.03359 -0.0794 0.03724 -0.08333 0.04023 -0.08842 C 0.04205 -0.09166 0.04336 -0.0956 0.04557 -0.09791 C 0.047 -0.09954 0.05013 -0.10278 0.05169 -0.10486 C 0.05299 -0.10648 0.05416 -0.10833 0.05547 -0.11018 C 0.05625 -0.1125 0.0569 -0.11504 0.05781 -0.11713 C 0.05846 -0.11852 0.05937 -0.11967 0.06002 -0.12106 C 0.06067 -0.12245 0.06106 -0.12407 0.06158 -0.12523 C 0.06224 -0.12662 0.06315 -0.12778 0.06393 -0.1294 C 0.06471 -0.13102 0.06549 -0.13287 0.06614 -0.13472 C 0.06666 -0.13611 0.06705 -0.1375 0.0677 -0.13889 C 0.06888 -0.1412 0.07018 -0.14352 0.07148 -0.1456 C 0.07226 -0.14676 0.07304 -0.14745 0.07382 -0.14838 C 0.07513 -0.15 0.07643 -0.15185 0.0776 -0.1537 C 0.07929 -0.15648 0.08047 -0.15972 0.08229 -0.16204 C 0.09218 -0.17523 0.07981 -0.15879 0.08763 -0.16875 C 0.08867 -0.17014 0.08958 -0.17153 0.09062 -0.17291 C 0.09218 -0.17477 0.09518 -0.17824 0.09518 -0.17824 C 0.09908 -0.18842 0.09414 -0.17592 0.09908 -0.18634 C 0.10091 -0.19051 0.10208 -0.1956 0.10442 -0.19861 C 0.10547 -0.2 0.10651 -0.20116 0.10742 -0.20278 C 0.10833 -0.2044 0.10885 -0.20671 0.10976 -0.2081 C 0.11041 -0.20926 0.11132 -0.20995 0.11211 -0.21088 C 0.11341 -0.21273 0.11458 -0.21458 0.11588 -0.21643 C 0.11666 -0.21736 0.11823 -0.21898 0.11823 -0.21898 " pathEditMode="relative" ptsTypes="AAAAAAAAAAAAAAAAAAAAAAAA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0088 L 0.01185 0.00903 C 0.01081 0.01644 0.00964 0.02408 0.00873 0.03171 C 0.00795 0.03866 0.00743 0.0456 0.00638 0.05232 C 0.00573 0.05695 0.0043 0.06111 0.00339 0.06574 C 0.00248 0.06991 0.00235 0.07431 0.00105 0.07801 C -0.00078 0.08333 -0.00143 0.08496 -0.00273 0.09028 C -0.00338 0.09283 -0.00547 0.10185 -0.00664 0.10533 C -0.00729 0.10718 -0.0082 0.1088 -0.00885 0.11065 C -0.01224 0.11945 -0.00963 0.11551 -0.01341 0.12014 C -0.01614 0.13218 -0.01328 0.12269 -0.01888 0.13241 C -0.02487 0.14329 -0.01757 0.1331 -0.02343 0.1419 C -0.02617 0.14607 -0.02903 0.15023 -0.03177 0.15417 C -0.03281 0.15556 -0.03385 0.15695 -0.03489 0.15833 C -0.03789 0.16273 -0.04075 0.16806 -0.04401 0.17199 C -0.04557 0.17361 -0.04726 0.175 -0.04869 0.17732 C -0.05039 0.18009 -0.05143 0.18426 -0.05325 0.18681 C -0.05507 0.18935 -0.05742 0.19028 -0.05937 0.19236 C -0.0664 0.19954 -0.06119 0.19653 -0.06705 0.19908 C -0.07591 0.21181 -0.06588 0.19861 -0.07461 0.20718 C -0.07578 0.20833 -0.07656 0.21042 -0.07773 0.21134 C -0.07864 0.21227 -0.07981 0.21227 -0.08073 0.21273 C -0.08151 0.21296 -0.08229 0.21343 -0.08307 0.21412 C -0.08437 0.21528 -0.08554 0.2169 -0.08685 0.21806 C -0.09257 0.22384 -0.0875 0.21852 -0.09218 0.22222 C -0.09336 0.22292 -0.09427 0.22408 -0.09531 0.225 C -0.1039 0.23102 -0.09609 0.225 -0.10377 0.22894 C -0.10638 0.23033 -0.10794 0.23264 -0.11054 0.2331 C -0.11263 0.23333 -0.11471 0.2331 -0.11666 0.2331 " pathEditMode="relative" rAng="0" ptsTypes="AAAAAAAAAAAAAAAAAAAAAAAAAAA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112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6 0.01365 L 0.01446 0.01365 L 0.15521 0.01226 C 0.15834 0.01226 0.16133 0.01134 0.16446 0.01087 C 0.18959 0.00671 0.15144 0.0125 0.17891 0.0081 C 0.1879 0.00671 0.1948 0.00601 0.20417 0.00555 C 0.20977 0.00532 0.21537 0.00555 0.2211 0.00555 " pathEditMode="relative" ptsTypes="AAAAA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57" grpId="0"/>
      <p:bldP spid="30" grpId="0"/>
      <p:bldP spid="34" grpId="0" animBg="1"/>
      <p:bldP spid="5" grpId="0"/>
      <p:bldP spid="12" grpId="0"/>
      <p:bldP spid="1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A9ECB-F05A-F743-A84B-16B484740F87}"/>
              </a:ext>
            </a:extLst>
          </p:cNvPr>
          <p:cNvSpPr/>
          <p:nvPr/>
        </p:nvSpPr>
        <p:spPr>
          <a:xfrm>
            <a:off x="3832941" y="2495630"/>
            <a:ext cx="3198405" cy="226069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299E68-6D49-3643-66B9-504A4ACEC3F7}"/>
              </a:ext>
            </a:extLst>
          </p:cNvPr>
          <p:cNvSpPr txBox="1"/>
          <p:nvPr/>
        </p:nvSpPr>
        <p:spPr>
          <a:xfrm>
            <a:off x="5327448" y="2627501"/>
            <a:ext cx="163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body":“ls</a:t>
            </a:r>
            <a:r>
              <a:rPr lang="en-US" sz="1200" dirty="0"/>
              <a:t>; rm –rf /",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58A98-F2E7-45CE-DE07-1373695ACAFC}"/>
              </a:ext>
            </a:extLst>
          </p:cNvPr>
          <p:cNvSpPr txBox="1"/>
          <p:nvPr/>
        </p:nvSpPr>
        <p:spPr>
          <a:xfrm flipH="1">
            <a:off x="8680544" y="1466178"/>
            <a:ext cx="1472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{ “Anomaly_status":“</a:t>
            </a:r>
            <a:r>
              <a:rPr lang="en-US" sz="1200" dirty="0" err="1"/>
              <a:t>susprcious</a:t>
            </a:r>
            <a:r>
              <a:rPr lang="en-US" sz="1200" dirty="0"/>
              <a:t> command found“}</a:t>
            </a:r>
          </a:p>
          <a:p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FE7C75-F259-2245-9FDA-FF6FF2F6BEB4}"/>
              </a:ext>
            </a:extLst>
          </p:cNvPr>
          <p:cNvSpPr txBox="1"/>
          <p:nvPr/>
        </p:nvSpPr>
        <p:spPr>
          <a:xfrm>
            <a:off x="8643860" y="894753"/>
            <a:ext cx="15348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    </a:t>
            </a:r>
            <a:r>
              <a:rPr lang="en-US" sz="1200" dirty="0"/>
              <a:t>“</a:t>
            </a:r>
            <a:r>
              <a:rPr lang="en-US" sz="1200" dirty="0" err="1"/>
              <a:t>anomaly_status</a:t>
            </a:r>
            <a:r>
              <a:rPr lang="en-US" sz="1200" dirty="0"/>
              <a:t>“  :“No Anomaly“}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4A513C-39E1-5126-48FF-2FD316C6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14310" y="920376"/>
            <a:ext cx="1472134" cy="149321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BFD919-3E18-CE7B-FCF7-8615CEA56307}"/>
              </a:ext>
            </a:extLst>
          </p:cNvPr>
          <p:cNvSpPr txBox="1"/>
          <p:nvPr/>
        </p:nvSpPr>
        <p:spPr>
          <a:xfrm>
            <a:off x="3883983" y="4038180"/>
            <a:ext cx="1256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{“Hello”: “World}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13867-812A-0543-A09B-22BE6A14E18B}"/>
              </a:ext>
            </a:extLst>
          </p:cNvPr>
          <p:cNvSpPr txBox="1"/>
          <p:nvPr/>
        </p:nvSpPr>
        <p:spPr>
          <a:xfrm>
            <a:off x="3961548" y="2601818"/>
            <a:ext cx="1633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{"</a:t>
            </a:r>
            <a:r>
              <a:rPr lang="en-US" sz="1200" dirty="0" err="1"/>
              <a:t>request_data</a:t>
            </a:r>
            <a:r>
              <a:rPr lang="en-US" sz="1200" dirty="0"/>
              <a:t>":{</a:t>
            </a:r>
          </a:p>
          <a:p>
            <a:r>
              <a:rPr lang="en-US" sz="1200" dirty="0"/>
              <a:t>    "path":“/anything",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header":"test</a:t>
            </a:r>
            <a:r>
              <a:rPr lang="en-US" sz="1200" dirty="0"/>
              <a:t>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body":"Hello</a:t>
            </a:r>
            <a:r>
              <a:rPr lang="en-US" sz="1200" dirty="0"/>
              <a:t> World",</a:t>
            </a:r>
          </a:p>
          <a:p>
            <a:r>
              <a:rPr lang="en-US" sz="1200" dirty="0"/>
              <a:t>    "</a:t>
            </a:r>
            <a:r>
              <a:rPr lang="en-US" sz="1200" dirty="0" err="1"/>
              <a:t>method":"GET</a:t>
            </a:r>
            <a:r>
              <a:rPr lang="en-US" sz="1200" dirty="0"/>
              <a:t>"}}</a:t>
            </a:r>
          </a:p>
          <a:p>
            <a:endParaRPr lang="en-IN" sz="12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22F3C4-2CF8-9040-A2C4-DACA4A41B646}"/>
              </a:ext>
            </a:extLst>
          </p:cNvPr>
          <p:cNvSpPr/>
          <p:nvPr/>
        </p:nvSpPr>
        <p:spPr>
          <a:xfrm>
            <a:off x="1292820" y="3199874"/>
            <a:ext cx="145535" cy="1645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629A2-3E09-2A4F-B252-F943D747E711}"/>
              </a:ext>
            </a:extLst>
          </p:cNvPr>
          <p:cNvSpPr txBox="1"/>
          <p:nvPr/>
        </p:nvSpPr>
        <p:spPr>
          <a:xfrm>
            <a:off x="304837" y="4116954"/>
            <a:ext cx="13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{ “Hello" : “World“}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C316390-D013-84E7-35D3-1B9290E194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612337" y="3625977"/>
            <a:ext cx="2220604" cy="45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820EFA-374B-E7F3-DD48-8299611C3931}"/>
              </a:ext>
            </a:extLst>
          </p:cNvPr>
          <p:cNvCxnSpPr>
            <a:cxnSpLocks/>
          </p:cNvCxnSpPr>
          <p:nvPr/>
        </p:nvCxnSpPr>
        <p:spPr>
          <a:xfrm flipV="1">
            <a:off x="7094706" y="1637172"/>
            <a:ext cx="1472134" cy="11430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81619-9A1D-0842-78A1-684A9EA7C6EB}"/>
              </a:ext>
            </a:extLst>
          </p:cNvPr>
          <p:cNvCxnSpPr>
            <a:cxnSpLocks/>
          </p:cNvCxnSpPr>
          <p:nvPr/>
        </p:nvCxnSpPr>
        <p:spPr>
          <a:xfrm flipH="1">
            <a:off x="7152882" y="1938673"/>
            <a:ext cx="1534874" cy="1206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288E451-2966-1B0A-A74B-6C1CCEE3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983" y="2866398"/>
            <a:ext cx="1592210" cy="16424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80ED82-40DB-3598-A518-F29E9AE61C30}"/>
              </a:ext>
            </a:extLst>
          </p:cNvPr>
          <p:cNvCxnSpPr>
            <a:cxnSpLocks/>
          </p:cNvCxnSpPr>
          <p:nvPr/>
        </p:nvCxnSpPr>
        <p:spPr>
          <a:xfrm flipV="1">
            <a:off x="7043106" y="3687643"/>
            <a:ext cx="2538277" cy="43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58ECDCAE-BBC0-64F8-0507-4E329A11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4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A50BD-6F5E-3F87-676F-E0E8FC1D7F3E}"/>
              </a:ext>
            </a:extLst>
          </p:cNvPr>
          <p:cNvSpPr txBox="1"/>
          <p:nvPr/>
        </p:nvSpPr>
        <p:spPr>
          <a:xfrm>
            <a:off x="515104" y="2512065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Consumer</a:t>
            </a: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2012BA42-4D5B-67C2-326A-1C4399A276FB}"/>
              </a:ext>
            </a:extLst>
          </p:cNvPr>
          <p:cNvSpPr txBox="1">
            <a:spLocks/>
          </p:cNvSpPr>
          <p:nvPr/>
        </p:nvSpPr>
        <p:spPr>
          <a:xfrm>
            <a:off x="-1179952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KONG HACKATHON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B558C-4399-5115-BD61-4847398E47B1}"/>
              </a:ext>
            </a:extLst>
          </p:cNvPr>
          <p:cNvSpPr txBox="1"/>
          <p:nvPr/>
        </p:nvSpPr>
        <p:spPr>
          <a:xfrm>
            <a:off x="9872050" y="4618870"/>
            <a:ext cx="128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API Provider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2B4F6-5CFD-F3F8-226A-4D509CEB2EC1}"/>
              </a:ext>
            </a:extLst>
          </p:cNvPr>
          <p:cNvSpPr txBox="1"/>
          <p:nvPr/>
        </p:nvSpPr>
        <p:spPr>
          <a:xfrm>
            <a:off x="3962400" y="4936928"/>
            <a:ext cx="2917371" cy="116955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IBMPlexMono, Monaco,  Courier New"/>
              </a:rPr>
              <a:t>Plugin Schema</a:t>
            </a:r>
            <a:endParaRPr lang="en-US" sz="1400" b="1" dirty="0">
              <a:solidFill>
                <a:schemeClr val="tx2"/>
              </a:solidFill>
              <a:effectLst/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config.openai_url</a:t>
            </a:r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“{{</a:t>
            </a:r>
            <a:r>
              <a:rPr lang="en-US" sz="1400" dirty="0" err="1">
                <a:solidFill>
                  <a:srgbClr val="0451A5"/>
                </a:solidFill>
                <a:latin typeface="IBMPlexMono, Monaco,  Courier New"/>
              </a:rPr>
              <a:t>openai_url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}} ”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  <a:p>
            <a:r>
              <a:rPr lang="en-US" sz="1400" dirty="0" err="1">
                <a:solidFill>
                  <a:srgbClr val="A31515"/>
                </a:solidFill>
                <a:latin typeface="IBMPlexMono, Monaco,  Courier New"/>
              </a:rPr>
              <a:t>config.openai_model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=“chat-</a:t>
            </a:r>
            <a:r>
              <a:rPr lang="en-US" sz="1400" dirty="0" err="1">
                <a:solidFill>
                  <a:srgbClr val="000000"/>
                </a:solidFill>
                <a:latin typeface="IBMPlexMono, Monaco,  Courier New"/>
              </a:rPr>
              <a:t>gpt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”</a:t>
            </a:r>
            <a:endParaRPr lang="en-US" sz="1400" dirty="0">
              <a:solidFill>
                <a:srgbClr val="A31515"/>
              </a:solidFill>
              <a:latin typeface="IBMPlexMono, Monaco,  Courier New"/>
            </a:endParaRPr>
          </a:p>
          <a:p>
            <a:r>
              <a:rPr lang="en-US" sz="1400" dirty="0">
                <a:solidFill>
                  <a:srgbClr val="A31515"/>
                </a:solidFill>
                <a:latin typeface="IBMPlexMono, Monaco,  Courier New"/>
              </a:rPr>
              <a:t>config.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anomaly_detection_action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IBMPlexMono, Monaco,  Courier New"/>
              </a:rPr>
              <a:t>=</a:t>
            </a:r>
            <a:r>
              <a:rPr lang="en-US" sz="1400" dirty="0">
                <a:solidFill>
                  <a:srgbClr val="0451A5"/>
                </a:solidFill>
                <a:latin typeface="IBMPlexMono, Monaco,  Courier New"/>
              </a:rPr>
              <a:t>deny</a:t>
            </a:r>
            <a:endParaRPr lang="en-US" sz="1400" dirty="0">
              <a:solidFill>
                <a:srgbClr val="000000"/>
              </a:solidFill>
              <a:latin typeface="IBMPlexMono, Monaco,  Courier New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70B76-F01E-46E2-5377-C573CBEC6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2" y="737032"/>
            <a:ext cx="11583304" cy="2024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7F3DB-833F-F38F-FD18-09712801022A}"/>
              </a:ext>
            </a:extLst>
          </p:cNvPr>
          <p:cNvSpPr txBox="1"/>
          <p:nvPr/>
        </p:nvSpPr>
        <p:spPr>
          <a:xfrm>
            <a:off x="108145" y="3860084"/>
            <a:ext cx="1986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 “command" : “ls; rm –rf /“}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5153E-1F1B-1EDB-D1DD-5E45E5294C71}"/>
              </a:ext>
            </a:extLst>
          </p:cNvPr>
          <p:cNvSpPr txBox="1"/>
          <p:nvPr/>
        </p:nvSpPr>
        <p:spPr>
          <a:xfrm flipH="1">
            <a:off x="5448128" y="3819231"/>
            <a:ext cx="136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    “</a:t>
            </a:r>
            <a:r>
              <a:rPr lang="en-US" sz="1200" dirty="0" err="1"/>
              <a:t>Forbbidden</a:t>
            </a:r>
            <a:r>
              <a:rPr lang="en-US" sz="1200" dirty="0"/>
              <a:t>":“Anomaly detected in request “}</a:t>
            </a:r>
          </a:p>
          <a:p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C63B4F-311B-72C3-17C9-515CF67DE80B}"/>
              </a:ext>
            </a:extLst>
          </p:cNvPr>
          <p:cNvSpPr txBox="1"/>
          <p:nvPr/>
        </p:nvSpPr>
        <p:spPr>
          <a:xfrm>
            <a:off x="5181601" y="6858000"/>
            <a:ext cx="14003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uk.wikipedia.org/wiki/ChatGP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7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2124" y="80101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/>
              <a:t>AI Anomaly Detection </a:t>
            </a:r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– Deny Request Flow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3FAE0A-DAF4-D6D8-784B-9D94A432C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280" y="2837080"/>
            <a:ext cx="2012888" cy="1898587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46E516BD-8EE0-234F-842D-473B61B68B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2769" y="2556168"/>
            <a:ext cx="2924165" cy="20843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120FF1-B689-4F4B-B9E2-B14F7F3A2BBB}"/>
              </a:ext>
            </a:extLst>
          </p:cNvPr>
          <p:cNvSpPr txBox="1"/>
          <p:nvPr/>
        </p:nvSpPr>
        <p:spPr>
          <a:xfrm>
            <a:off x="4300627" y="4355918"/>
            <a:ext cx="2225175" cy="369332"/>
          </a:xfrm>
          <a:prstGeom prst="rect">
            <a:avLst/>
          </a:prstGeom>
          <a:blipFill>
            <a:blip r:embed="rId10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/>
              <a:t>AI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0088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-0.06991 L 0.03776 -0.0037 C 0.04753 0.01134 0.0625 0.02014 0.07826 0.02014 C 0.09583 0.02014 0.11016 0.01134 0.11992 -0.0037 L 0.16797 -0.0699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449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46 -0.09629 L 0.197 -0.247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75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33 -0.00902 L 0.01433 -0.00879 C 0.01342 0.02871 0.0155 0.04931 0.00963 0.08079 C 0.00495 0.10579 0.0086 0.09051 -0.00026 0.11736 C -0.00157 0.12153 -0.00286 0.12547 -0.00403 0.12963 C -0.00507 0.13334 -0.00585 0.13727 -0.00716 0.14051 C -0.0108 0.15047 -0.01432 0.16042 -0.01861 0.16922 C -0.02044 0.17269 -0.02239 0.17616 -0.02395 0.1801 C -0.02578 0.18426 -0.02682 0.18936 -0.02852 0.19375 C -0.03085 0.19931 -0.03385 0.2044 -0.03619 0.20996 C -0.03815 0.21436 -0.03945 0.21945 -0.04153 0.22361 C -0.04857 0.23727 -0.06992 0.27361 -0.07747 0.28357 C -0.08372 0.29144 -0.09322 0.3044 -0.09973 0.30926 C -0.10157 0.31065 -0.10326 0.3125 -0.10508 0.31343 C -0.10704 0.31436 -0.10912 0.31412 -0.1112 0.31482 C -0.11224 0.31505 -0.11329 0.31598 -0.1142 0.31621 C -0.11654 0.31667 -0.11889 0.31713 -0.1211 0.3176 C -0.12995 0.31898 -0.128 0.31875 -0.13256 0.31875 " pathEditMode="relative" rAng="0" ptsTypes="AAAAAAAAAAAAAAAAAA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638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25 -0.02153 C 0.26472 -0.02685 0.34544 -0.03125 0.36472 -0.031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50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023 L 0.04844 0.1169 C 0.05638 0.14352 0.06836 0.1581 0.08086 0.1581 C 0.09506 0.1581 0.10652 0.14352 0.11446 0.1169 L 0.15274 0.00023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78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33 -0.07477 L 0.03033 -0.07477 C 0.03359 -0.0794 0.03724 -0.08333 0.04023 -0.08842 C 0.04205 -0.09166 0.04336 -0.0956 0.04557 -0.09791 C 0.047 -0.09954 0.05013 -0.10278 0.05169 -0.10486 C 0.05299 -0.10648 0.05416 -0.10833 0.05547 -0.11018 C 0.05625 -0.1125 0.0569 -0.11504 0.05781 -0.11713 C 0.05846 -0.11852 0.05937 -0.11967 0.06002 -0.12106 C 0.06067 -0.12245 0.06106 -0.12407 0.06158 -0.12523 C 0.06224 -0.12662 0.06315 -0.12778 0.06393 -0.1294 C 0.06471 -0.13102 0.06549 -0.13287 0.06614 -0.13472 C 0.06666 -0.13611 0.06705 -0.1375 0.0677 -0.13889 C 0.06888 -0.1412 0.07018 -0.14352 0.07148 -0.1456 C 0.07226 -0.14676 0.07304 -0.14745 0.07382 -0.14838 C 0.07513 -0.15 0.07643 -0.15185 0.0776 -0.1537 C 0.07929 -0.15648 0.08047 -0.15972 0.08229 -0.16204 C 0.09218 -0.17523 0.07981 -0.15879 0.08763 -0.16875 C 0.08867 -0.17014 0.08958 -0.17153 0.09062 -0.17291 C 0.09218 -0.17477 0.09518 -0.17824 0.09518 -0.17824 C 0.09908 -0.18842 0.09414 -0.17592 0.09908 -0.18634 C 0.10091 -0.19051 0.10208 -0.1956 0.10442 -0.19861 C 0.10547 -0.2 0.10651 -0.20116 0.10742 -0.20278 C 0.10833 -0.2044 0.10885 -0.20671 0.10976 -0.2081 C 0.11041 -0.20926 0.11132 -0.20995 0.11211 -0.21088 C 0.11341 -0.21273 0.11458 -0.21458 0.11588 -0.21643 C 0.11666 -0.21736 0.11823 -0.21898 0.11823 -0.21898 " pathEditMode="relative" ptsTypes="AAAAAAAAAAAAAAAAAAAAAAAAAA">
                                      <p:cBhvr>
                                        <p:cTn id="3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4 0.0088 L 0.01184 0.00903 C 0.0108 0.01644 0.00963 0.02408 0.00872 0.03171 C 0.00794 0.03866 0.00742 0.0456 0.00638 0.05232 C 0.00572 0.05695 0.00429 0.06111 0.00338 0.06574 C 0.00247 0.06991 0.00234 0.07431 0.00104 0.07801 C -0.00079 0.08333 -0.00144 0.08496 -0.00274 0.09028 C -0.00339 0.09283 -0.00547 0.10185 -0.00664 0.10533 C -0.0073 0.10718 -0.00821 0.1088 -0.00886 0.11065 C -0.01224 0.11945 -0.00964 0.11551 -0.01342 0.12014 C -0.01615 0.13218 -0.01329 0.12269 -0.01888 0.13241 C -0.02487 0.14329 -0.01758 0.1331 -0.02344 0.1419 C -0.02618 0.14607 -0.02904 0.15023 -0.03178 0.15417 C -0.03282 0.15556 -0.03386 0.15695 -0.0349 0.15833 C -0.03789 0.16273 -0.04076 0.16806 -0.04401 0.17199 C -0.04558 0.17361 -0.04727 0.175 -0.0487 0.17732 C -0.05039 0.18009 -0.05144 0.18426 -0.05326 0.18681 C -0.05508 0.18935 -0.05743 0.19028 -0.05938 0.19236 C -0.06641 0.19954 -0.0612 0.19653 -0.06706 0.19908 C -0.07592 0.21181 -0.06589 0.19861 -0.07461 0.20718 C -0.07579 0.20833 -0.07657 0.21042 -0.07774 0.21134 C -0.07865 0.21227 -0.07982 0.21227 -0.08073 0.21273 C -0.08151 0.21296 -0.0823 0.21343 -0.08308 0.21412 C -0.08438 0.21528 -0.08555 0.2169 -0.08685 0.21806 C -0.09258 0.22384 -0.0875 0.21852 -0.09219 0.22222 C -0.09336 0.22292 -0.09428 0.22408 -0.09532 0.225 C -0.10391 0.23102 -0.0961 0.225 -0.10378 0.22894 C -0.10638 0.23033 -0.10795 0.23264 -0.11055 0.2331 C -0.11263 0.23333 -0.11472 0.2331 -0.11667 0.2331 " pathEditMode="relative" rAng="0" ptsTypes="AAAAAAAAAAAAAAAAAAAAAAAAAAAAA">
                                      <p:cBhvr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32" y="1120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2.70833E-6 0.00024 L -0.03216 -0.00555 C -0.03724 -0.00625 -0.04245 -0.00625 -0.04753 -0.00694 C -0.08698 -0.01296 -0.02709 -0.00625 -0.07279 -0.0125 C -0.08164 -0.01365 -0.09063 -0.01412 -0.09948 -0.01504 C -0.10391 -0.0155 -0.10821 -0.0162 -0.1125 -0.01643 L -0.14245 -0.01782 L -0.16914 -0.0206 L -0.18529 -0.02199 C -0.18828 -0.02222 -0.19141 -0.02291 -0.1944 -0.02338 L -0.20586 -0.02476 C -0.20873 -0.025 -0.21146 -0.02592 -0.21433 -0.02615 C -0.22422 -0.02685 -0.23425 -0.02708 -0.24414 -0.02754 C -0.24649 -0.028 -0.24883 -0.02824 -0.25104 -0.0287 C -0.26198 -0.03171 -0.24688 -0.0287 -0.25951 -0.03148 C -0.26003 -0.03171 -0.26055 -0.03148 -0.26094 -0.03148 " pathEditMode="relative" rAng="0" ptsTypes="AAAAAAAAAAAAAAA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1" grpId="0"/>
      <p:bldP spid="29" grpId="0"/>
      <p:bldP spid="57" grpId="0"/>
      <p:bldP spid="30" grpId="0"/>
      <p:bldP spid="34" grpId="0" animBg="1"/>
      <p:bldP spid="5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25016" y="96023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DEMO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5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C859EAA1-90DC-04AC-EE26-2B375421344D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B3D101-DDA3-3298-98FD-9C001BE92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28EAD-8959-D6F6-FAED-56369648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45" y="1848449"/>
            <a:ext cx="4918710" cy="32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667548E2-ABE9-0F43-8001-675333B79105}"/>
              </a:ext>
            </a:extLst>
          </p:cNvPr>
          <p:cNvSpPr txBox="1">
            <a:spLocks/>
          </p:cNvSpPr>
          <p:nvPr/>
        </p:nvSpPr>
        <p:spPr>
          <a:xfrm>
            <a:off x="511303" y="40142"/>
            <a:ext cx="10370853" cy="625739"/>
          </a:xfrm>
          <a:prstGeom prst="rect">
            <a:avLst/>
          </a:prstGeom>
        </p:spPr>
        <p:txBody>
          <a:bodyPr/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380985" eaLnBrk="1" hangingPunct="1">
              <a:defRPr>
                <a:latin typeface="+mn-lt"/>
                <a:ea typeface="+mn-ea"/>
                <a:cs typeface="+mn-cs"/>
              </a:defRPr>
            </a:lvl2pPr>
            <a:lvl3pPr marL="761970" eaLnBrk="1" hangingPunct="1">
              <a:defRPr>
                <a:latin typeface="+mn-lt"/>
                <a:ea typeface="+mn-ea"/>
                <a:cs typeface="+mn-cs"/>
              </a:defRPr>
            </a:lvl3pPr>
            <a:lvl4pPr marL="1142954" eaLnBrk="1" hangingPunct="1">
              <a:defRPr>
                <a:latin typeface="+mn-lt"/>
                <a:ea typeface="+mn-ea"/>
                <a:cs typeface="+mn-cs"/>
              </a:defRPr>
            </a:lvl4pPr>
            <a:lvl5pPr marL="1523939" eaLnBrk="1" hangingPunct="1">
              <a:defRPr>
                <a:latin typeface="+mn-lt"/>
                <a:ea typeface="+mn-ea"/>
                <a:cs typeface="+mn-cs"/>
              </a:defRPr>
            </a:lvl5pPr>
            <a:lvl6pPr marL="1904924" eaLnBrk="1" hangingPunct="1">
              <a:defRPr>
                <a:latin typeface="+mn-lt"/>
                <a:ea typeface="+mn-ea"/>
                <a:cs typeface="+mn-cs"/>
              </a:defRPr>
            </a:lvl6pPr>
            <a:lvl7pPr marL="2285909" eaLnBrk="1" hangingPunct="1">
              <a:defRPr>
                <a:latin typeface="+mn-lt"/>
                <a:ea typeface="+mn-ea"/>
                <a:cs typeface="+mn-cs"/>
              </a:defRPr>
            </a:lvl7pPr>
            <a:lvl8pPr marL="2666893" eaLnBrk="1" hangingPunct="1">
              <a:defRPr>
                <a:latin typeface="+mn-lt"/>
                <a:ea typeface="+mn-ea"/>
                <a:cs typeface="+mn-cs"/>
              </a:defRPr>
            </a:lvl8pPr>
            <a:lvl9pPr marL="3047878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0" u="none" strike="noStrike" dirty="0">
                <a:solidFill>
                  <a:srgbClr val="24292F"/>
                </a:solidFill>
                <a:effectLst/>
                <a:latin typeface="-apple-system"/>
              </a:rPr>
              <a:t>Upstream Token Auth</a:t>
            </a:r>
            <a:endParaRPr lang="en-US" sz="3600" b="1" kern="0" dirty="0">
              <a:solidFill>
                <a:schemeClr val="bg2">
                  <a:lumMod val="50000"/>
                </a:schemeClr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04D5A5-3948-775F-1200-B91B9EEA82AB}"/>
              </a:ext>
            </a:extLst>
          </p:cNvPr>
          <p:cNvSpPr txBox="1"/>
          <p:nvPr/>
        </p:nvSpPr>
        <p:spPr>
          <a:xfrm>
            <a:off x="5770605" y="5820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41D28-85F8-B87D-9904-4965986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743200" cy="365125"/>
          </a:xfrm>
        </p:spPr>
        <p:txBody>
          <a:bodyPr/>
          <a:lstStyle/>
          <a:p>
            <a:fld id="{2A4208BB-6F10-CB45-B5DF-13BAE44EBA87}" type="slidenum">
              <a:rPr lang="en-US" b="1" smtClean="0">
                <a:solidFill>
                  <a:srgbClr val="0070C0"/>
                </a:solidFill>
              </a:rPr>
              <a:t>6</a:t>
            </a:fld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7A51-6EAE-0B77-C221-0BCF306C9026}"/>
              </a:ext>
            </a:extLst>
          </p:cNvPr>
          <p:cNvSpPr txBox="1"/>
          <p:nvPr/>
        </p:nvSpPr>
        <p:spPr>
          <a:xfrm>
            <a:off x="3897937" y="2468523"/>
            <a:ext cx="3920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THANK </a:t>
            </a:r>
          </a:p>
          <a:p>
            <a:r>
              <a:rPr lang="en-US" sz="7200" b="1" dirty="0">
                <a:latin typeface="Arial Black" panose="020B0604020202020204" pitchFamily="34" charset="0"/>
                <a:cs typeface="Arial Black" panose="020B0604020202020204" pitchFamily="34" charset="0"/>
              </a:rPr>
              <a:t>     YOU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8420A7-01CD-D1B3-86D5-73A6AC8F52F2}"/>
              </a:ext>
            </a:extLst>
          </p:cNvPr>
          <p:cNvGrpSpPr/>
          <p:nvPr/>
        </p:nvGrpSpPr>
        <p:grpSpPr>
          <a:xfrm>
            <a:off x="7808503" y="1952090"/>
            <a:ext cx="4383498" cy="2620954"/>
            <a:chOff x="7808503" y="1952090"/>
            <a:chExt cx="4383498" cy="26209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FFD363-83B1-FE2B-D87F-126B3D474E7E}"/>
                </a:ext>
              </a:extLst>
            </p:cNvPr>
            <p:cNvSpPr/>
            <p:nvPr/>
          </p:nvSpPr>
          <p:spPr>
            <a:xfrm>
              <a:off x="7952198" y="1952090"/>
              <a:ext cx="4239803" cy="1900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98BFF6-1CFC-F5A9-31FD-CCFCAA940633}"/>
                </a:ext>
              </a:extLst>
            </p:cNvPr>
            <p:cNvSpPr/>
            <p:nvPr/>
          </p:nvSpPr>
          <p:spPr>
            <a:xfrm>
              <a:off x="7808503" y="2672325"/>
              <a:ext cx="133563" cy="1900719"/>
            </a:xfrm>
            <a:prstGeom prst="rect">
              <a:avLst/>
            </a:prstGeom>
            <a:solidFill>
              <a:srgbClr val="FFA5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Footer Placeholder 58">
            <a:extLst>
              <a:ext uri="{FF2B5EF4-FFF2-40B4-BE49-F238E27FC236}">
                <a16:creationId xmlns:a16="http://schemas.microsoft.com/office/drawing/2014/main" id="{417291C2-110A-906E-4AFF-DAF7B58307E8}"/>
              </a:ext>
            </a:extLst>
          </p:cNvPr>
          <p:cNvSpPr txBox="1">
            <a:spLocks/>
          </p:cNvSpPr>
          <p:nvPr/>
        </p:nvSpPr>
        <p:spPr>
          <a:xfrm>
            <a:off x="-128016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KONG HACKATHON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7A6B0-56FA-6853-2017-00C074F63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8" y="665881"/>
            <a:ext cx="11583304" cy="2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304 -4.44444E-6 L -0.32304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Words>603</Words>
  <Application>Microsoft Office PowerPoint</Application>
  <PresentationFormat>Widescreen</PresentationFormat>
  <Paragraphs>140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Arial Black</vt:lpstr>
      <vt:lpstr>Calibri</vt:lpstr>
      <vt:lpstr>Calibri Light</vt:lpstr>
      <vt:lpstr>Gadugi</vt:lpstr>
      <vt:lpstr>IBMPlexMono, Monaco,  Courier New</vt:lpstr>
      <vt:lpstr>Office Theme</vt:lpstr>
      <vt:lpstr>AI Anomaly Detection – Kong Plugin 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Upstream Token Auth – KONG Plugin</dc:title>
  <dc:creator>Saikumar, Siddharth</dc:creator>
  <cp:lastModifiedBy>Mayank Murari</cp:lastModifiedBy>
  <cp:revision>148</cp:revision>
  <dcterms:created xsi:type="dcterms:W3CDTF">2022-09-24T17:05:55Z</dcterms:created>
  <dcterms:modified xsi:type="dcterms:W3CDTF">2024-09-09T09:12:20Z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111c4b-49e3-4225-99d5-171502db0107_Enabled">
    <vt:lpwstr>true</vt:lpwstr>
  </property>
  <property fmtid="{D5CDD505-2E9C-101B-9397-08002B2CF9AE}" pid="3" name="MSIP_Label_0d111c4b-49e3-4225-99d5-171502db0107_SetDate">
    <vt:lpwstr>2022-09-25T03:35:18Z</vt:lpwstr>
  </property>
  <property fmtid="{D5CDD505-2E9C-101B-9397-08002B2CF9AE}" pid="4" name="MSIP_Label_0d111c4b-49e3-4225-99d5-171502db0107_Method">
    <vt:lpwstr>Standard</vt:lpwstr>
  </property>
  <property fmtid="{D5CDD505-2E9C-101B-9397-08002B2CF9AE}" pid="5" name="MSIP_Label_0d111c4b-49e3-4225-99d5-171502db0107_Name">
    <vt:lpwstr>Authorized Use</vt:lpwstr>
  </property>
  <property fmtid="{D5CDD505-2E9C-101B-9397-08002B2CF9AE}" pid="6" name="MSIP_Label_0d111c4b-49e3-4225-99d5-171502db0107_SiteId">
    <vt:lpwstr>bcfa3e87-841e-48c7-983b-584159dd1a69</vt:lpwstr>
  </property>
  <property fmtid="{D5CDD505-2E9C-101B-9397-08002B2CF9AE}" pid="7" name="MSIP_Label_0d111c4b-49e3-4225-99d5-171502db0107_ActionId">
    <vt:lpwstr>8a53ce7e-a505-469a-8478-d52ba4e4fd9c</vt:lpwstr>
  </property>
  <property fmtid="{D5CDD505-2E9C-101B-9397-08002B2CF9AE}" pid="8" name="MSIP_Label_0d111c4b-49e3-4225-99d5-171502db0107_ContentBits">
    <vt:lpwstr>0</vt:lpwstr>
  </property>
</Properties>
</file>