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08" r:id="rId1"/>
  </p:sldMasterIdLst>
  <p:notesMasterIdLst>
    <p:notesMasterId r:id="rId9"/>
  </p:notesMasterIdLst>
  <p:sldIdLst>
    <p:sldId id="257" r:id="rId2"/>
    <p:sldId id="256" r:id="rId3"/>
    <p:sldId id="268" r:id="rId4"/>
    <p:sldId id="262" r:id="rId5"/>
    <p:sldId id="266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8"/>
    <p:restoredTop sz="94679"/>
  </p:normalViewPr>
  <p:slideViewPr>
    <p:cSldViewPr snapToGrid="0">
      <p:cViewPr varScale="1">
        <p:scale>
          <a:sx n="150" d="100"/>
          <a:sy n="150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C6190-C48F-3848-96F1-5E546D7322BF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A11DA-6FCE-5B40-A36C-C8C12490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3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1687-B6BE-9243-8381-BA32EFE39A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1687-B6BE-9243-8381-BA32EFE39A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96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1687-B6BE-9243-8381-BA32EFE39A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1687-B6BE-9243-8381-BA32EFE39A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9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7EF0-4CEA-C5F4-EE93-636F29483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AB37B-7FB4-4F95-EE95-22F29CB66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6B79-0122-444D-207C-F46C9A96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E8D2-A034-CD4D-945E-8E26A798CE77}" type="datetime1">
              <a:rPr lang="en-IN" smtClean="0"/>
              <a:t>27/09/22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238-99CA-7519-99B9-A36F1F81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AC16D-84DD-65FF-DF7E-4AAA2A2F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EE33-DC1B-BCAC-23D4-526A7448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B8A3E-6C74-0308-919F-5021FB7CB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B6C4-B0FC-9F59-6B7E-F1EFE321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BCDB-41A8-1A45-A6B5-C1BCC2CF4225}" type="datetime1">
              <a:rPr lang="en-IN" smtClean="0"/>
              <a:t>27/09/22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992F-0525-F1EC-3396-43FFDD66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D690F-4CEE-6B1F-0ECB-14D45EFB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5197A-9917-8F66-913F-4E91C98B6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FE702-149A-0A2F-01DA-E831C6FDD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D5B62-6D73-984A-B1A1-175F7A1E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B775-D451-EE45-9329-DE3727B49E7A}" type="datetime1">
              <a:rPr lang="en-IN" smtClean="0"/>
              <a:t>27/09/22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5409A-B941-56EC-A47D-2A868B52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57099-472C-B7A7-697A-B082A608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7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2F51-D9AB-8B68-A7BD-F4C043AC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80561-20D7-FFE0-50C5-DB42239E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AA1C-18A3-26BC-E18E-75FFCECA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F0B2-1A70-3945-969A-D11A792A440D}" type="datetime1">
              <a:rPr lang="en-IN" smtClean="0"/>
              <a:t>27/09/22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BE134-DACF-CB61-3C2B-6D4FC76A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44E7-443C-C9D2-9E21-DB676A58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6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2EE0-3E77-C8FB-D891-F386C7C8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236F9-A322-2741-ABD9-23FE94C9F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5068-5544-3D9A-DA12-CF585174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FF57-17EF-A64F-8500-A98CEF650858}" type="datetime1">
              <a:rPr lang="en-IN" smtClean="0"/>
              <a:t>27/09/22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AEFD-3B92-90DC-F61A-94EA9E16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78AA5-4189-308B-6C13-F654B720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4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57D7-CCAD-7C05-6F57-2730CD89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B5B7-AADA-ED2C-277C-2C360BEC6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54D30-E705-375E-4145-C9E2CEA27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5FD87-BA58-CB16-36FD-9AFD0CE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164D-AA60-E040-9EFE-04AE0EC62769}" type="datetime1">
              <a:rPr lang="en-IN" smtClean="0"/>
              <a:t>27/09/22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43BB7-3B39-1CB6-5A27-2EA9E12C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66A4B-241E-5C02-2D81-1BE38991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5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59C3-EC5A-8A79-50F4-F00ED439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0D2A-71E3-7B13-5A54-536C58665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E6680-23F7-5BD7-47A8-AF4EDF261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066FD-A7D6-EC8E-FEAA-14EAB82CE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6A4D2-F305-86DA-6A72-4ABBFD299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38057-7C78-4ACC-91CF-E0768012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A54C-1AF8-2F40-B941-F3FC5C80D85E}" type="datetime1">
              <a:rPr lang="en-IN" smtClean="0"/>
              <a:t>27/09/22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DB55D-1508-9C8A-B865-2C3842F3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3B510-7EB8-B6AC-5F77-97F90A1B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FDEC-1FAB-8CC7-0322-A1B801CB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631E8-08FB-CB40-9649-1076DD02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8526-0342-784A-AFF3-192327C4BEB6}" type="datetime1">
              <a:rPr lang="en-IN" smtClean="0"/>
              <a:t>27/09/22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8E0D5-3C8C-8025-B89A-C36A9A8F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3A01E-D803-DF95-B998-B1C6F4FC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7ED4A-00DB-9382-86B0-A4426116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0B1-6EDD-8B4C-9A46-132F2DA38935}" type="datetime1">
              <a:rPr lang="en-IN" smtClean="0"/>
              <a:t>27/09/22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014D7-B1E1-C2FD-E7DB-3239AA88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4EB36-E912-67B4-7970-32CADDF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3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8878-5DAA-1284-D908-17C521AB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D5AC-03A8-0905-9B93-71CF60AD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469D6-31E4-5D15-4826-4A48619CF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53698-F3A0-5902-6090-ED69F704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F699-2A48-7D40-974C-DDD4C37BD2AC}" type="datetime1">
              <a:rPr lang="en-IN" smtClean="0"/>
              <a:t>27/09/22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E76D8-7EA6-F115-D182-2AEE086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8C66E-F7D3-80A0-6391-C03A1F1D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A53B-4C57-2440-9207-9A313944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39606-DF8F-FFA3-02AE-4851F8E01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73738-CD4C-C0D7-12EC-61AA5CFF9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E0368-72D2-1847-C6A9-5AB70664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341B-87FB-554B-8378-43158D5B9040}" type="datetime1">
              <a:rPr lang="en-IN" smtClean="0"/>
              <a:t>27/09/22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52039-74E9-483B-8ACB-385D5388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4FDE5-6084-AA6F-7A8E-64DD28FA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2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0FD5A-90B8-1855-FAF3-366566CB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F1FE-E843-9487-E971-D9A0D046A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C5665-CFA6-740A-E342-2A3EF34D8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D8A7-5D36-624F-8729-4CDAEE72E347}" type="datetime1">
              <a:rPr lang="en-IN" smtClean="0"/>
              <a:t>27/09/22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773D-9169-3ACC-F2F8-BD4DAAEAB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9CE23-DB2E-8083-8541-7FBA7D917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i.twitter.com/oauth/authoriz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2DAD9C-8D15-32E0-A66D-48347E13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1" y="4233675"/>
            <a:ext cx="4424430" cy="2015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 u="none" strike="noStrike" kern="1200" dirty="0">
                <a:effectLst/>
                <a:latin typeface="+mj-lt"/>
                <a:ea typeface="+mj-ea"/>
                <a:cs typeface="+mj-cs"/>
              </a:rPr>
              <a:t>Upstream Token Auth – Kong Plugin </a:t>
            </a:r>
            <a:endParaRPr lang="en-US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833A2-B28C-C389-68E7-9F575C68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31" y="1237577"/>
            <a:ext cx="10228659" cy="237816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Footer Placeholder 58">
            <a:extLst>
              <a:ext uri="{FF2B5EF4-FFF2-40B4-BE49-F238E27FC236}">
                <a16:creationId xmlns:a16="http://schemas.microsoft.com/office/drawing/2014/main" id="{474AB24D-FC69-3800-220B-EC5F8B899F11}"/>
              </a:ext>
            </a:extLst>
          </p:cNvPr>
          <p:cNvSpPr txBox="1">
            <a:spLocks/>
          </p:cNvSpPr>
          <p:nvPr/>
        </p:nvSpPr>
        <p:spPr>
          <a:xfrm>
            <a:off x="6881196" y="4364058"/>
            <a:ext cx="5160457" cy="203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B0F0"/>
                </a:solidFill>
              </a:rPr>
              <a:t>Mayank Murari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B0F0"/>
                </a:solidFill>
              </a:rPr>
              <a:t>            &amp;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B0F0"/>
                </a:solidFill>
              </a:rPr>
              <a:t>Siddharth Saikumar</a:t>
            </a:r>
          </a:p>
        </p:txBody>
      </p:sp>
      <p:sp>
        <p:nvSpPr>
          <p:cNvPr id="7" name="Footer Placeholder 58">
            <a:extLst>
              <a:ext uri="{FF2B5EF4-FFF2-40B4-BE49-F238E27FC236}">
                <a16:creationId xmlns:a16="http://schemas.microsoft.com/office/drawing/2014/main" id="{72109642-2EEE-A580-FF53-BDFC9F6D2C3D}"/>
              </a:ext>
            </a:extLst>
          </p:cNvPr>
          <p:cNvSpPr txBox="1">
            <a:spLocks/>
          </p:cNvSpPr>
          <p:nvPr/>
        </p:nvSpPr>
        <p:spPr>
          <a:xfrm>
            <a:off x="-128016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KONG HACKATHON</a:t>
            </a:r>
          </a:p>
        </p:txBody>
      </p:sp>
      <p:pic>
        <p:nvPicPr>
          <p:cNvPr id="11" name="object 3">
            <a:extLst>
              <a:ext uri="{FF2B5EF4-FFF2-40B4-BE49-F238E27FC236}">
                <a16:creationId xmlns:a16="http://schemas.microsoft.com/office/drawing/2014/main" id="{86C2AA7A-C552-921A-1445-895BE50B02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flipH="1">
            <a:off x="6833135" y="4853315"/>
            <a:ext cx="48059" cy="1120315"/>
          </a:xfrm>
          <a:prstGeom prst="rect">
            <a:avLst/>
          </a:prstGeom>
          <a:solidFill>
            <a:srgbClr val="0070C0"/>
          </a:solidFill>
        </p:spPr>
      </p:pic>
    </p:spTree>
    <p:extLst>
      <p:ext uri="{BB962C8B-B14F-4D97-AF65-F5344CB8AC3E}">
        <p14:creationId xmlns:p14="http://schemas.microsoft.com/office/powerpoint/2010/main" val="13824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E241-C3C9-68C1-0CE3-DA92522C7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416" y="207963"/>
            <a:ext cx="10136660" cy="496372"/>
          </a:xfrm>
        </p:spPr>
        <p:txBody>
          <a:bodyPr>
            <a:noAutofit/>
          </a:bodyPr>
          <a:lstStyle/>
          <a:p>
            <a:pPr algn="l"/>
            <a:r>
              <a:rPr lang="en-US" sz="3600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Last mile security 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F492B-F0EB-7711-583B-0021EF538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697" y="924909"/>
            <a:ext cx="10960443" cy="5080475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Authentication between KONG and the API Providers.</a:t>
            </a: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Upstream Authentication</a:t>
            </a:r>
          </a:p>
          <a:p>
            <a:pPr algn="l"/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Dynamic token-based authentication at the upstream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IDP Token generation and API provider token verification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88E8B-0F12-7962-3D6F-0F093606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06" y="1519146"/>
            <a:ext cx="7357567" cy="2580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00CE4-1924-33C8-BB4B-4E66F39E8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0" y="603133"/>
            <a:ext cx="11583304" cy="202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265448-AFA5-BCAA-53AB-CC1F4B05553D}"/>
              </a:ext>
            </a:extLst>
          </p:cNvPr>
          <p:cNvSpPr txBox="1"/>
          <p:nvPr/>
        </p:nvSpPr>
        <p:spPr>
          <a:xfrm>
            <a:off x="9846129" y="46944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78475-05AB-3EB4-D48B-A9FD81B8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1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Footer Placeholder 58">
            <a:extLst>
              <a:ext uri="{FF2B5EF4-FFF2-40B4-BE49-F238E27FC236}">
                <a16:creationId xmlns:a16="http://schemas.microsoft.com/office/drawing/2014/main" id="{C16EBCB4-AA2C-043B-1515-99C373786869}"/>
              </a:ext>
            </a:extLst>
          </p:cNvPr>
          <p:cNvSpPr txBox="1">
            <a:spLocks/>
          </p:cNvSpPr>
          <p:nvPr/>
        </p:nvSpPr>
        <p:spPr>
          <a:xfrm>
            <a:off x="-128016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KONG HACKATHON</a:t>
            </a:r>
          </a:p>
        </p:txBody>
      </p:sp>
    </p:spTree>
    <p:extLst>
      <p:ext uri="{BB962C8B-B14F-4D97-AF65-F5344CB8AC3E}">
        <p14:creationId xmlns:p14="http://schemas.microsoft.com/office/powerpoint/2010/main" val="388516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046CF7-A573-F6F0-AF41-73DF09838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502756"/>
              </p:ext>
            </p:extLst>
          </p:nvPr>
        </p:nvGraphicFramePr>
        <p:xfrm>
          <a:off x="395416" y="1103130"/>
          <a:ext cx="11133439" cy="513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683">
                  <a:extLst>
                    <a:ext uri="{9D8B030D-6E8A-4147-A177-3AD203B41FA5}">
                      <a16:colId xmlns:a16="http://schemas.microsoft.com/office/drawing/2014/main" val="42243673"/>
                    </a:ext>
                  </a:extLst>
                </a:gridCol>
                <a:gridCol w="978775">
                  <a:extLst>
                    <a:ext uri="{9D8B030D-6E8A-4147-A177-3AD203B41FA5}">
                      <a16:colId xmlns:a16="http://schemas.microsoft.com/office/drawing/2014/main" val="544955636"/>
                    </a:ext>
                  </a:extLst>
                </a:gridCol>
                <a:gridCol w="1269090">
                  <a:extLst>
                    <a:ext uri="{9D8B030D-6E8A-4147-A177-3AD203B41FA5}">
                      <a16:colId xmlns:a16="http://schemas.microsoft.com/office/drawing/2014/main" val="1504295986"/>
                    </a:ext>
                  </a:extLst>
                </a:gridCol>
                <a:gridCol w="7586891">
                  <a:extLst>
                    <a:ext uri="{9D8B030D-6E8A-4147-A177-3AD203B41FA5}">
                      <a16:colId xmlns:a16="http://schemas.microsoft.com/office/drawing/2014/main" val="1727447226"/>
                    </a:ext>
                  </a:extLst>
                </a:gridCol>
              </a:tblGrid>
              <a:tr h="462522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22963"/>
                  </a:ext>
                </a:extLst>
              </a:tr>
              <a:tr h="529744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token_url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the upstream token endpoint, provide the complete end point Ex : "</a:t>
                      </a:r>
                      <a:r>
                        <a:rPr lang="en-I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https://api.twitter.com/oauth/authorize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26930"/>
                  </a:ext>
                </a:extLst>
              </a:tr>
              <a:tr h="747874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the input to the upstream token API. Multiple key value pairs can be enabled , key:value pair separated by a comma. These parameters will form the request payload for the Token API call. Ex : key1:value1,key2:value2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24024"/>
                  </a:ext>
                </a:extLst>
              </a:tr>
              <a:tr h="570233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the request content-type expected by the Authorization server. Supported types : "json" , "formparam". Default formparam'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50416"/>
                  </a:ext>
                </a:extLst>
              </a:tr>
              <a:tr h="529744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the response content-type expected from the Authorization server. Supported types : "json" , "text"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2309"/>
                  </a:ext>
                </a:extLst>
              </a:tr>
              <a:tr h="462522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the type of token return by the Authorization Server Ex : "access_token" or "Bearer "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60480"/>
                  </a:ext>
                </a:extLst>
              </a:tr>
              <a:tr h="462522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tokenexpiry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the token expiry time in seconds Ex : 900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9439"/>
                  </a:ext>
                </a:extLst>
              </a:tr>
              <a:tr h="798325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the additional custom headers required by upstream token API. Multiple headername value pairs can be enabled , headername:value pair separated by a comma. These headers will be added to the request payload for the Token API call. Ex : headername1:value1,headername2:value2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29277"/>
                  </a:ext>
                </a:extLst>
              </a:tr>
              <a:tr h="570233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tokenpath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parameter defines the jsonpath of the token ,in the Authorization server response. Can be used only if the responsetype is "json" Ex : "responseObject.accessToken"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3763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F7F7E-9F6D-D551-FA9B-5D5E89F3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2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86B857-7FEA-37FF-9F26-5A9B6C9BD12F}"/>
              </a:ext>
            </a:extLst>
          </p:cNvPr>
          <p:cNvSpPr txBox="1">
            <a:spLocks/>
          </p:cNvSpPr>
          <p:nvPr/>
        </p:nvSpPr>
        <p:spPr>
          <a:xfrm>
            <a:off x="395416" y="207963"/>
            <a:ext cx="10136660" cy="496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Upstream Token Auth – Plugin Config</a:t>
            </a:r>
            <a:endParaRPr lang="en-US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9A8939-1AB3-0FD4-1083-E7F1D6020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8" y="665881"/>
            <a:ext cx="11583304" cy="202404"/>
          </a:xfrm>
          <a:prstGeom prst="rect">
            <a:avLst/>
          </a:prstGeom>
        </p:spPr>
      </p:pic>
      <p:sp>
        <p:nvSpPr>
          <p:cNvPr id="2" name="Footer Placeholder 58">
            <a:extLst>
              <a:ext uri="{FF2B5EF4-FFF2-40B4-BE49-F238E27FC236}">
                <a16:creationId xmlns:a16="http://schemas.microsoft.com/office/drawing/2014/main" id="{A72B743F-7AFA-459A-EA74-DEA08E0E5D68}"/>
              </a:ext>
            </a:extLst>
          </p:cNvPr>
          <p:cNvSpPr txBox="1">
            <a:spLocks/>
          </p:cNvSpPr>
          <p:nvPr/>
        </p:nvSpPr>
        <p:spPr>
          <a:xfrm>
            <a:off x="-128016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</a:rPr>
              <a:t>KONG HACKATHON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27BFD919-3E18-CE7B-FCF7-8615CEA56307}"/>
              </a:ext>
            </a:extLst>
          </p:cNvPr>
          <p:cNvSpPr txBox="1"/>
          <p:nvPr/>
        </p:nvSpPr>
        <p:spPr>
          <a:xfrm>
            <a:off x="4601507" y="3674663"/>
            <a:ext cx="19804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Header – Bearer </a:t>
            </a:r>
            <a:r>
              <a:rPr lang="en-US" sz="1200" dirty="0" err="1"/>
              <a:t>anfnaofaogi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{ "name" : "</a:t>
            </a:r>
            <a:r>
              <a:rPr lang="en-US" sz="1200" dirty="0" err="1"/>
              <a:t>my_username</a:t>
            </a:r>
            <a:r>
              <a:rPr lang="en-US" sz="1200" dirty="0"/>
              <a:t>",</a:t>
            </a:r>
          </a:p>
          <a:p>
            <a:r>
              <a:rPr lang="en-US" sz="1200" dirty="0"/>
              <a:t> "first-name" : "My", </a:t>
            </a:r>
          </a:p>
          <a:p>
            <a:r>
              <a:rPr lang="en-US" sz="1200" dirty="0"/>
              <a:t> "last-name" : "Username”}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9C4FC1-14A3-BF03-3380-A4625D085846}"/>
              </a:ext>
            </a:extLst>
          </p:cNvPr>
          <p:cNvSpPr txBox="1"/>
          <p:nvPr/>
        </p:nvSpPr>
        <p:spPr>
          <a:xfrm>
            <a:off x="8458811" y="1102360"/>
            <a:ext cx="18219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token_type</a:t>
            </a:r>
            <a:r>
              <a:rPr lang="en-US" sz="1200" dirty="0"/>
              <a:t>": "Bearer",</a:t>
            </a:r>
          </a:p>
          <a:p>
            <a:r>
              <a:rPr lang="en-US" sz="1200" dirty="0"/>
              <a:t>"</a:t>
            </a:r>
            <a:r>
              <a:rPr lang="en-US" sz="1200" dirty="0" err="1"/>
              <a:t>access_token</a:t>
            </a:r>
            <a:r>
              <a:rPr lang="en-US" sz="1200" dirty="0"/>
              <a:t>": ”</a:t>
            </a:r>
            <a:r>
              <a:rPr lang="en-US" sz="1200" dirty="0" err="1"/>
              <a:t>anfnaofaogi</a:t>
            </a:r>
            <a:r>
              <a:rPr lang="en-US" sz="1200" dirty="0"/>
              <a:t>",</a:t>
            </a:r>
          </a:p>
          <a:p>
            <a:r>
              <a:rPr lang="en-US" sz="1200" dirty="0"/>
              <a:t>}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813867-812A-0543-A09B-22BE6A14E18B}"/>
              </a:ext>
            </a:extLst>
          </p:cNvPr>
          <p:cNvSpPr txBox="1"/>
          <p:nvPr/>
        </p:nvSpPr>
        <p:spPr>
          <a:xfrm>
            <a:off x="4803951" y="3222899"/>
            <a:ext cx="2290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{</a:t>
            </a:r>
          </a:p>
          <a:p>
            <a:r>
              <a:rPr lang="en-IN" sz="1200" dirty="0"/>
              <a:t>”</a:t>
            </a:r>
            <a:r>
              <a:rPr lang="en-IN" sz="1200" dirty="0" err="1"/>
              <a:t>client_id</a:t>
            </a:r>
            <a:r>
              <a:rPr lang="en-IN" sz="1200" dirty="0"/>
              <a:t>": client1,</a:t>
            </a:r>
          </a:p>
          <a:p>
            <a:r>
              <a:rPr lang="en-IN" sz="1200" dirty="0"/>
              <a:t>”</a:t>
            </a:r>
            <a:r>
              <a:rPr lang="en-IN" sz="1200" dirty="0" err="1"/>
              <a:t>client_secret</a:t>
            </a:r>
            <a:r>
              <a:rPr lang="en-IN" sz="1200" dirty="0"/>
              <a:t>": ”password1”,</a:t>
            </a:r>
          </a:p>
          <a:p>
            <a:r>
              <a:rPr lang="en-IN" sz="1200" dirty="0"/>
              <a:t>“</a:t>
            </a:r>
            <a:r>
              <a:rPr lang="en-IN" sz="1200" dirty="0" err="1"/>
              <a:t>grant_type</a:t>
            </a:r>
            <a:r>
              <a:rPr lang="en-IN" sz="1200" dirty="0"/>
              <a:t>”: “</a:t>
            </a:r>
            <a:r>
              <a:rPr lang="en-IN" sz="1200" dirty="0" err="1"/>
              <a:t>client_credentials</a:t>
            </a:r>
            <a:r>
              <a:rPr lang="en-IN" sz="1200" dirty="0"/>
              <a:t>”</a:t>
            </a:r>
          </a:p>
          <a:p>
            <a:r>
              <a:rPr lang="en-IN" sz="1200" dirty="0"/>
              <a:t>}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022F3C4-2CF8-9040-A2C4-DACA4A41B646}"/>
              </a:ext>
            </a:extLst>
          </p:cNvPr>
          <p:cNvSpPr/>
          <p:nvPr/>
        </p:nvSpPr>
        <p:spPr>
          <a:xfrm>
            <a:off x="1292820" y="3199874"/>
            <a:ext cx="145535" cy="164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629A2-3E09-2A4F-B252-F943D747E711}"/>
              </a:ext>
            </a:extLst>
          </p:cNvPr>
          <p:cNvSpPr txBox="1"/>
          <p:nvPr/>
        </p:nvSpPr>
        <p:spPr>
          <a:xfrm>
            <a:off x="284682" y="3960122"/>
            <a:ext cx="1908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 "name" : "</a:t>
            </a:r>
            <a:r>
              <a:rPr lang="en-US" sz="1200" dirty="0" err="1"/>
              <a:t>my_username</a:t>
            </a:r>
            <a:r>
              <a:rPr lang="en-US" sz="1200" dirty="0"/>
              <a:t>",</a:t>
            </a:r>
          </a:p>
          <a:p>
            <a:r>
              <a:rPr lang="en-US" sz="1200" dirty="0"/>
              <a:t> "first-name" : "My", </a:t>
            </a:r>
          </a:p>
          <a:p>
            <a:r>
              <a:rPr lang="en-US" sz="1200" dirty="0"/>
              <a:t> "last-name" : "Username”}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667548E2-ABE9-0F43-8001-675333B79105}"/>
              </a:ext>
            </a:extLst>
          </p:cNvPr>
          <p:cNvSpPr txBox="1">
            <a:spLocks/>
          </p:cNvSpPr>
          <p:nvPr/>
        </p:nvSpPr>
        <p:spPr>
          <a:xfrm>
            <a:off x="512124" y="80101"/>
            <a:ext cx="10370853" cy="625739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380985" eaLnBrk="1" hangingPunct="1">
              <a:defRPr>
                <a:latin typeface="+mn-lt"/>
                <a:ea typeface="+mn-ea"/>
                <a:cs typeface="+mn-cs"/>
              </a:defRPr>
            </a:lvl2pPr>
            <a:lvl3pPr marL="761970" eaLnBrk="1" hangingPunct="1">
              <a:defRPr>
                <a:latin typeface="+mn-lt"/>
                <a:ea typeface="+mn-ea"/>
                <a:cs typeface="+mn-cs"/>
              </a:defRPr>
            </a:lvl3pPr>
            <a:lvl4pPr marL="1142954" eaLnBrk="1" hangingPunct="1">
              <a:defRPr>
                <a:latin typeface="+mn-lt"/>
                <a:ea typeface="+mn-ea"/>
                <a:cs typeface="+mn-cs"/>
              </a:defRPr>
            </a:lvl4pPr>
            <a:lvl5pPr marL="1523939" eaLnBrk="1" hangingPunct="1">
              <a:defRPr>
                <a:latin typeface="+mn-lt"/>
                <a:ea typeface="+mn-ea"/>
                <a:cs typeface="+mn-cs"/>
              </a:defRPr>
            </a:lvl5pPr>
            <a:lvl6pPr marL="1904924" eaLnBrk="1" hangingPunct="1">
              <a:defRPr>
                <a:latin typeface="+mn-lt"/>
                <a:ea typeface="+mn-ea"/>
                <a:cs typeface="+mn-cs"/>
              </a:defRPr>
            </a:lvl6pPr>
            <a:lvl7pPr marL="2285909" eaLnBrk="1" hangingPunct="1">
              <a:defRPr>
                <a:latin typeface="+mn-lt"/>
                <a:ea typeface="+mn-ea"/>
                <a:cs typeface="+mn-cs"/>
              </a:defRPr>
            </a:lvl7pPr>
            <a:lvl8pPr marL="2666893" eaLnBrk="1" hangingPunct="1">
              <a:defRPr>
                <a:latin typeface="+mn-lt"/>
                <a:ea typeface="+mn-ea"/>
                <a:cs typeface="+mn-cs"/>
              </a:defRPr>
            </a:lvl8pPr>
            <a:lvl9pPr marL="3047878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Upstream Token Auth – Request Flow</a:t>
            </a:r>
            <a:endParaRPr lang="en-US" sz="3600" b="1" kern="0" dirty="0">
              <a:solidFill>
                <a:schemeClr val="bg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316390-D013-84E7-35D3-1B9290E194D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572497" y="3687643"/>
            <a:ext cx="2220604" cy="2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820EFA-374B-E7F3-DD48-8299611C3931}"/>
              </a:ext>
            </a:extLst>
          </p:cNvPr>
          <p:cNvCxnSpPr>
            <a:cxnSpLocks/>
          </p:cNvCxnSpPr>
          <p:nvPr/>
        </p:nvCxnSpPr>
        <p:spPr>
          <a:xfrm flipV="1">
            <a:off x="7094706" y="1637172"/>
            <a:ext cx="1472134" cy="1143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881619-9A1D-0842-78A1-684A9EA7C6EB}"/>
              </a:ext>
            </a:extLst>
          </p:cNvPr>
          <p:cNvCxnSpPr>
            <a:cxnSpLocks/>
          </p:cNvCxnSpPr>
          <p:nvPr/>
        </p:nvCxnSpPr>
        <p:spPr>
          <a:xfrm flipH="1">
            <a:off x="7152882" y="1938673"/>
            <a:ext cx="1534874" cy="1206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E288E451-2966-1B0A-A74B-6C1CCEE36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983" y="2866398"/>
            <a:ext cx="1592210" cy="164249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80ED82-40DB-3598-A518-F29E9AE61C30}"/>
              </a:ext>
            </a:extLst>
          </p:cNvPr>
          <p:cNvCxnSpPr>
            <a:cxnSpLocks/>
          </p:cNvCxnSpPr>
          <p:nvPr/>
        </p:nvCxnSpPr>
        <p:spPr>
          <a:xfrm flipV="1">
            <a:off x="7043106" y="3687643"/>
            <a:ext cx="2538277" cy="43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304D5A5-3948-775F-1200-B91B9EEA82AB}"/>
              </a:ext>
            </a:extLst>
          </p:cNvPr>
          <p:cNvSpPr txBox="1"/>
          <p:nvPr/>
        </p:nvSpPr>
        <p:spPr>
          <a:xfrm>
            <a:off x="5770605" y="5820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58ECDCAE-BBC0-64F8-0507-4E329A11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3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A50BD-6F5E-3F87-676F-E0E8FC1D7F3E}"/>
              </a:ext>
            </a:extLst>
          </p:cNvPr>
          <p:cNvSpPr txBox="1"/>
          <p:nvPr/>
        </p:nvSpPr>
        <p:spPr>
          <a:xfrm>
            <a:off x="515104" y="2512065"/>
            <a:ext cx="128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Consumer</a:t>
            </a:r>
          </a:p>
        </p:txBody>
      </p:sp>
      <p:sp>
        <p:nvSpPr>
          <p:cNvPr id="3" name="Footer Placeholder 58">
            <a:extLst>
              <a:ext uri="{FF2B5EF4-FFF2-40B4-BE49-F238E27FC236}">
                <a16:creationId xmlns:a16="http://schemas.microsoft.com/office/drawing/2014/main" id="{2012BA42-4D5B-67C2-326A-1C4399A276FB}"/>
              </a:ext>
            </a:extLst>
          </p:cNvPr>
          <p:cNvSpPr txBox="1">
            <a:spLocks/>
          </p:cNvSpPr>
          <p:nvPr/>
        </p:nvSpPr>
        <p:spPr>
          <a:xfrm>
            <a:off x="-1179952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</a:rPr>
              <a:t>KONG HACKATHON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B558C-4399-5115-BD61-4847398E47B1}"/>
              </a:ext>
            </a:extLst>
          </p:cNvPr>
          <p:cNvSpPr txBox="1"/>
          <p:nvPr/>
        </p:nvSpPr>
        <p:spPr>
          <a:xfrm>
            <a:off x="9872050" y="4618870"/>
            <a:ext cx="128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Provider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2B4F6-5CFD-F3F8-226A-4D509CEB2EC1}"/>
              </a:ext>
            </a:extLst>
          </p:cNvPr>
          <p:cNvSpPr txBox="1"/>
          <p:nvPr/>
        </p:nvSpPr>
        <p:spPr>
          <a:xfrm>
            <a:off x="4232947" y="4936928"/>
            <a:ext cx="2444424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IBMPlexMono, Monaco,  Courier New"/>
              </a:rPr>
              <a:t>Plugin Schema</a:t>
            </a:r>
            <a:endParaRPr lang="en-US" sz="1400" b="1" dirty="0">
              <a:solidFill>
                <a:schemeClr val="tx2"/>
              </a:solidFill>
              <a:effectLst/>
              <a:latin typeface="IBMPlexMono, Monaco,  Courier New"/>
            </a:endParaRPr>
          </a:p>
          <a:p>
            <a:r>
              <a:rPr lang="en-US" sz="1400" dirty="0" err="1">
                <a:solidFill>
                  <a:srgbClr val="A31515"/>
                </a:solidFill>
                <a:latin typeface="IBMPlexMono, Monaco,  Courier New"/>
              </a:rPr>
              <a:t>config.tokentype</a:t>
            </a:r>
            <a:r>
              <a:rPr lang="en-US" sz="1400" dirty="0">
                <a:solidFill>
                  <a:srgbClr val="A31515"/>
                </a:solidFill>
                <a:latin typeface="IBMPlexMono, Monaco,  Courier New"/>
              </a:rPr>
              <a:t>=</a:t>
            </a:r>
            <a:r>
              <a:rPr lang="en-US" sz="1400" dirty="0">
                <a:solidFill>
                  <a:srgbClr val="0451A5"/>
                </a:solidFill>
                <a:latin typeface="IBMPlexMono, Monaco,  Courier New"/>
              </a:rPr>
              <a:t>"Bearer ”</a:t>
            </a:r>
            <a:endParaRPr lang="en-US" sz="1400" dirty="0">
              <a:solidFill>
                <a:srgbClr val="000000"/>
              </a:solidFill>
              <a:latin typeface="IBMPlexMono, Monaco,  Courier New"/>
            </a:endParaRPr>
          </a:p>
          <a:p>
            <a:r>
              <a:rPr lang="en-US" sz="1400" dirty="0" err="1">
                <a:solidFill>
                  <a:srgbClr val="A31515"/>
                </a:solidFill>
                <a:latin typeface="IBMPlexMono, Monaco,  Courier New"/>
              </a:rPr>
              <a:t>config.requesttype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sz="1400" dirty="0" err="1">
                <a:solidFill>
                  <a:srgbClr val="0451A5"/>
                </a:solidFill>
                <a:latin typeface="IBMPlexMono, Monaco,  Courier New"/>
              </a:rPr>
              <a:t>json</a:t>
            </a:r>
            <a:endParaRPr lang="en-US" sz="1400" dirty="0">
              <a:solidFill>
                <a:srgbClr val="A31515"/>
              </a:solidFill>
              <a:latin typeface="IBMPlexMono, Monaco,  Courier New"/>
            </a:endParaRPr>
          </a:p>
          <a:p>
            <a:r>
              <a:rPr lang="en-US" sz="1400" dirty="0" err="1">
                <a:solidFill>
                  <a:srgbClr val="A31515"/>
                </a:solidFill>
                <a:latin typeface="IBMPlexMono, Monaco,  Courier New"/>
              </a:rPr>
              <a:t>config.responsetype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sz="1400" dirty="0" err="1">
                <a:solidFill>
                  <a:srgbClr val="0451A5"/>
                </a:solidFill>
                <a:latin typeface="IBMPlexMono, Monaco,  Courier New"/>
              </a:rPr>
              <a:t>json</a:t>
            </a:r>
            <a:endParaRPr lang="en-US" sz="1400" dirty="0">
              <a:solidFill>
                <a:srgbClr val="000000"/>
              </a:solidFill>
              <a:latin typeface="IBMPlexMono, Monaco,  Courier New"/>
            </a:endParaRPr>
          </a:p>
          <a:p>
            <a:r>
              <a:rPr lang="en-US" sz="1400" dirty="0" err="1">
                <a:solidFill>
                  <a:srgbClr val="A31515"/>
                </a:solidFill>
                <a:latin typeface="IBMPlexMono, Monaco,  Courier New"/>
              </a:rPr>
              <a:t>config.tokenexpiry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sz="1400" dirty="0">
                <a:solidFill>
                  <a:srgbClr val="0451A5"/>
                </a:solidFill>
                <a:latin typeface="IBMPlexMono, Monaco,  Courier New"/>
              </a:rPr>
              <a:t>900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770B76-F01E-46E2-5377-C573CBEC6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8" y="665881"/>
            <a:ext cx="11583304" cy="202404"/>
          </a:xfrm>
          <a:prstGeom prst="rect">
            <a:avLst/>
          </a:prstGeom>
        </p:spPr>
      </p:pic>
      <p:sp>
        <p:nvSpPr>
          <p:cNvPr id="4" name="Multiply 3">
            <a:extLst>
              <a:ext uri="{FF2B5EF4-FFF2-40B4-BE49-F238E27FC236}">
                <a16:creationId xmlns:a16="http://schemas.microsoft.com/office/drawing/2014/main" id="{FC1B8783-E0F1-4F53-4AE2-7FF719BF117B}"/>
              </a:ext>
            </a:extLst>
          </p:cNvPr>
          <p:cNvSpPr/>
          <p:nvPr/>
        </p:nvSpPr>
        <p:spPr>
          <a:xfrm>
            <a:off x="7509055" y="1980922"/>
            <a:ext cx="803189" cy="78340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56808-824F-0324-7D84-5D09D5C37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487" y="2018728"/>
            <a:ext cx="514408" cy="5624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7F6BEA-1B25-3A08-8679-1347E47C9A62}"/>
              </a:ext>
            </a:extLst>
          </p:cNvPr>
          <p:cNvSpPr txBox="1"/>
          <p:nvPr/>
        </p:nvSpPr>
        <p:spPr>
          <a:xfrm>
            <a:off x="5345534" y="2066874"/>
            <a:ext cx="862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&lt;900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8236A5-F799-5A04-012F-DA27DB42D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811" y="873746"/>
            <a:ext cx="1821996" cy="12296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47F3DB-833F-F38F-FD18-09712801022A}"/>
              </a:ext>
            </a:extLst>
          </p:cNvPr>
          <p:cNvSpPr txBox="1"/>
          <p:nvPr/>
        </p:nvSpPr>
        <p:spPr>
          <a:xfrm>
            <a:off x="165273" y="3421327"/>
            <a:ext cx="198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"name" : "my_username2",</a:t>
            </a:r>
          </a:p>
          <a:p>
            <a:r>
              <a:rPr lang="en-US" sz="1200" dirty="0"/>
              <a:t> "first-name" : "My2", </a:t>
            </a:r>
          </a:p>
          <a:p>
            <a:r>
              <a:rPr lang="en-US" sz="1200" dirty="0"/>
              <a:t> "last-name" : "Username2”}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3FAE0A-DAF4-D6D8-784B-9D94A432C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2" y="2791739"/>
            <a:ext cx="2012888" cy="18985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5153E-1F1B-1EDB-D1DD-5E45E5294C71}"/>
              </a:ext>
            </a:extLst>
          </p:cNvPr>
          <p:cNvSpPr txBox="1"/>
          <p:nvPr/>
        </p:nvSpPr>
        <p:spPr>
          <a:xfrm>
            <a:off x="4744335" y="3562270"/>
            <a:ext cx="19804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Header – Bearer </a:t>
            </a:r>
            <a:r>
              <a:rPr lang="en-US" sz="1200" dirty="0" err="1"/>
              <a:t>anfnaofaogi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{ "name" : "my_username2",</a:t>
            </a:r>
          </a:p>
          <a:p>
            <a:r>
              <a:rPr lang="en-US" sz="1200" dirty="0"/>
              <a:t> "first-name" : "My2", </a:t>
            </a:r>
          </a:p>
          <a:p>
            <a:r>
              <a:rPr lang="en-US" sz="1200" dirty="0"/>
              <a:t> "last-name" : "Username2”}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AA9ECB-F05A-F743-A84B-16B484740F87}"/>
              </a:ext>
            </a:extLst>
          </p:cNvPr>
          <p:cNvSpPr/>
          <p:nvPr/>
        </p:nvSpPr>
        <p:spPr>
          <a:xfrm>
            <a:off x="3793101" y="2652812"/>
            <a:ext cx="3198405" cy="2119947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6E516BD-8EE0-234F-842D-473B61B68B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0941" y="2780270"/>
            <a:ext cx="2924165" cy="172861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3120FF1-B689-4F4B-B9E2-B14F7F3A2BBB}"/>
              </a:ext>
            </a:extLst>
          </p:cNvPr>
          <p:cNvSpPr txBox="1"/>
          <p:nvPr/>
        </p:nvSpPr>
        <p:spPr>
          <a:xfrm>
            <a:off x="4232947" y="4350696"/>
            <a:ext cx="2225175" cy="369332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/>
              <a:t>Upstream Token Auth</a:t>
            </a:r>
          </a:p>
        </p:txBody>
      </p:sp>
    </p:spTree>
    <p:extLst>
      <p:ext uri="{BB962C8B-B14F-4D97-AF65-F5344CB8AC3E}">
        <p14:creationId xmlns:p14="http://schemas.microsoft.com/office/powerpoint/2010/main" val="326680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4 -0.08866 L 0.01589 -0.00857 C 0.02565 0.00949 0.04063 0.0199 0.05638 0.0199 C 0.07409 0.0199 0.08841 0.00949 0.09818 -0.00857 L 0.14623 -0.0886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541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repeatCount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5 -0.13102 L 0.1444 -0.334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-101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111 C 0.00339 0.11713 -0.00026 0.24537 -0.12201 0.2402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125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91 0.01227 C 0.15092 0.01574 0.24818 0.01875 0.27136 0.0189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72" y="3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00023 L 0.03789 0.1169 C 0.04584 0.14352 0.05781 0.15811 0.07031 0.15811 C 0.08451 0.15811 0.09597 0.14352 0.10391 0.1169 L 0.14219 0.00023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91 0.01227 C 0.13412 0.01574 0.21446 0.01875 0.23373 0.018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3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38" grpId="0"/>
      <p:bldP spid="30" grpId="1"/>
      <p:bldP spid="34" grpId="4" animBg="1"/>
      <p:bldP spid="5" grpId="0"/>
      <p:bldP spid="4" grpId="0" animBg="1"/>
      <p:bldP spid="9" grpId="0"/>
      <p:bldP spid="12" grpId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27BFD919-3E18-CE7B-FCF7-8615CEA56307}"/>
              </a:ext>
            </a:extLst>
          </p:cNvPr>
          <p:cNvSpPr txBox="1"/>
          <p:nvPr/>
        </p:nvSpPr>
        <p:spPr>
          <a:xfrm>
            <a:off x="4547684" y="3944990"/>
            <a:ext cx="2400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Header – </a:t>
            </a:r>
            <a:r>
              <a:rPr lang="en-US" sz="1200" dirty="0" err="1"/>
              <a:t>access_token</a:t>
            </a:r>
            <a:r>
              <a:rPr lang="en-US" sz="1200" dirty="0"/>
              <a:t> </a:t>
            </a:r>
            <a:r>
              <a:rPr lang="en-US" sz="1200" dirty="0" err="1"/>
              <a:t>anfnaofaogi</a:t>
            </a:r>
            <a:endParaRPr lang="en-US" sz="1200" dirty="0"/>
          </a:p>
          <a:p>
            <a:r>
              <a:rPr lang="en-US" sz="1200" dirty="0"/>
              <a:t>{ "name" : "</a:t>
            </a:r>
            <a:r>
              <a:rPr lang="en-US" sz="1200" dirty="0" err="1"/>
              <a:t>my_username</a:t>
            </a:r>
            <a:r>
              <a:rPr lang="en-US" sz="1200" dirty="0"/>
              <a:t>",</a:t>
            </a:r>
          </a:p>
          <a:p>
            <a:r>
              <a:rPr lang="en-US" sz="1200" dirty="0"/>
              <a:t> "first-name" : "My", </a:t>
            </a:r>
          </a:p>
          <a:p>
            <a:r>
              <a:rPr lang="en-US" sz="1200" dirty="0"/>
              <a:t> "last-name" : "Username”}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9C4FC1-14A3-BF03-3380-A4625D085846}"/>
              </a:ext>
            </a:extLst>
          </p:cNvPr>
          <p:cNvSpPr txBox="1"/>
          <p:nvPr/>
        </p:nvSpPr>
        <p:spPr>
          <a:xfrm>
            <a:off x="8346495" y="1086248"/>
            <a:ext cx="226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</a:t>
            </a:r>
          </a:p>
          <a:p>
            <a:r>
              <a:rPr lang="en-US" sz="1200" dirty="0"/>
              <a:t>”token” : 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token_type</a:t>
            </a:r>
            <a:r>
              <a:rPr lang="en-US" sz="1200" dirty="0"/>
              <a:t>": "Bearer",</a:t>
            </a:r>
          </a:p>
          <a:p>
            <a:r>
              <a:rPr lang="en-US" sz="1200" dirty="0"/>
              <a:t>    "access_token":”</a:t>
            </a:r>
            <a:r>
              <a:rPr lang="en-US" sz="1200" dirty="0" err="1"/>
              <a:t>anfnaofaogi</a:t>
            </a:r>
            <a:r>
              <a:rPr lang="en-US" sz="1200" dirty="0"/>
              <a:t>”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813867-812A-0543-A09B-22BE6A14E18B}"/>
              </a:ext>
            </a:extLst>
          </p:cNvPr>
          <p:cNvSpPr txBox="1"/>
          <p:nvPr/>
        </p:nvSpPr>
        <p:spPr>
          <a:xfrm>
            <a:off x="4803951" y="3222899"/>
            <a:ext cx="22907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{</a:t>
            </a:r>
          </a:p>
          <a:p>
            <a:r>
              <a:rPr lang="en-IN" sz="1200" dirty="0"/>
              <a:t>”</a:t>
            </a:r>
            <a:r>
              <a:rPr lang="en-IN" sz="1200" dirty="0" err="1"/>
              <a:t>client_id</a:t>
            </a:r>
            <a:r>
              <a:rPr lang="en-IN" sz="1200" dirty="0"/>
              <a:t>": client1,</a:t>
            </a:r>
          </a:p>
          <a:p>
            <a:r>
              <a:rPr lang="en-IN" sz="1200" dirty="0"/>
              <a:t>”</a:t>
            </a:r>
            <a:r>
              <a:rPr lang="en-IN" sz="1200" dirty="0" err="1"/>
              <a:t>client_secret</a:t>
            </a:r>
            <a:r>
              <a:rPr lang="en-IN" sz="1200" dirty="0"/>
              <a:t>": ”password1”,</a:t>
            </a:r>
          </a:p>
          <a:p>
            <a:r>
              <a:rPr lang="en-IN" sz="1200" dirty="0"/>
              <a:t>“</a:t>
            </a:r>
            <a:r>
              <a:rPr lang="en-IN" sz="1200" dirty="0" err="1"/>
              <a:t>grant_type</a:t>
            </a:r>
            <a:r>
              <a:rPr lang="en-IN" sz="1200" dirty="0"/>
              <a:t>”: “</a:t>
            </a:r>
            <a:r>
              <a:rPr lang="en-IN" sz="1200" dirty="0" err="1"/>
              <a:t>client_credentials</a:t>
            </a:r>
            <a:r>
              <a:rPr lang="en-IN" sz="1200" dirty="0"/>
              <a:t>”</a:t>
            </a:r>
          </a:p>
          <a:p>
            <a:r>
              <a:rPr lang="en-IN" sz="1200" dirty="0"/>
              <a:t>}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022F3C4-2CF8-9040-A2C4-DACA4A41B646}"/>
              </a:ext>
            </a:extLst>
          </p:cNvPr>
          <p:cNvSpPr/>
          <p:nvPr/>
        </p:nvSpPr>
        <p:spPr>
          <a:xfrm>
            <a:off x="1292820" y="3199874"/>
            <a:ext cx="145535" cy="164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629A2-3E09-2A4F-B252-F943D747E711}"/>
              </a:ext>
            </a:extLst>
          </p:cNvPr>
          <p:cNvSpPr txBox="1"/>
          <p:nvPr/>
        </p:nvSpPr>
        <p:spPr>
          <a:xfrm>
            <a:off x="131171" y="4238562"/>
            <a:ext cx="1908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 "name" : "</a:t>
            </a:r>
            <a:r>
              <a:rPr lang="en-US" sz="1200" dirty="0" err="1"/>
              <a:t>my_username</a:t>
            </a:r>
            <a:r>
              <a:rPr lang="en-US" sz="1200" dirty="0"/>
              <a:t>",</a:t>
            </a:r>
          </a:p>
          <a:p>
            <a:r>
              <a:rPr lang="en-US" sz="1200" dirty="0"/>
              <a:t> "first-name" : "My", </a:t>
            </a:r>
          </a:p>
          <a:p>
            <a:r>
              <a:rPr lang="en-US" sz="1200" dirty="0"/>
              <a:t> "last-name" : "Username”}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667548E2-ABE9-0F43-8001-675333B79105}"/>
              </a:ext>
            </a:extLst>
          </p:cNvPr>
          <p:cNvSpPr txBox="1">
            <a:spLocks/>
          </p:cNvSpPr>
          <p:nvPr/>
        </p:nvSpPr>
        <p:spPr>
          <a:xfrm>
            <a:off x="525016" y="96023"/>
            <a:ext cx="10370853" cy="625739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380985" eaLnBrk="1" hangingPunct="1">
              <a:defRPr>
                <a:latin typeface="+mn-lt"/>
                <a:ea typeface="+mn-ea"/>
                <a:cs typeface="+mn-cs"/>
              </a:defRPr>
            </a:lvl2pPr>
            <a:lvl3pPr marL="761970" eaLnBrk="1" hangingPunct="1">
              <a:defRPr>
                <a:latin typeface="+mn-lt"/>
                <a:ea typeface="+mn-ea"/>
                <a:cs typeface="+mn-cs"/>
              </a:defRPr>
            </a:lvl3pPr>
            <a:lvl4pPr marL="1142954" eaLnBrk="1" hangingPunct="1">
              <a:defRPr>
                <a:latin typeface="+mn-lt"/>
                <a:ea typeface="+mn-ea"/>
                <a:cs typeface="+mn-cs"/>
              </a:defRPr>
            </a:lvl4pPr>
            <a:lvl5pPr marL="1523939" eaLnBrk="1" hangingPunct="1">
              <a:defRPr>
                <a:latin typeface="+mn-lt"/>
                <a:ea typeface="+mn-ea"/>
                <a:cs typeface="+mn-cs"/>
              </a:defRPr>
            </a:lvl5pPr>
            <a:lvl6pPr marL="1904924" eaLnBrk="1" hangingPunct="1">
              <a:defRPr>
                <a:latin typeface="+mn-lt"/>
                <a:ea typeface="+mn-ea"/>
                <a:cs typeface="+mn-cs"/>
              </a:defRPr>
            </a:lvl6pPr>
            <a:lvl7pPr marL="2285909" eaLnBrk="1" hangingPunct="1">
              <a:defRPr>
                <a:latin typeface="+mn-lt"/>
                <a:ea typeface="+mn-ea"/>
                <a:cs typeface="+mn-cs"/>
              </a:defRPr>
            </a:lvl7pPr>
            <a:lvl8pPr marL="2666893" eaLnBrk="1" hangingPunct="1">
              <a:defRPr>
                <a:latin typeface="+mn-lt"/>
                <a:ea typeface="+mn-ea"/>
                <a:cs typeface="+mn-cs"/>
              </a:defRPr>
            </a:lvl8pPr>
            <a:lvl9pPr marL="3047878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Upstream Token Auth – Custom Access Token Flow</a:t>
            </a:r>
            <a:endParaRPr lang="en-US" sz="3600" b="1" kern="0" dirty="0">
              <a:solidFill>
                <a:schemeClr val="bg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3FAE0A-DAF4-D6D8-784B-9D94A432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6" y="3144893"/>
            <a:ext cx="1194420" cy="118265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316390-D013-84E7-35D3-1B9290E194D8}"/>
              </a:ext>
            </a:extLst>
          </p:cNvPr>
          <p:cNvCxnSpPr>
            <a:cxnSpLocks/>
          </p:cNvCxnSpPr>
          <p:nvPr/>
        </p:nvCxnSpPr>
        <p:spPr>
          <a:xfrm>
            <a:off x="1530561" y="3651422"/>
            <a:ext cx="2096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820EFA-374B-E7F3-DD48-8299611C3931}"/>
              </a:ext>
            </a:extLst>
          </p:cNvPr>
          <p:cNvCxnSpPr>
            <a:cxnSpLocks/>
          </p:cNvCxnSpPr>
          <p:nvPr/>
        </p:nvCxnSpPr>
        <p:spPr>
          <a:xfrm flipV="1">
            <a:off x="7094706" y="1835555"/>
            <a:ext cx="1251789" cy="9447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881619-9A1D-0842-78A1-684A9EA7C6EB}"/>
              </a:ext>
            </a:extLst>
          </p:cNvPr>
          <p:cNvCxnSpPr>
            <a:cxnSpLocks/>
          </p:cNvCxnSpPr>
          <p:nvPr/>
        </p:nvCxnSpPr>
        <p:spPr>
          <a:xfrm flipH="1">
            <a:off x="7152882" y="2001795"/>
            <a:ext cx="1472134" cy="1143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E288E451-2966-1B0A-A74B-6C1CCEE36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983" y="2866398"/>
            <a:ext cx="1592210" cy="164249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304D5A5-3948-775F-1200-B91B9EEA82AB}"/>
              </a:ext>
            </a:extLst>
          </p:cNvPr>
          <p:cNvSpPr txBox="1"/>
          <p:nvPr/>
        </p:nvSpPr>
        <p:spPr>
          <a:xfrm>
            <a:off x="5770605" y="5820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41D28-85F8-B87D-9904-4965986A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4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7F2E6-FEE7-CECF-8F29-D473718E7C4D}"/>
              </a:ext>
            </a:extLst>
          </p:cNvPr>
          <p:cNvSpPr txBox="1"/>
          <p:nvPr/>
        </p:nvSpPr>
        <p:spPr>
          <a:xfrm>
            <a:off x="598672" y="2784297"/>
            <a:ext cx="1292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Consumer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FABA43-1278-526A-4C85-82F91D4C69E9}"/>
              </a:ext>
            </a:extLst>
          </p:cNvPr>
          <p:cNvCxnSpPr>
            <a:cxnSpLocks/>
          </p:cNvCxnSpPr>
          <p:nvPr/>
        </p:nvCxnSpPr>
        <p:spPr>
          <a:xfrm flipV="1">
            <a:off x="7094706" y="3651422"/>
            <a:ext cx="2449986" cy="25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Footer Placeholder 58">
            <a:extLst>
              <a:ext uri="{FF2B5EF4-FFF2-40B4-BE49-F238E27FC236}">
                <a16:creationId xmlns:a16="http://schemas.microsoft.com/office/drawing/2014/main" id="{C859EAA1-90DC-04AC-EE26-2B375421344D}"/>
              </a:ext>
            </a:extLst>
          </p:cNvPr>
          <p:cNvSpPr txBox="1">
            <a:spLocks/>
          </p:cNvSpPr>
          <p:nvPr/>
        </p:nvSpPr>
        <p:spPr>
          <a:xfrm>
            <a:off x="-128016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KONG HACKATHON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D862E-683A-B335-ECEE-9AC61E9E8E65}"/>
              </a:ext>
            </a:extLst>
          </p:cNvPr>
          <p:cNvSpPr txBox="1"/>
          <p:nvPr/>
        </p:nvSpPr>
        <p:spPr>
          <a:xfrm>
            <a:off x="9872050" y="4618870"/>
            <a:ext cx="128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89348-7213-B14B-1310-2C9CE287AD26}"/>
              </a:ext>
            </a:extLst>
          </p:cNvPr>
          <p:cNvSpPr txBox="1"/>
          <p:nvPr/>
        </p:nvSpPr>
        <p:spPr>
          <a:xfrm>
            <a:off x="3782634" y="4900217"/>
            <a:ext cx="3080777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IBMPlexMono, Monaco,  Courier New"/>
              </a:rPr>
              <a:t>Plugin Schema</a:t>
            </a:r>
            <a:endParaRPr lang="en-US" sz="1400" b="1" dirty="0">
              <a:solidFill>
                <a:schemeClr val="tx2"/>
              </a:solidFill>
              <a:effectLst/>
              <a:latin typeface="IBMPlexMono, Monaco,  Courier New"/>
            </a:endParaRPr>
          </a:p>
          <a:p>
            <a:r>
              <a:rPr lang="en-US" sz="1400" b="0" dirty="0" err="1">
                <a:solidFill>
                  <a:srgbClr val="A31515"/>
                </a:solidFill>
                <a:effectLst/>
                <a:latin typeface="IBMPlexMono, Monaco,  Courier New"/>
              </a:rPr>
              <a:t>config.tokentype</a:t>
            </a:r>
            <a:r>
              <a:rPr lang="en-US" sz="1400" dirty="0">
                <a:solidFill>
                  <a:srgbClr val="A31515"/>
                </a:solidFill>
                <a:latin typeface="IBMPlexMono, Monaco,  Courier New"/>
              </a:rPr>
              <a:t>=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Monaco,  Courier New"/>
              </a:rPr>
              <a:t>”</a:t>
            </a:r>
            <a:r>
              <a:rPr lang="en-US" sz="1400" b="0" dirty="0" err="1">
                <a:solidFill>
                  <a:srgbClr val="0451A5"/>
                </a:solidFill>
                <a:effectLst/>
                <a:latin typeface="IBMPlexMono, Monaco,  Courier New"/>
              </a:rPr>
              <a:t>access_token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Monaco,  Courier New"/>
              </a:rPr>
              <a:t>”</a:t>
            </a:r>
          </a:p>
          <a:p>
            <a:r>
              <a:rPr lang="en-US" sz="1400" b="0" dirty="0" err="1">
                <a:solidFill>
                  <a:srgbClr val="A31515"/>
                </a:solidFill>
                <a:effectLst/>
                <a:latin typeface="IBMPlexMono, Monaco,  Courier New"/>
              </a:rPr>
              <a:t>config.requesttype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sz="1400" b="0" dirty="0" err="1">
                <a:solidFill>
                  <a:srgbClr val="0451A5"/>
                </a:solidFill>
                <a:effectLst/>
                <a:latin typeface="IBMPlexMono, Monaco,  Courier New"/>
              </a:rPr>
              <a:t>json</a:t>
            </a:r>
            <a:endParaRPr lang="en-US" sz="1400" b="0" dirty="0">
              <a:solidFill>
                <a:srgbClr val="000000"/>
              </a:solidFill>
              <a:effectLst/>
              <a:latin typeface="IBMPlexMono, Monaco,  Courier New"/>
            </a:endParaRPr>
          </a:p>
          <a:p>
            <a:r>
              <a:rPr lang="en-US" sz="1400" b="0" dirty="0" err="1">
                <a:solidFill>
                  <a:srgbClr val="A31515"/>
                </a:solidFill>
                <a:effectLst/>
                <a:latin typeface="IBMPlexMono, Monaco,  Courier New"/>
              </a:rPr>
              <a:t>config.responsetype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sz="1400" b="0" dirty="0">
                <a:solidFill>
                  <a:srgbClr val="0451A5"/>
                </a:solidFill>
                <a:effectLst/>
                <a:latin typeface="IBMPlexMono, Monaco,  Courier New"/>
              </a:rPr>
              <a:t>json</a:t>
            </a:r>
            <a:endParaRPr lang="en-US" sz="1400" b="0" dirty="0">
              <a:solidFill>
                <a:srgbClr val="000000"/>
              </a:solidFill>
              <a:effectLst/>
              <a:latin typeface="IBMPlexMono, Monaco,  Courier New"/>
            </a:endParaRPr>
          </a:p>
          <a:p>
            <a:r>
              <a:rPr lang="en-US" sz="1400" b="0" dirty="0" err="1">
                <a:solidFill>
                  <a:srgbClr val="A31515"/>
                </a:solidFill>
                <a:effectLst/>
                <a:latin typeface="IBMPlexMono, Monaco,  Courier New"/>
              </a:rPr>
              <a:t>config.tokenpath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sz="1400" dirty="0" err="1">
                <a:solidFill>
                  <a:srgbClr val="0451A5"/>
                </a:solidFill>
                <a:latin typeface="IBMPlexMono, Monaco,  Courier New"/>
              </a:rPr>
              <a:t>token.access_token</a:t>
            </a:r>
            <a:endParaRPr lang="en-US" sz="1400" b="0" dirty="0">
              <a:solidFill>
                <a:srgbClr val="0451A5"/>
              </a:solidFill>
              <a:effectLst/>
              <a:latin typeface="IBMPlexMono, Monaco,  Courier Ne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B3D101-DDA3-3298-98FD-9C001BE92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8" y="665881"/>
            <a:ext cx="11583304" cy="2024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8236A5-F799-5A04-012F-DA27DB42D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5709" y="873746"/>
            <a:ext cx="2202628" cy="14499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AA9ECB-F05A-F743-A84B-16B484740F87}"/>
              </a:ext>
            </a:extLst>
          </p:cNvPr>
          <p:cNvSpPr/>
          <p:nvPr/>
        </p:nvSpPr>
        <p:spPr>
          <a:xfrm>
            <a:off x="3699565" y="2652812"/>
            <a:ext cx="3291941" cy="2119947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6E516BD-8EE0-234F-842D-473B61B68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0941" y="2780270"/>
            <a:ext cx="2924165" cy="172861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3120FF1-B689-4F4B-B9E2-B14F7F3A2BBB}"/>
              </a:ext>
            </a:extLst>
          </p:cNvPr>
          <p:cNvSpPr txBox="1"/>
          <p:nvPr/>
        </p:nvSpPr>
        <p:spPr>
          <a:xfrm>
            <a:off x="4232947" y="4350696"/>
            <a:ext cx="2225175" cy="369332"/>
          </a:xfrm>
          <a:prstGeom prst="rect">
            <a:avLst/>
          </a:prstGeom>
          <a:blipFill>
            <a:blip r:embed="rId8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/>
              <a:t>Upstream Token Auth</a:t>
            </a:r>
          </a:p>
        </p:txBody>
      </p:sp>
    </p:spTree>
    <p:extLst>
      <p:ext uri="{BB962C8B-B14F-4D97-AF65-F5344CB8AC3E}">
        <p14:creationId xmlns:p14="http://schemas.microsoft.com/office/powerpoint/2010/main" val="361005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2639 L 0.03841 0.03472 C 0.04636 0.04861 0.05834 0.05648 0.07097 0.05648 C 0.08542 0.05648 0.09688 0.04861 0.10482 0.03472 L 0.14349 -0.0263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41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0.06018 L 0.12448 -0.32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1321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C -0.00351 0.12477 -0.00664 0.24954 -0.11276 0.2446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1222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C 0.12136 -0.00394 0.2431 -0.00741 0.27201 -0.0078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-3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38" grpId="0"/>
      <p:bldP spid="30" grpId="0"/>
      <p:bldP spid="3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667548E2-ABE9-0F43-8001-675333B79105}"/>
              </a:ext>
            </a:extLst>
          </p:cNvPr>
          <p:cNvSpPr txBox="1">
            <a:spLocks/>
          </p:cNvSpPr>
          <p:nvPr/>
        </p:nvSpPr>
        <p:spPr>
          <a:xfrm>
            <a:off x="525016" y="96023"/>
            <a:ext cx="10370853" cy="625739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380985" eaLnBrk="1" hangingPunct="1">
              <a:defRPr>
                <a:latin typeface="+mn-lt"/>
                <a:ea typeface="+mn-ea"/>
                <a:cs typeface="+mn-cs"/>
              </a:defRPr>
            </a:lvl2pPr>
            <a:lvl3pPr marL="761970" eaLnBrk="1" hangingPunct="1">
              <a:defRPr>
                <a:latin typeface="+mn-lt"/>
                <a:ea typeface="+mn-ea"/>
                <a:cs typeface="+mn-cs"/>
              </a:defRPr>
            </a:lvl3pPr>
            <a:lvl4pPr marL="1142954" eaLnBrk="1" hangingPunct="1">
              <a:defRPr>
                <a:latin typeface="+mn-lt"/>
                <a:ea typeface="+mn-ea"/>
                <a:cs typeface="+mn-cs"/>
              </a:defRPr>
            </a:lvl4pPr>
            <a:lvl5pPr marL="1523939" eaLnBrk="1" hangingPunct="1">
              <a:defRPr>
                <a:latin typeface="+mn-lt"/>
                <a:ea typeface="+mn-ea"/>
                <a:cs typeface="+mn-cs"/>
              </a:defRPr>
            </a:lvl5pPr>
            <a:lvl6pPr marL="1904924" eaLnBrk="1" hangingPunct="1">
              <a:defRPr>
                <a:latin typeface="+mn-lt"/>
                <a:ea typeface="+mn-ea"/>
                <a:cs typeface="+mn-cs"/>
              </a:defRPr>
            </a:lvl6pPr>
            <a:lvl7pPr marL="2285909" eaLnBrk="1" hangingPunct="1">
              <a:defRPr>
                <a:latin typeface="+mn-lt"/>
                <a:ea typeface="+mn-ea"/>
                <a:cs typeface="+mn-cs"/>
              </a:defRPr>
            </a:lvl7pPr>
            <a:lvl8pPr marL="2666893" eaLnBrk="1" hangingPunct="1">
              <a:defRPr>
                <a:latin typeface="+mn-lt"/>
                <a:ea typeface="+mn-ea"/>
                <a:cs typeface="+mn-cs"/>
              </a:defRPr>
            </a:lvl8pPr>
            <a:lvl9pPr marL="3047878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DEMO</a:t>
            </a:r>
            <a:endParaRPr lang="en-US" sz="3600" b="1" kern="0" dirty="0">
              <a:solidFill>
                <a:schemeClr val="bg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41D28-85F8-B87D-9904-4965986A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5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Footer Placeholder 58">
            <a:extLst>
              <a:ext uri="{FF2B5EF4-FFF2-40B4-BE49-F238E27FC236}">
                <a16:creationId xmlns:a16="http://schemas.microsoft.com/office/drawing/2014/main" id="{C859EAA1-90DC-04AC-EE26-2B375421344D}"/>
              </a:ext>
            </a:extLst>
          </p:cNvPr>
          <p:cNvSpPr txBox="1">
            <a:spLocks/>
          </p:cNvSpPr>
          <p:nvPr/>
        </p:nvSpPr>
        <p:spPr>
          <a:xfrm>
            <a:off x="-128016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KONG HACKATHON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B3D101-DDA3-3298-98FD-9C001BE92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8" y="665881"/>
            <a:ext cx="11583304" cy="202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28EAD-8959-D6F6-FAED-563696484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645" y="1848449"/>
            <a:ext cx="4918710" cy="32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667548E2-ABE9-0F43-8001-675333B79105}"/>
              </a:ext>
            </a:extLst>
          </p:cNvPr>
          <p:cNvSpPr txBox="1">
            <a:spLocks/>
          </p:cNvSpPr>
          <p:nvPr/>
        </p:nvSpPr>
        <p:spPr>
          <a:xfrm>
            <a:off x="511303" y="40142"/>
            <a:ext cx="10370853" cy="625739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380985" eaLnBrk="1" hangingPunct="1">
              <a:defRPr>
                <a:latin typeface="+mn-lt"/>
                <a:ea typeface="+mn-ea"/>
                <a:cs typeface="+mn-cs"/>
              </a:defRPr>
            </a:lvl2pPr>
            <a:lvl3pPr marL="761970" eaLnBrk="1" hangingPunct="1">
              <a:defRPr>
                <a:latin typeface="+mn-lt"/>
                <a:ea typeface="+mn-ea"/>
                <a:cs typeface="+mn-cs"/>
              </a:defRPr>
            </a:lvl3pPr>
            <a:lvl4pPr marL="1142954" eaLnBrk="1" hangingPunct="1">
              <a:defRPr>
                <a:latin typeface="+mn-lt"/>
                <a:ea typeface="+mn-ea"/>
                <a:cs typeface="+mn-cs"/>
              </a:defRPr>
            </a:lvl4pPr>
            <a:lvl5pPr marL="1523939" eaLnBrk="1" hangingPunct="1">
              <a:defRPr>
                <a:latin typeface="+mn-lt"/>
                <a:ea typeface="+mn-ea"/>
                <a:cs typeface="+mn-cs"/>
              </a:defRPr>
            </a:lvl5pPr>
            <a:lvl6pPr marL="1904924" eaLnBrk="1" hangingPunct="1">
              <a:defRPr>
                <a:latin typeface="+mn-lt"/>
                <a:ea typeface="+mn-ea"/>
                <a:cs typeface="+mn-cs"/>
              </a:defRPr>
            </a:lvl6pPr>
            <a:lvl7pPr marL="2285909" eaLnBrk="1" hangingPunct="1">
              <a:defRPr>
                <a:latin typeface="+mn-lt"/>
                <a:ea typeface="+mn-ea"/>
                <a:cs typeface="+mn-cs"/>
              </a:defRPr>
            </a:lvl7pPr>
            <a:lvl8pPr marL="2666893" eaLnBrk="1" hangingPunct="1">
              <a:defRPr>
                <a:latin typeface="+mn-lt"/>
                <a:ea typeface="+mn-ea"/>
                <a:cs typeface="+mn-cs"/>
              </a:defRPr>
            </a:lvl8pPr>
            <a:lvl9pPr marL="3047878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Upstream Token Auth</a:t>
            </a:r>
            <a:endParaRPr lang="en-US" sz="3600" b="1" kern="0" dirty="0">
              <a:solidFill>
                <a:schemeClr val="bg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4D5A5-3948-775F-1200-B91B9EEA82AB}"/>
              </a:ext>
            </a:extLst>
          </p:cNvPr>
          <p:cNvSpPr txBox="1"/>
          <p:nvPr/>
        </p:nvSpPr>
        <p:spPr>
          <a:xfrm>
            <a:off x="5770605" y="5820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41D28-85F8-B87D-9904-4965986A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6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57A51-6EAE-0B77-C221-0BCF306C9026}"/>
              </a:ext>
            </a:extLst>
          </p:cNvPr>
          <p:cNvSpPr txBox="1"/>
          <p:nvPr/>
        </p:nvSpPr>
        <p:spPr>
          <a:xfrm>
            <a:off x="3897937" y="2468523"/>
            <a:ext cx="3920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rial Black" panose="020B0604020202020204" pitchFamily="34" charset="0"/>
                <a:cs typeface="Arial Black" panose="020B0604020202020204" pitchFamily="34" charset="0"/>
              </a:rPr>
              <a:t>THANK </a:t>
            </a:r>
          </a:p>
          <a:p>
            <a:r>
              <a:rPr lang="en-US" sz="7200" b="1" dirty="0">
                <a:latin typeface="Arial Black" panose="020B0604020202020204" pitchFamily="34" charset="0"/>
                <a:cs typeface="Arial Black" panose="020B0604020202020204" pitchFamily="34" charset="0"/>
              </a:rPr>
              <a:t>     YOU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8420A7-01CD-D1B3-86D5-73A6AC8F52F2}"/>
              </a:ext>
            </a:extLst>
          </p:cNvPr>
          <p:cNvGrpSpPr/>
          <p:nvPr/>
        </p:nvGrpSpPr>
        <p:grpSpPr>
          <a:xfrm>
            <a:off x="7808503" y="1952090"/>
            <a:ext cx="4383498" cy="2620954"/>
            <a:chOff x="7808503" y="1952090"/>
            <a:chExt cx="4383498" cy="26209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FFD363-83B1-FE2B-D87F-126B3D474E7E}"/>
                </a:ext>
              </a:extLst>
            </p:cNvPr>
            <p:cNvSpPr/>
            <p:nvPr/>
          </p:nvSpPr>
          <p:spPr>
            <a:xfrm>
              <a:off x="7952198" y="1952090"/>
              <a:ext cx="4239803" cy="1900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98BFF6-1CFC-F5A9-31FD-CCFCAA940633}"/>
                </a:ext>
              </a:extLst>
            </p:cNvPr>
            <p:cNvSpPr/>
            <p:nvPr/>
          </p:nvSpPr>
          <p:spPr>
            <a:xfrm>
              <a:off x="7808503" y="2672325"/>
              <a:ext cx="133563" cy="1900719"/>
            </a:xfrm>
            <a:prstGeom prst="rect">
              <a:avLst/>
            </a:prstGeom>
            <a:solidFill>
              <a:srgbClr val="FFA5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58">
            <a:extLst>
              <a:ext uri="{FF2B5EF4-FFF2-40B4-BE49-F238E27FC236}">
                <a16:creationId xmlns:a16="http://schemas.microsoft.com/office/drawing/2014/main" id="{417291C2-110A-906E-4AFF-DAF7B58307E8}"/>
              </a:ext>
            </a:extLst>
          </p:cNvPr>
          <p:cNvSpPr txBox="1">
            <a:spLocks/>
          </p:cNvSpPr>
          <p:nvPr/>
        </p:nvSpPr>
        <p:spPr>
          <a:xfrm>
            <a:off x="-128016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KONG HACKATHON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A7A6B0-56FA-6853-2017-00C074F63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8" y="665881"/>
            <a:ext cx="11583304" cy="20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5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7304 -4.44444E-6 L -0.32304 -4.44444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</TotalTime>
  <Words>699</Words>
  <Application>Microsoft Macintosh PowerPoint</Application>
  <PresentationFormat>Widescreen</PresentationFormat>
  <Paragraphs>147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Arial Black</vt:lpstr>
      <vt:lpstr>Calibri</vt:lpstr>
      <vt:lpstr>Calibri Light</vt:lpstr>
      <vt:lpstr>Gadugi</vt:lpstr>
      <vt:lpstr>IBMPlexMono, Monaco,  Courier New</vt:lpstr>
      <vt:lpstr>Office Theme</vt:lpstr>
      <vt:lpstr>Upstream Token Auth – Kong Plugin </vt:lpstr>
      <vt:lpstr>Last mile security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Upstream Token Auth – KONG Plugin </dc:title>
  <dc:creator>Saikumar, Siddharth</dc:creator>
  <cp:lastModifiedBy>Murari, Mayank</cp:lastModifiedBy>
  <cp:revision>136</cp:revision>
  <dcterms:created xsi:type="dcterms:W3CDTF">2022-09-24T17:05:55Z</dcterms:created>
  <dcterms:modified xsi:type="dcterms:W3CDTF">2022-09-27T02:48:39Z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111c4b-49e3-4225-99d5-171502db0107_Enabled">
    <vt:lpwstr>true</vt:lpwstr>
  </property>
  <property fmtid="{D5CDD505-2E9C-101B-9397-08002B2CF9AE}" pid="3" name="MSIP_Label_0d111c4b-49e3-4225-99d5-171502db0107_SetDate">
    <vt:lpwstr>2022-09-25T03:35:18Z</vt:lpwstr>
  </property>
  <property fmtid="{D5CDD505-2E9C-101B-9397-08002B2CF9AE}" pid="4" name="MSIP_Label_0d111c4b-49e3-4225-99d5-171502db0107_Method">
    <vt:lpwstr>Standard</vt:lpwstr>
  </property>
  <property fmtid="{D5CDD505-2E9C-101B-9397-08002B2CF9AE}" pid="5" name="MSIP_Label_0d111c4b-49e3-4225-99d5-171502db0107_Name">
    <vt:lpwstr>Authorized Use</vt:lpwstr>
  </property>
  <property fmtid="{D5CDD505-2E9C-101B-9397-08002B2CF9AE}" pid="6" name="MSIP_Label_0d111c4b-49e3-4225-99d5-171502db0107_SiteId">
    <vt:lpwstr>bcfa3e87-841e-48c7-983b-584159dd1a69</vt:lpwstr>
  </property>
  <property fmtid="{D5CDD505-2E9C-101B-9397-08002B2CF9AE}" pid="7" name="MSIP_Label_0d111c4b-49e3-4225-99d5-171502db0107_ActionId">
    <vt:lpwstr>8a53ce7e-a505-469a-8478-d52ba4e4fd9c</vt:lpwstr>
  </property>
  <property fmtid="{D5CDD505-2E9C-101B-9397-08002B2CF9AE}" pid="8" name="MSIP_Label_0d111c4b-49e3-4225-99d5-171502db0107_ContentBits">
    <vt:lpwstr>0</vt:lpwstr>
  </property>
</Properties>
</file>