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57" r:id="rId5"/>
    <p:sldId id="264" r:id="rId6"/>
    <p:sldId id="258" r:id="rId7"/>
    <p:sldId id="262" r:id="rId8"/>
    <p:sldId id="259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642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253C-7680-B34E-ACA9-98A8117E383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4377D-6D9F-C54D-8ADD-697141E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4377D-6D9F-C54D-8ADD-697141E5C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EBF5-2BD5-1B4C-86DE-011914E02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105" y="1964268"/>
            <a:ext cx="9319895" cy="2421464"/>
          </a:xfrm>
        </p:spPr>
        <p:txBody>
          <a:bodyPr/>
          <a:lstStyle/>
          <a:p>
            <a:pPr algn="l"/>
            <a:r>
              <a:rPr lang="en-US" dirty="0"/>
              <a:t>drop-out candidate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2C66-76C0-3E43-A012-9010BD225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Payal Khullar, </a:t>
            </a:r>
            <a:r>
              <a:rPr lang="en-US" dirty="0" err="1"/>
              <a:t>Parth</a:t>
            </a:r>
            <a:r>
              <a:rPr lang="en-US" dirty="0"/>
              <a:t> Goyal, Mayank </a:t>
            </a:r>
            <a:r>
              <a:rPr lang="en-US" dirty="0" err="1"/>
              <a:t>musaddi</a:t>
            </a:r>
            <a:r>
              <a:rPr lang="en-US" dirty="0"/>
              <a:t>, </a:t>
            </a:r>
            <a:r>
              <a:rPr lang="en-US" dirty="0" err="1"/>
              <a:t>vedansh</a:t>
            </a:r>
            <a:r>
              <a:rPr lang="en-US" dirty="0"/>
              <a:t> Tiwari</a:t>
            </a:r>
          </a:p>
          <a:p>
            <a:pPr algn="ctr"/>
            <a:r>
              <a:rPr lang="en-US" dirty="0"/>
              <a:t>IIIT Hyderabad</a:t>
            </a:r>
          </a:p>
        </p:txBody>
      </p:sp>
    </p:spTree>
    <p:extLst>
      <p:ext uri="{BB962C8B-B14F-4D97-AF65-F5344CB8AC3E}">
        <p14:creationId xmlns:p14="http://schemas.microsoft.com/office/powerpoint/2010/main" val="61294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8BE0-5643-F84E-8F3D-9C717E52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Futuristic Much…Video bot interviewer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DDDD-C90D-DC43-9FF0-509096B3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1. EYES</a:t>
            </a:r>
          </a:p>
          <a:p>
            <a:pPr marL="0" indent="0">
              <a:buNone/>
            </a:pPr>
            <a:r>
              <a:rPr lang="en-IN" b="1" dirty="0"/>
              <a:t>Warning Signs:</a:t>
            </a:r>
          </a:p>
          <a:p>
            <a:r>
              <a:rPr lang="en-IN" b="1" dirty="0"/>
              <a:t>Glancing to the right</a:t>
            </a:r>
            <a:r>
              <a:rPr lang="en-IN" dirty="0"/>
              <a:t> when asked to recall is considered a sign of deception.</a:t>
            </a:r>
          </a:p>
          <a:p>
            <a:r>
              <a:rPr lang="en-IN" b="1" dirty="0"/>
              <a:t>Pupil dilation </a:t>
            </a:r>
            <a:r>
              <a:rPr lang="en-IN" dirty="0"/>
              <a:t>could betray intense interest, and perhaps sexual attraction.</a:t>
            </a:r>
          </a:p>
          <a:p>
            <a:r>
              <a:rPr lang="en-IN" b="1" dirty="0"/>
              <a:t>Excessive blinking </a:t>
            </a:r>
            <a:r>
              <a:rPr lang="en-IN" dirty="0"/>
              <a:t>implies that the interviewee is really feeling the pressure.</a:t>
            </a:r>
          </a:p>
          <a:p>
            <a:r>
              <a:rPr lang="en-IN" b="1" dirty="0"/>
              <a:t>Prolonged staring</a:t>
            </a:r>
            <a:r>
              <a:rPr lang="en-IN" dirty="0"/>
              <a:t> into your eyes means they’re trying a little too hard to seem calm and collected.</a:t>
            </a:r>
          </a:p>
          <a:p>
            <a:r>
              <a:rPr lang="en-IN" b="1" dirty="0"/>
              <a:t>Lack of eye contact </a:t>
            </a:r>
            <a:r>
              <a:rPr lang="en-IN" dirty="0"/>
              <a:t>implies insecurity.</a:t>
            </a:r>
          </a:p>
          <a:p>
            <a:pPr marL="0" indent="0">
              <a:buNone/>
            </a:pPr>
            <a:r>
              <a:rPr lang="en-IN" b="1" dirty="0"/>
              <a:t>Great Signs:</a:t>
            </a:r>
            <a:endParaRPr lang="en-IN" dirty="0"/>
          </a:p>
          <a:p>
            <a:r>
              <a:rPr lang="en-IN" b="1" dirty="0"/>
              <a:t>Glancing to the left</a:t>
            </a:r>
            <a:r>
              <a:rPr lang="en-IN" dirty="0"/>
              <a:t> when asked to recall is considered as a sign of honesty.</a:t>
            </a:r>
          </a:p>
          <a:p>
            <a:r>
              <a:rPr lang="en-IN" b="1" dirty="0"/>
              <a:t>Relaxed eye contact </a:t>
            </a:r>
            <a:r>
              <a:rPr lang="en-IN" dirty="0"/>
              <a:t>that isn’t too prolonged shows confidence &amp;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28D1-95FB-5943-8C4B-633D606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7A82-91C8-3B4F-934E-D179E869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2. MOUTH</a:t>
            </a:r>
          </a:p>
          <a:p>
            <a:pPr marL="0" indent="0">
              <a:buNone/>
            </a:pPr>
            <a:r>
              <a:rPr lang="en-IN" b="1" dirty="0"/>
              <a:t>Warning Signs:</a:t>
            </a:r>
            <a:endParaRPr lang="en-IN" dirty="0"/>
          </a:p>
          <a:p>
            <a:r>
              <a:rPr lang="en-IN" b="1" dirty="0"/>
              <a:t>A thin-lipped smile</a:t>
            </a:r>
            <a:r>
              <a:rPr lang="en-IN" dirty="0"/>
              <a:t>, with no teeth could translate this as a sign of anger or rejection.</a:t>
            </a:r>
          </a:p>
          <a:p>
            <a:r>
              <a:rPr lang="en-IN" b="1" dirty="0"/>
              <a:t>Mouth shrugs</a:t>
            </a:r>
            <a:r>
              <a:rPr lang="en-IN" dirty="0"/>
              <a:t> could imply signs of denial.</a:t>
            </a:r>
          </a:p>
          <a:p>
            <a:r>
              <a:rPr lang="en-IN" b="1" dirty="0"/>
              <a:t>A jutting bottom lip</a:t>
            </a:r>
            <a:r>
              <a:rPr lang="en-IN" dirty="0"/>
              <a:t> is the adult equivalent to crying.</a:t>
            </a:r>
          </a:p>
          <a:p>
            <a:r>
              <a:rPr lang="en-IN" b="1" dirty="0"/>
              <a:t>A lopsided smile</a:t>
            </a:r>
            <a:r>
              <a:rPr lang="en-IN" dirty="0"/>
              <a:t> could be a sign of cynicism or sarcasm.</a:t>
            </a:r>
          </a:p>
          <a:p>
            <a:r>
              <a:rPr lang="en-IN" b="1" dirty="0"/>
              <a:t>A mouth that moves a lot while talking </a:t>
            </a:r>
            <a:r>
              <a:rPr lang="en-IN" dirty="0"/>
              <a:t>could imply a dominant and over-excited nature.</a:t>
            </a:r>
          </a:p>
          <a:p>
            <a:pPr marL="0" indent="0">
              <a:buNone/>
            </a:pPr>
            <a:r>
              <a:rPr lang="en-IN" b="1" dirty="0"/>
              <a:t>Great Signs:</a:t>
            </a:r>
            <a:endParaRPr lang="en-IN" dirty="0"/>
          </a:p>
          <a:p>
            <a:r>
              <a:rPr lang="en-IN" b="1" dirty="0"/>
              <a:t>Laughter</a:t>
            </a:r>
            <a:r>
              <a:rPr lang="en-IN" dirty="0"/>
              <a:t> implies ease and confidence with the situation. </a:t>
            </a:r>
          </a:p>
          <a:p>
            <a:r>
              <a:rPr lang="en-IN" b="1" dirty="0"/>
              <a:t>A real smile</a:t>
            </a:r>
            <a:r>
              <a:rPr lang="en-IN" dirty="0"/>
              <a:t> (also called a ‘</a:t>
            </a:r>
            <a:r>
              <a:rPr lang="en-IN" dirty="0" err="1"/>
              <a:t>duchenne</a:t>
            </a:r>
            <a:r>
              <a:rPr lang="en-IN" dirty="0"/>
              <a:t> smile</a:t>
            </a:r>
            <a:r>
              <a:rPr lang="en-IN" u="sng" dirty="0"/>
              <a:t> </a:t>
            </a:r>
            <a:r>
              <a:rPr lang="en-IN" dirty="0"/>
              <a:t>‘) that draws in the eye muscles also implies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5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9888-B614-C64A-A989-5EE8F332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3B42-7559-584C-A652-7FAE2EF9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3. HANDS</a:t>
            </a:r>
          </a:p>
          <a:p>
            <a:pPr marL="0" indent="0">
              <a:buNone/>
            </a:pPr>
            <a:r>
              <a:rPr lang="en-IN" b="1" dirty="0"/>
              <a:t>Warning Signs:</a:t>
            </a:r>
            <a:endParaRPr lang="en-IN" dirty="0"/>
          </a:p>
          <a:p>
            <a:r>
              <a:rPr lang="en-IN" b="1" dirty="0"/>
              <a:t>Tapping fingers.</a:t>
            </a:r>
            <a:r>
              <a:rPr lang="en-IN" dirty="0"/>
              <a:t> Despite being fairly rude, tapping one’s fingers could betray impatience, boredom/disinterest.</a:t>
            </a:r>
          </a:p>
          <a:p>
            <a:r>
              <a:rPr lang="en-IN" b="1" dirty="0"/>
              <a:t>Pointing</a:t>
            </a:r>
            <a:r>
              <a:rPr lang="en-IN" dirty="0"/>
              <a:t> (especially without context) too much can be a sign of aggression.</a:t>
            </a:r>
          </a:p>
          <a:p>
            <a:r>
              <a:rPr lang="en-IN" b="1" dirty="0"/>
              <a:t>Clenched fists</a:t>
            </a:r>
            <a:r>
              <a:rPr lang="en-IN" dirty="0"/>
              <a:t> are a fairly obvious sign of aggression or anger.</a:t>
            </a:r>
          </a:p>
          <a:p>
            <a:r>
              <a:rPr lang="en-IN" b="1" dirty="0"/>
              <a:t>Hiding their hands</a:t>
            </a:r>
            <a:r>
              <a:rPr lang="en-IN" dirty="0"/>
              <a:t> could indicate deception.</a:t>
            </a:r>
          </a:p>
          <a:p>
            <a:pPr marL="0" indent="0">
              <a:buNone/>
            </a:pPr>
            <a:r>
              <a:rPr lang="en-IN" b="1" dirty="0"/>
              <a:t>Great Signs:</a:t>
            </a:r>
            <a:endParaRPr lang="en-IN" dirty="0"/>
          </a:p>
          <a:p>
            <a:r>
              <a:rPr lang="en-IN" dirty="0"/>
              <a:t>Pressing the fingertips together in a steeple position is generally a sign of confidence, deep thought &amp; elevated thinking.</a:t>
            </a:r>
          </a:p>
          <a:p>
            <a:r>
              <a:rPr lang="en-IN" b="1" dirty="0"/>
              <a:t>Open hand gestures</a:t>
            </a:r>
            <a:r>
              <a:rPr lang="en-IN" dirty="0"/>
              <a:t> reveal openness, positivity and honesty.</a:t>
            </a:r>
          </a:p>
          <a:p>
            <a:r>
              <a:rPr lang="en-IN" b="1" dirty="0"/>
              <a:t>Flipping over of hands</a:t>
            </a:r>
            <a:r>
              <a:rPr lang="en-IN" dirty="0"/>
              <a:t> can reflect genuine thought and deliberation.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3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626-7C32-324B-A925-3C7C505A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3A25-6019-2C42-B931-97D4D65E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40CB-0B33-034A-9D8D-EEE23935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is hard.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7301-21D2-3F4C-9F71-DFCA4890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recruitment process that filters off 10 potentially good candidates is still better than one that gets fooled by a wrong candidate.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No matter how top-scorer, highly experienced or genius minded you are, if you are dropping out - we </a:t>
            </a:r>
            <a:r>
              <a:rPr lang="en-US" i="1" dirty="0" err="1"/>
              <a:t>ain’t</a:t>
            </a:r>
            <a:r>
              <a:rPr lang="en-US" i="1" dirty="0"/>
              <a:t> curious.</a:t>
            </a:r>
          </a:p>
          <a:p>
            <a:pPr algn="ctr"/>
            <a:r>
              <a:rPr lang="en-US" i="1" dirty="0"/>
              <a:t>~Exhausted HRs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E360-25EA-7646-9F07-1645CCEC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THESE drop outs?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BAE9-FF16-5F42-B722-D0BA05E0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You spend hours coming up with a job specification, spend money on ads, then screen hundreds of CVs, interview shortlisted people and then, finally, when you’ve found the ‘perfect’ candidate (and turned everyone else down) – they go and reject your job offer.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Worse, they agree to join and you complete all joining/HR/finance/admin formalities with them and they leave the company few months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5C89-496E-754C-948E-3DD3FD8D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Pre-employment strategy: Why detect Drop outs?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7AC9-E2B8-2B41-AF7A-219E358B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Candidates backing out are a true nuisance for both recruiters &amp; employers.  Some of the consequences of candidates backing out are: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hiring process has to be restarted, adds to the workload of the HR.</a:t>
            </a:r>
          </a:p>
          <a:p>
            <a:r>
              <a:rPr lang="en-IN" dirty="0"/>
              <a:t>Time/resources spent on training the candidate is wasted.</a:t>
            </a:r>
          </a:p>
          <a:p>
            <a:r>
              <a:rPr lang="en-IN" dirty="0"/>
              <a:t>Delay in timeline of organisation’s goals.</a:t>
            </a:r>
          </a:p>
          <a:p>
            <a:r>
              <a:rPr lang="en-IN" dirty="0"/>
              <a:t>Costs of hiring shoots up.</a:t>
            </a:r>
          </a:p>
          <a:p>
            <a:r>
              <a:rPr lang="en-IN" dirty="0"/>
              <a:t>Demotivates recruiters/team.</a:t>
            </a:r>
          </a:p>
          <a:p>
            <a:r>
              <a:rPr lang="en-IN" dirty="0"/>
              <a:t>The position that needs to be filled remains vacant, adding further 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4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A538-CEE8-EB41-9C22-3548FBAD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B9B1-BECE-9E49-AE46-264399F9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 of a list of candidates meeting education/experience requirements for a role, if we can detect those that are likely to drop out during hiring or pre-recruitment screening, we can save a lot of money/resources of the recruiting company and time/energy of the recruiters.</a:t>
            </a:r>
          </a:p>
        </p:txBody>
      </p:sp>
    </p:spTree>
    <p:extLst>
      <p:ext uri="{BB962C8B-B14F-4D97-AF65-F5344CB8AC3E}">
        <p14:creationId xmlns:p14="http://schemas.microsoft.com/office/powerpoint/2010/main" val="27016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1BB-567D-E74D-B756-9B2DA3ED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candidates that drop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A135-D85F-5643-A20F-FCA60514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Plain Hoppers: </a:t>
            </a:r>
            <a:r>
              <a:rPr lang="en-IN" dirty="0"/>
              <a:t>Some candidates generally have an itchy feet.</a:t>
            </a:r>
            <a:endParaRPr lang="en-IN" b="1" dirty="0"/>
          </a:p>
          <a:p>
            <a:r>
              <a:rPr lang="en-IN" b="1" dirty="0"/>
              <a:t>Lacking real motivation. </a:t>
            </a:r>
            <a:r>
              <a:rPr lang="en-IN" dirty="0"/>
              <a:t>If a candidate is </a:t>
            </a:r>
            <a:r>
              <a:rPr lang="en-IN" i="1" dirty="0"/>
              <a:t>relatively</a:t>
            </a:r>
            <a:r>
              <a:rPr lang="en-IN" dirty="0"/>
              <a:t> happy with their current job, they won’t be as motivated to change career. They are just passing time and casually looking. These time-wasters could flake when an offer is actually made or accept a counter-offer from their current company.</a:t>
            </a:r>
          </a:p>
          <a:p>
            <a:r>
              <a:rPr lang="en-IN" b="1" dirty="0"/>
              <a:t>Needing temporary work. </a:t>
            </a:r>
            <a:r>
              <a:rPr lang="en-IN" dirty="0"/>
              <a:t>Some candidates only need a new job to fund other long-term goals, like a round the world trip or even starting their own business.</a:t>
            </a:r>
          </a:p>
          <a:p>
            <a:r>
              <a:rPr lang="en-IN" b="1" dirty="0"/>
              <a:t>Misfits: T</a:t>
            </a:r>
            <a:r>
              <a:rPr lang="en-IN" dirty="0"/>
              <a:t>he candidates that do not align with the core values of the company/team, and leave as they find themselves unable to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9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ACF6-378B-E442-B2F2-CF341643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warning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092D-5671-994C-B2D3-9539862B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Experienced recruiters can sort of know if a candidate is going to stay by looking at signs like these:</a:t>
            </a:r>
          </a:p>
          <a:p>
            <a:r>
              <a:rPr lang="en-US" dirty="0"/>
              <a:t>Lack of effort</a:t>
            </a:r>
          </a:p>
          <a:p>
            <a:r>
              <a:rPr lang="en-US" dirty="0"/>
              <a:t>Lack of communication</a:t>
            </a:r>
          </a:p>
          <a:p>
            <a:r>
              <a:rPr lang="en-US" dirty="0"/>
              <a:t>Improper communication</a:t>
            </a:r>
          </a:p>
          <a:p>
            <a:r>
              <a:rPr lang="en-US" dirty="0"/>
              <a:t>Constant communication</a:t>
            </a:r>
          </a:p>
          <a:p>
            <a:r>
              <a:rPr lang="en-US" dirty="0"/>
              <a:t>Job hopping past</a:t>
            </a:r>
          </a:p>
          <a:p>
            <a:r>
              <a:rPr lang="en-US" dirty="0"/>
              <a:t>Loyalty</a:t>
            </a:r>
          </a:p>
          <a:p>
            <a:r>
              <a:rPr lang="en-US" dirty="0"/>
              <a:t>Lateness</a:t>
            </a:r>
          </a:p>
          <a:p>
            <a:r>
              <a:rPr lang="en-US" dirty="0"/>
              <a:t>Interview Attire</a:t>
            </a:r>
          </a:p>
          <a:p>
            <a:r>
              <a:rPr lang="en-US" dirty="0"/>
              <a:t>Body Language</a:t>
            </a:r>
          </a:p>
        </p:txBody>
      </p:sp>
    </p:spTree>
    <p:extLst>
      <p:ext uri="{BB962C8B-B14F-4D97-AF65-F5344CB8AC3E}">
        <p14:creationId xmlns:p14="http://schemas.microsoft.com/office/powerpoint/2010/main" val="420603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8BC1-A100-F747-BBBA-33B10597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DROP-OUT CANDIDATE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4899-1C15-2748-A2D7-3F491F31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Parsing Resume for Hopper Detection.</a:t>
            </a:r>
          </a:p>
          <a:p>
            <a:pPr marL="0" indent="0">
              <a:buNone/>
            </a:pPr>
            <a:r>
              <a:rPr lang="en-US" dirty="0"/>
              <a:t>Calculate number of years spent in each of the previous companies and put them into brackets. 0-6 months get a high warning score as compared to 2+ years, etc. However, 6+ years can be alarming too.</a:t>
            </a:r>
          </a:p>
          <a:p>
            <a:r>
              <a:rPr lang="en-US" b="1" dirty="0"/>
              <a:t>Processing Cover Letter Content for Interest Detection.</a:t>
            </a:r>
          </a:p>
          <a:p>
            <a:pPr marL="0" indent="0">
              <a:buNone/>
            </a:pPr>
            <a:r>
              <a:rPr lang="en-US" dirty="0"/>
              <a:t>Detection of lack of motivation can be seen in lazy cover letters and work experience explanation. We map semantic similarity between job description and cover to see best fits.</a:t>
            </a:r>
          </a:p>
          <a:p>
            <a:r>
              <a:rPr lang="en-US" b="1" dirty="0"/>
              <a:t>Psycho-Cognitive mapping for Company Culture/Core Values Alignment. </a:t>
            </a:r>
          </a:p>
          <a:p>
            <a:pPr marL="0" indent="0">
              <a:buNone/>
            </a:pPr>
            <a:r>
              <a:rPr lang="en-US" dirty="0"/>
              <a:t>Candidates fill up an online form or interact with a chat bot that asks questions around company/teams core values and scores candidates performance. Low scores indicate team misfits.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6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C304-51D1-8C4F-A5ED-2A1CB332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55A4-2957-F04C-838F-EB154C21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55% of our communication is non-verbal.</a:t>
            </a:r>
          </a:p>
          <a:p>
            <a:r>
              <a:rPr lang="en-IN" dirty="0"/>
              <a:t>we need to parse body language to get hints at character traits that could indicate potential drop-out candidates.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5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633</TotalTime>
  <Words>521</Words>
  <Application>Microsoft Macintosh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drop-out candidate detection</vt:lpstr>
      <vt:lpstr>Recruitment is hard.</vt:lpstr>
      <vt:lpstr>Who are THESE drop outs?</vt:lpstr>
      <vt:lpstr>Pre-employment strategy: Why detect Drop outs?</vt:lpstr>
      <vt:lpstr>The goal.</vt:lpstr>
      <vt:lpstr>Understanding candidates that drop out.</vt:lpstr>
      <vt:lpstr>Some warning SIGNS</vt:lpstr>
      <vt:lpstr>TEXTUAL DROP-OUT CANDIDATE Detection</vt:lpstr>
      <vt:lpstr>Beyond text?</vt:lpstr>
      <vt:lpstr>Futuristic Much…Video bot interviewer</vt:lpstr>
      <vt:lpstr>PowerPoint Presentation</vt:lpstr>
      <vt:lpstr>PowerPoint Presentation</vt:lpstr>
      <vt:lpstr>Questions! 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Pre-employment Strategy: drop-out candidate detection</dc:title>
  <dc:creator>Payal Khullar</dc:creator>
  <cp:lastModifiedBy>Payal Khullar</cp:lastModifiedBy>
  <cp:revision>28</cp:revision>
  <dcterms:created xsi:type="dcterms:W3CDTF">2018-09-29T21:43:30Z</dcterms:created>
  <dcterms:modified xsi:type="dcterms:W3CDTF">2018-09-30T08:17:28Z</dcterms:modified>
</cp:coreProperties>
</file>