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5" r:id="rId1"/>
  </p:sldMasterIdLst>
  <p:sldIdLst>
    <p:sldId id="256" r:id="rId2"/>
    <p:sldId id="257" r:id="rId3"/>
    <p:sldId id="258" r:id="rId4"/>
    <p:sldId id="259" r:id="rId5"/>
    <p:sldId id="260" r:id="rId6"/>
    <p:sldId id="266" r:id="rId7"/>
    <p:sldId id="261" r:id="rId8"/>
    <p:sldId id="262" r:id="rId9"/>
    <p:sldId id="263" r:id="rId10"/>
    <p:sldId id="264"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6D0F569-AC90-44EB-9EF4-4E5C2F5D823C}" type="datetime1">
              <a:rPr lang="en-US" smtClean="0"/>
              <a:t>03-Dec-20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75530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CD8B30-1B71-45A1-8314-D59C86F581E1}" type="datetime1">
              <a:rPr lang="en-US" smtClean="0"/>
              <a:pPr/>
              <a:t>03-Dec-20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5580314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03-Dec-20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2717516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03-Dec-20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8883760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03-Dec-20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413446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CD8B30-1B71-45A1-8314-D59C86F581E1}" type="datetime1">
              <a:rPr lang="en-US" smtClean="0"/>
              <a:pPr/>
              <a:t>03-Dec-20</a:t>
            </a:fld>
            <a:endParaRPr lang="en-US" b="1" dirty="0"/>
          </a:p>
        </p:txBody>
      </p:sp>
      <p:sp>
        <p:nvSpPr>
          <p:cNvPr id="8" name="Footer Placeholder 7"/>
          <p:cNvSpPr>
            <a:spLocks noGrp="1"/>
          </p:cNvSpPr>
          <p:nvPr>
            <p:ph type="ftr" sz="quarter" idx="11"/>
          </p:nvPr>
        </p:nvSpPr>
        <p:spPr/>
        <p:txBody>
          <a:body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9459859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CD8B30-1B71-45A1-8314-D59C86F581E1}" type="datetime1">
              <a:rPr lang="en-US" smtClean="0"/>
              <a:pPr/>
              <a:t>03-Dec-20</a:t>
            </a:fld>
            <a:endParaRPr lang="en-US" b="1"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3614284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BA7D41-E8B7-4A0B-B861-3EC4AE88917D}" type="datetime1">
              <a:rPr lang="en-US" smtClean="0"/>
              <a:t>03-Dec-20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39739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7C34823-0B19-4B4E-A643-7A3B0A3D24D6}" type="datetime1">
              <a:rPr lang="en-US" smtClean="0"/>
              <a:t>03-Dec-20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5460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03-Dec-20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51753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03-Dec-20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51906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03-Dec-20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67130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03-Dec-20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1550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03-Dec-20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2829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03-Dec-20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78002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03-Dec-20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75809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03-Dec-20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7681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ECD8B30-1B71-45A1-8314-D59C86F581E1}" type="datetime1">
              <a:rPr lang="en-US" smtClean="0"/>
              <a:pPr/>
              <a:t>03-Dec-20</a:t>
            </a:fld>
            <a:endParaRPr lang="en-US" b="1"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b="1"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757553482"/>
      </p:ext>
    </p:extLst>
  </p:cSld>
  <p:clrMap bg1="lt1" tx1="dk1" bg2="lt2" tx2="dk2" accent1="accent1" accent2="accent2" accent3="accent3" accent4="accent4" accent5="accent5" accent6="accent6" hlink="hlink" folHlink="folHlink"/>
  <p:sldLayoutIdLst>
    <p:sldLayoutId id="2147484466" r:id="rId1"/>
    <p:sldLayoutId id="2147484467" r:id="rId2"/>
    <p:sldLayoutId id="2147484468" r:id="rId3"/>
    <p:sldLayoutId id="2147484469" r:id="rId4"/>
    <p:sldLayoutId id="2147484470" r:id="rId5"/>
    <p:sldLayoutId id="2147484471" r:id="rId6"/>
    <p:sldLayoutId id="2147484472" r:id="rId7"/>
    <p:sldLayoutId id="2147484473" r:id="rId8"/>
    <p:sldLayoutId id="2147484474" r:id="rId9"/>
    <p:sldLayoutId id="2147484475" r:id="rId10"/>
    <p:sldLayoutId id="2147484476" r:id="rId11"/>
    <p:sldLayoutId id="2147484477" r:id="rId12"/>
    <p:sldLayoutId id="2147484478" r:id="rId13"/>
    <p:sldLayoutId id="2147484479" r:id="rId14"/>
    <p:sldLayoutId id="2147484480" r:id="rId15"/>
    <p:sldLayoutId id="2147484481" r:id="rId16"/>
    <p:sldLayoutId id="214748448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6915-6419-455C-8D71-AECC01A574E1}"/>
              </a:ext>
            </a:extLst>
          </p:cNvPr>
          <p:cNvSpPr>
            <a:spLocks noGrp="1"/>
          </p:cNvSpPr>
          <p:nvPr>
            <p:ph type="ctrTitle"/>
          </p:nvPr>
        </p:nvSpPr>
        <p:spPr>
          <a:xfrm>
            <a:off x="1689435" y="1379083"/>
            <a:ext cx="4203323" cy="2902798"/>
          </a:xfrm>
        </p:spPr>
        <p:txBody>
          <a:bodyPr>
            <a:normAutofit/>
          </a:bodyPr>
          <a:lstStyle/>
          <a:p>
            <a:r>
              <a:rPr lang="en-US" sz="5100" dirty="0">
                <a:latin typeface="Times New Roman" panose="02020603050405020304" pitchFamily="18" charset="0"/>
                <a:cs typeface="Times New Roman" panose="02020603050405020304" pitchFamily="18" charset="0"/>
              </a:rPr>
              <a:t>PYTHON</a:t>
            </a:r>
            <a:br>
              <a:rPr lang="en-US" sz="5100" dirty="0">
                <a:latin typeface="Times New Roman" panose="02020603050405020304" pitchFamily="18" charset="0"/>
                <a:cs typeface="Times New Roman" panose="02020603050405020304" pitchFamily="18" charset="0"/>
              </a:rPr>
            </a:br>
            <a:r>
              <a:rPr lang="en-US" sz="5100" dirty="0">
                <a:latin typeface="Times New Roman" panose="02020603050405020304" pitchFamily="18" charset="0"/>
                <a:cs typeface="Times New Roman" panose="02020603050405020304" pitchFamily="18" charset="0"/>
              </a:rPr>
              <a:t>CSE 10 B</a:t>
            </a:r>
            <a:br>
              <a:rPr lang="en-US" sz="5100" dirty="0">
                <a:latin typeface="Times New Roman" panose="02020603050405020304" pitchFamily="18" charset="0"/>
                <a:cs typeface="Times New Roman" panose="02020603050405020304" pitchFamily="18" charset="0"/>
              </a:rPr>
            </a:br>
            <a:r>
              <a:rPr lang="en-US" sz="5100" dirty="0">
                <a:latin typeface="Times New Roman" panose="02020603050405020304" pitchFamily="18" charset="0"/>
                <a:cs typeface="Times New Roman" panose="02020603050405020304" pitchFamily="18" charset="0"/>
              </a:rPr>
              <a:t>GROUP 7</a:t>
            </a:r>
          </a:p>
        </p:txBody>
      </p:sp>
      <p:sp>
        <p:nvSpPr>
          <p:cNvPr id="3" name="Subtitle 2">
            <a:extLst>
              <a:ext uri="{FF2B5EF4-FFF2-40B4-BE49-F238E27FC236}">
                <a16:creationId xmlns:a16="http://schemas.microsoft.com/office/drawing/2014/main" id="{AF77BEB6-BE0D-4EA8-AFB5-0839BA8B4C50}"/>
              </a:ext>
            </a:extLst>
          </p:cNvPr>
          <p:cNvSpPr>
            <a:spLocks noGrp="1"/>
          </p:cNvSpPr>
          <p:nvPr>
            <p:ph type="subTitle" idx="1"/>
          </p:nvPr>
        </p:nvSpPr>
        <p:spPr>
          <a:xfrm>
            <a:off x="1689435" y="4373956"/>
            <a:ext cx="4203323" cy="904012"/>
          </a:xfrm>
        </p:spPr>
        <p:txBody>
          <a:bodyPr>
            <a:normAutofit/>
          </a:bodyPr>
          <a:lstStyle/>
          <a:p>
            <a:endParaRPr lang="en-US" dirty="0"/>
          </a:p>
        </p:txBody>
      </p:sp>
      <p:pic>
        <p:nvPicPr>
          <p:cNvPr id="102" name="Picture 2" descr="Python in production engineering - Facebook Engineering">
            <a:extLst>
              <a:ext uri="{FF2B5EF4-FFF2-40B4-BE49-F238E27FC236}">
                <a16:creationId xmlns:a16="http://schemas.microsoft.com/office/drawing/2014/main" id="{E7367E54-9865-4A91-8249-8DC0B1A89F0F}"/>
              </a:ext>
            </a:extLst>
          </p:cNvPr>
          <p:cNvPicPr>
            <a:picLocks noChangeAspect="1" noChangeArrowheads="1"/>
          </p:cNvPicPr>
          <p:nvPr/>
        </p:nvPicPr>
        <p:blipFill>
          <a:blip r:embed="rId2"/>
          <a:stretch>
            <a:fillRect/>
          </a:stretch>
        </p:blipFill>
        <p:spPr bwMode="auto">
          <a:xfrm>
            <a:off x="7196033" y="1509721"/>
            <a:ext cx="3680216" cy="3680216"/>
          </a:xfrm>
          <a:prstGeom prst="rect">
            <a:avLst/>
          </a:prstGeom>
          <a:noFill/>
          <a:ln w="28575">
            <a:noFill/>
          </a:ln>
        </p:spPr>
      </p:pic>
    </p:spTree>
    <p:extLst>
      <p:ext uri="{BB962C8B-B14F-4D97-AF65-F5344CB8AC3E}">
        <p14:creationId xmlns:p14="http://schemas.microsoft.com/office/powerpoint/2010/main" val="2651416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94DE-0217-480D-A359-29C99CBCAAA9}"/>
              </a:ext>
            </a:extLst>
          </p:cNvPr>
          <p:cNvSpPr>
            <a:spLocks noGrp="1"/>
          </p:cNvSpPr>
          <p:nvPr>
            <p:ph type="title"/>
          </p:nvPr>
        </p:nvSpPr>
        <p:spPr/>
        <p:txBody>
          <a:bodyPr/>
          <a:lstStyle/>
          <a:p>
            <a:r>
              <a:rPr lang="en-US" dirty="0"/>
              <a:t>How is it implemented ?</a:t>
            </a:r>
          </a:p>
        </p:txBody>
      </p:sp>
      <p:sp>
        <p:nvSpPr>
          <p:cNvPr id="17" name="Content Placeholder 16">
            <a:extLst>
              <a:ext uri="{FF2B5EF4-FFF2-40B4-BE49-F238E27FC236}">
                <a16:creationId xmlns:a16="http://schemas.microsoft.com/office/drawing/2014/main" id="{50955100-9342-4039-A1DE-3AF5D2FE6E63}"/>
              </a:ext>
            </a:extLst>
          </p:cNvPr>
          <p:cNvSpPr>
            <a:spLocks noGrp="1"/>
          </p:cNvSpPr>
          <p:nvPr>
            <p:ph idx="1"/>
          </p:nvPr>
        </p:nvSpPr>
        <p:spPr/>
        <p:txBody>
          <a:bodyPr/>
          <a:lstStyle/>
          <a:p>
            <a:r>
              <a:rPr lang="en-US" dirty="0"/>
              <a:t>Import tkinter to add graphic interface.</a:t>
            </a:r>
          </a:p>
          <a:p>
            <a:r>
              <a:rPr lang="en-US" dirty="0"/>
              <a:t>Import library functions.</a:t>
            </a:r>
          </a:p>
          <a:p>
            <a:r>
              <a:rPr lang="en-US" dirty="0"/>
              <a:t>Includes designing of the class and its method.</a:t>
            </a:r>
          </a:p>
          <a:p>
            <a:r>
              <a:rPr lang="en-US" dirty="0"/>
              <a:t>Insert buttons images for graphic user interface.</a:t>
            </a:r>
          </a:p>
          <a:p>
            <a:r>
              <a:rPr lang="en-US" dirty="0"/>
              <a:t>By using functions we write main program which runs ATM system.</a:t>
            </a:r>
          </a:p>
          <a:p>
            <a:r>
              <a:rPr lang="en-US" dirty="0"/>
              <a:t>We will add ATM features such as  Withdrawal , Cash deposit system, Check balance etc.  through coding.</a:t>
            </a:r>
          </a:p>
          <a:p>
            <a:r>
              <a:rPr lang="en-US" dirty="0"/>
              <a:t>Make database to store information of users  which will be used in our ATM.</a:t>
            </a:r>
          </a:p>
        </p:txBody>
      </p:sp>
    </p:spTree>
    <p:extLst>
      <p:ext uri="{BB962C8B-B14F-4D97-AF65-F5344CB8AC3E}">
        <p14:creationId xmlns:p14="http://schemas.microsoft.com/office/powerpoint/2010/main" val="408781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5070-8BAD-48BC-9772-AC5C86271FD8}"/>
              </a:ext>
            </a:extLst>
          </p:cNvPr>
          <p:cNvSpPr>
            <a:spLocks noGrp="1"/>
          </p:cNvSpPr>
          <p:nvPr>
            <p:ph type="title"/>
          </p:nvPr>
        </p:nvSpPr>
        <p:spPr>
          <a:xfrm>
            <a:off x="1222376" y="1167581"/>
            <a:ext cx="2793158" cy="1600200"/>
          </a:xfrm>
        </p:spPr>
        <p:txBody>
          <a:bodyPr/>
          <a:lstStyle/>
          <a:p>
            <a:r>
              <a:rPr lang="en-US" dirty="0">
                <a:solidFill>
                  <a:srgbClr val="FFC000"/>
                </a:solidFill>
              </a:rPr>
              <a:t>RESPONSIBILITIES      OF GROUP MEMBERS</a:t>
            </a:r>
            <a:br>
              <a:rPr lang="en-US" dirty="0">
                <a:solidFill>
                  <a:srgbClr val="FFC000"/>
                </a:solidFill>
              </a:rPr>
            </a:br>
            <a:endParaRPr lang="en-US" dirty="0">
              <a:solidFill>
                <a:srgbClr val="FFC000"/>
              </a:solidFill>
            </a:endParaRPr>
          </a:p>
        </p:txBody>
      </p:sp>
      <p:sp>
        <p:nvSpPr>
          <p:cNvPr id="3" name="Content Placeholder 2">
            <a:extLst>
              <a:ext uri="{FF2B5EF4-FFF2-40B4-BE49-F238E27FC236}">
                <a16:creationId xmlns:a16="http://schemas.microsoft.com/office/drawing/2014/main" id="{436C48AB-CAD8-4354-B7C0-E4B4EA30ADFE}"/>
              </a:ext>
            </a:extLst>
          </p:cNvPr>
          <p:cNvSpPr>
            <a:spLocks noGrp="1"/>
          </p:cNvSpPr>
          <p:nvPr>
            <p:ph idx="1"/>
          </p:nvPr>
        </p:nvSpPr>
        <p:spPr/>
        <p:txBody>
          <a:bodyPr>
            <a:normAutofit/>
          </a:bodyPr>
          <a:lstStyle/>
          <a:p>
            <a:r>
              <a:rPr lang="en-US" sz="2000" dirty="0"/>
              <a:t>DATABASE by Mohit</a:t>
            </a:r>
          </a:p>
          <a:p>
            <a:r>
              <a:rPr lang="en-US" sz="2000" dirty="0"/>
              <a:t>Withdrawal program by Mayank</a:t>
            </a:r>
          </a:p>
          <a:p>
            <a:r>
              <a:rPr lang="en-US" sz="2000" dirty="0"/>
              <a:t>Authentication by Ayush </a:t>
            </a:r>
          </a:p>
          <a:p>
            <a:r>
              <a:rPr lang="en-US" sz="2000" dirty="0"/>
              <a:t>GUI by Akash</a:t>
            </a:r>
          </a:p>
          <a:p>
            <a:r>
              <a:rPr lang="en-US" sz="2000" dirty="0"/>
              <a:t>Cash deposit program by OM</a:t>
            </a:r>
          </a:p>
          <a:p>
            <a:r>
              <a:rPr lang="en-US" sz="2000" dirty="0"/>
              <a:t>Balance inquiry by Saksham</a:t>
            </a:r>
          </a:p>
          <a:p>
            <a:r>
              <a:rPr lang="en-US" sz="2000" dirty="0"/>
              <a:t>Debugging by Soham</a:t>
            </a:r>
          </a:p>
          <a:p>
            <a:pPr marL="0" indent="0">
              <a:buNone/>
            </a:pPr>
            <a:endParaRPr lang="en-US" sz="2000" dirty="0"/>
          </a:p>
        </p:txBody>
      </p:sp>
      <p:sp>
        <p:nvSpPr>
          <p:cNvPr id="4" name="Text Placeholder 3">
            <a:extLst>
              <a:ext uri="{FF2B5EF4-FFF2-40B4-BE49-F238E27FC236}">
                <a16:creationId xmlns:a16="http://schemas.microsoft.com/office/drawing/2014/main" id="{F36A2788-8C29-4172-8F03-C8360CE49BE5}"/>
              </a:ext>
            </a:extLst>
          </p:cNvPr>
          <p:cNvSpPr>
            <a:spLocks noGrp="1"/>
          </p:cNvSpPr>
          <p:nvPr>
            <p:ph type="body" sz="half" idx="2"/>
          </p:nvPr>
        </p:nvSpPr>
        <p:spPr/>
        <p:txBody>
          <a:bodyPr/>
          <a:lstStyle/>
          <a:p>
            <a:endParaRPr lang="en-US" dirty="0"/>
          </a:p>
        </p:txBody>
      </p:sp>
      <p:pic>
        <p:nvPicPr>
          <p:cNvPr id="5" name="Picture 2" descr="Python in production engineering - Facebook Engineering">
            <a:extLst>
              <a:ext uri="{FF2B5EF4-FFF2-40B4-BE49-F238E27FC236}">
                <a16:creationId xmlns:a16="http://schemas.microsoft.com/office/drawing/2014/main" id="{B5859D00-9C73-437E-AC8B-13E8286AAD17}"/>
              </a:ext>
            </a:extLst>
          </p:cNvPr>
          <p:cNvPicPr>
            <a:picLocks noChangeAspect="1" noChangeArrowheads="1"/>
          </p:cNvPicPr>
          <p:nvPr/>
        </p:nvPicPr>
        <p:blipFill>
          <a:blip r:embed="rId2"/>
          <a:srcRect/>
          <a:stretch>
            <a:fillRect/>
          </a:stretch>
        </p:blipFill>
        <p:spPr bwMode="auto">
          <a:xfrm>
            <a:off x="1524000" y="3600090"/>
            <a:ext cx="1959153" cy="1876478"/>
          </a:xfrm>
          <a:prstGeom prst="rect">
            <a:avLst/>
          </a:prstGeom>
          <a:noFill/>
        </p:spPr>
      </p:pic>
    </p:spTree>
    <p:extLst>
      <p:ext uri="{BB962C8B-B14F-4D97-AF65-F5344CB8AC3E}">
        <p14:creationId xmlns:p14="http://schemas.microsoft.com/office/powerpoint/2010/main" val="242075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E5DD-3714-4DBC-99F3-1AFCB8E9A810}"/>
              </a:ext>
            </a:extLst>
          </p:cNvPr>
          <p:cNvSpPr>
            <a:spLocks noGrp="1"/>
          </p:cNvSpPr>
          <p:nvPr>
            <p:ph type="title"/>
          </p:nvPr>
        </p:nvSpPr>
        <p:spPr/>
        <p:txBody>
          <a:bodyPr/>
          <a:lstStyle/>
          <a:p>
            <a:r>
              <a:rPr lang="en-US" dirty="0"/>
              <a:t>                           Conclusion</a:t>
            </a:r>
          </a:p>
        </p:txBody>
      </p:sp>
      <p:sp>
        <p:nvSpPr>
          <p:cNvPr id="15" name="Content Placeholder 14">
            <a:extLst>
              <a:ext uri="{FF2B5EF4-FFF2-40B4-BE49-F238E27FC236}">
                <a16:creationId xmlns:a16="http://schemas.microsoft.com/office/drawing/2014/main" id="{0EF326A8-F923-4264-8BC9-AF967B0415F0}"/>
              </a:ext>
            </a:extLst>
          </p:cNvPr>
          <p:cNvSpPr>
            <a:spLocks noGrp="1"/>
          </p:cNvSpPr>
          <p:nvPr>
            <p:ph idx="4294967295"/>
          </p:nvPr>
        </p:nvSpPr>
        <p:spPr>
          <a:xfrm>
            <a:off x="1266825" y="2662494"/>
            <a:ext cx="9658350" cy="2957513"/>
          </a:xfrm>
        </p:spPr>
        <p:txBody>
          <a:bodyPr>
            <a:normAutofit fontScale="92500" lnSpcReduction="10000"/>
          </a:bodyPr>
          <a:lstStyle/>
          <a:p>
            <a:r>
              <a:rPr lang="en-US" sz="2000" dirty="0">
                <a:solidFill>
                  <a:schemeClr val="accent6">
                    <a:lumMod val="50000"/>
                  </a:schemeClr>
                </a:solidFill>
              </a:rPr>
              <a:t>The project  “ATM GUI SYSTEM” will be developed as the best flexible and efficient project within available resources and time.</a:t>
            </a:r>
          </a:p>
          <a:p>
            <a:pPr marL="0" indent="0">
              <a:buNone/>
            </a:pPr>
            <a:endParaRPr lang="en-US" sz="2000" dirty="0">
              <a:solidFill>
                <a:schemeClr val="accent6">
                  <a:lumMod val="50000"/>
                </a:schemeClr>
              </a:solidFill>
            </a:endParaRPr>
          </a:p>
          <a:p>
            <a:r>
              <a:rPr lang="en-US" sz="2000" dirty="0">
                <a:solidFill>
                  <a:schemeClr val="accent6">
                    <a:lumMod val="50000"/>
                  </a:schemeClr>
                </a:solidFill>
              </a:rPr>
              <a:t>In future we are planning to add new feature like Fingerprint reader and Face Recognition system for authentication of user security purpose.</a:t>
            </a:r>
          </a:p>
          <a:p>
            <a:pPr marL="0" indent="0">
              <a:buNone/>
            </a:pPr>
            <a:endParaRPr lang="en-US" sz="2000" dirty="0">
              <a:solidFill>
                <a:schemeClr val="accent6">
                  <a:lumMod val="50000"/>
                </a:schemeClr>
              </a:solidFill>
            </a:endParaRPr>
          </a:p>
          <a:p>
            <a:r>
              <a:rPr lang="en-US" sz="2000" dirty="0">
                <a:solidFill>
                  <a:schemeClr val="accent6">
                    <a:lumMod val="50000"/>
                  </a:schemeClr>
                </a:solidFill>
              </a:rPr>
              <a:t>Care will be taken at each step to make it more user friendly so that user can add new features wherever necessary while using automated system. It may be enhanced according to the requirement of user .</a:t>
            </a:r>
          </a:p>
        </p:txBody>
      </p:sp>
    </p:spTree>
    <p:extLst>
      <p:ext uri="{BB962C8B-B14F-4D97-AF65-F5344CB8AC3E}">
        <p14:creationId xmlns:p14="http://schemas.microsoft.com/office/powerpoint/2010/main" val="289301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6F993E-CC03-41BB-B419-8B99157D7B12}"/>
              </a:ext>
            </a:extLst>
          </p:cNvPr>
          <p:cNvPicPr>
            <a:picLocks noChangeAspect="1"/>
          </p:cNvPicPr>
          <p:nvPr/>
        </p:nvPicPr>
        <p:blipFill rotWithShape="1">
          <a:blip r:embed="rId2"/>
          <a:srcRect l="30564" t="19929" r="23710" b="27168"/>
          <a:stretch/>
        </p:blipFill>
        <p:spPr>
          <a:xfrm>
            <a:off x="1936955" y="660479"/>
            <a:ext cx="8442793" cy="5494516"/>
          </a:xfrm>
          <a:prstGeom prst="rect">
            <a:avLst/>
          </a:prstGeom>
        </p:spPr>
      </p:pic>
    </p:spTree>
    <p:extLst>
      <p:ext uri="{BB962C8B-B14F-4D97-AF65-F5344CB8AC3E}">
        <p14:creationId xmlns:p14="http://schemas.microsoft.com/office/powerpoint/2010/main" val="95717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977F-9673-4455-92FB-1B73DDA6D7BE}"/>
              </a:ext>
            </a:extLst>
          </p:cNvPr>
          <p:cNvSpPr>
            <a:spLocks noGrp="1"/>
          </p:cNvSpPr>
          <p:nvPr>
            <p:ph type="ctrTitle"/>
          </p:nvPr>
        </p:nvSpPr>
        <p:spPr/>
        <p:txBody>
          <a:bodyPr>
            <a:normAutofit/>
          </a:bodyPr>
          <a:lstStyle/>
          <a:p>
            <a:r>
              <a:rPr lang="en-US" sz="6600" u="sng" dirty="0"/>
              <a:t>ATM GUI SYSTEM</a:t>
            </a:r>
            <a:br>
              <a:rPr lang="en-US" sz="6600" dirty="0"/>
            </a:br>
            <a:endParaRPr lang="en-US" sz="6600" dirty="0"/>
          </a:p>
        </p:txBody>
      </p:sp>
      <p:sp>
        <p:nvSpPr>
          <p:cNvPr id="3" name="Subtitle 2">
            <a:extLst>
              <a:ext uri="{FF2B5EF4-FFF2-40B4-BE49-F238E27FC236}">
                <a16:creationId xmlns:a16="http://schemas.microsoft.com/office/drawing/2014/main" id="{F333EC2F-6F9E-4002-B88E-3DDC459E0E74}"/>
              </a:ext>
            </a:extLst>
          </p:cNvPr>
          <p:cNvSpPr>
            <a:spLocks noGrp="1"/>
          </p:cNvSpPr>
          <p:nvPr>
            <p:ph type="subTitle" idx="1"/>
          </p:nvPr>
        </p:nvSpPr>
        <p:spPr>
          <a:xfrm>
            <a:off x="1154955" y="4226874"/>
            <a:ext cx="8825658" cy="861420"/>
          </a:xfrm>
        </p:spPr>
        <p:txBody>
          <a:bodyPr>
            <a:normAutofit/>
          </a:bodyPr>
          <a:lstStyle/>
          <a:p>
            <a:r>
              <a:rPr lang="en-US" sz="3200" dirty="0">
                <a:solidFill>
                  <a:srgbClr val="FFFF00"/>
                </a:solidFill>
                <a:latin typeface="Times New Roman" panose="02020603050405020304" pitchFamily="18" charset="0"/>
                <a:cs typeface="Times New Roman" panose="02020603050405020304" pitchFamily="18" charset="0"/>
              </a:rPr>
              <a:t>PRESENTED BY : GROUP 7</a:t>
            </a:r>
          </a:p>
        </p:txBody>
      </p:sp>
      <p:pic>
        <p:nvPicPr>
          <p:cNvPr id="4" name="Picture 2" descr="Python in production engineering - Facebook Engineering">
            <a:extLst>
              <a:ext uri="{FF2B5EF4-FFF2-40B4-BE49-F238E27FC236}">
                <a16:creationId xmlns:a16="http://schemas.microsoft.com/office/drawing/2014/main" id="{B76D9C57-04E0-4A3B-88D4-EF9A2A0544AC}"/>
              </a:ext>
            </a:extLst>
          </p:cNvPr>
          <p:cNvPicPr>
            <a:picLocks noChangeAspect="1" noChangeArrowheads="1"/>
          </p:cNvPicPr>
          <p:nvPr/>
        </p:nvPicPr>
        <p:blipFill>
          <a:blip r:embed="rId2"/>
          <a:srcRect/>
          <a:stretch>
            <a:fillRect/>
          </a:stretch>
        </p:blipFill>
        <p:spPr bwMode="auto">
          <a:xfrm>
            <a:off x="8666435" y="2099732"/>
            <a:ext cx="2354975" cy="2528251"/>
          </a:xfrm>
          <a:prstGeom prst="rect">
            <a:avLst/>
          </a:prstGeom>
          <a:noFill/>
        </p:spPr>
      </p:pic>
    </p:spTree>
    <p:extLst>
      <p:ext uri="{BB962C8B-B14F-4D97-AF65-F5344CB8AC3E}">
        <p14:creationId xmlns:p14="http://schemas.microsoft.com/office/powerpoint/2010/main" val="22009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ABDD-C938-42E0-BEDB-4A0E2A9E232F}"/>
              </a:ext>
            </a:extLst>
          </p:cNvPr>
          <p:cNvSpPr>
            <a:spLocks noGrp="1"/>
          </p:cNvSpPr>
          <p:nvPr>
            <p:ph type="title"/>
          </p:nvPr>
        </p:nvSpPr>
        <p:spPr/>
        <p:txBody>
          <a:bodyPr/>
          <a:lstStyle/>
          <a:p>
            <a:r>
              <a:rPr lang="en-US" dirty="0"/>
              <a:t> </a:t>
            </a:r>
            <a:r>
              <a:rPr lang="en-US" u="sng" dirty="0"/>
              <a:t>NAMES</a:t>
            </a:r>
            <a:r>
              <a:rPr lang="en-US" dirty="0"/>
              <a:t>                                 </a:t>
            </a:r>
            <a:r>
              <a:rPr lang="en-US" u="sng" dirty="0"/>
              <a:t>UID</a:t>
            </a:r>
          </a:p>
        </p:txBody>
      </p:sp>
      <p:sp>
        <p:nvSpPr>
          <p:cNvPr id="3" name="Content Placeholder 2">
            <a:extLst>
              <a:ext uri="{FF2B5EF4-FFF2-40B4-BE49-F238E27FC236}">
                <a16:creationId xmlns:a16="http://schemas.microsoft.com/office/drawing/2014/main" id="{EAC4CE4E-7089-4666-A6CC-CCEDCB0183E8}"/>
              </a:ext>
            </a:extLst>
          </p:cNvPr>
          <p:cNvSpPr>
            <a:spLocks noGrp="1"/>
          </p:cNvSpPr>
          <p:nvPr>
            <p:ph idx="1"/>
          </p:nvPr>
        </p:nvSpPr>
        <p:spPr/>
        <p:txBody>
          <a:bodyPr>
            <a:normAutofit/>
          </a:bodyPr>
          <a:lstStyle/>
          <a:p>
            <a:r>
              <a:rPr lang="en-US" sz="2400" dirty="0">
                <a:solidFill>
                  <a:schemeClr val="accent6">
                    <a:lumMod val="50000"/>
                  </a:schemeClr>
                </a:solidFill>
              </a:rPr>
              <a:t>AKASH                                                  20BCS7377</a:t>
            </a:r>
          </a:p>
          <a:p>
            <a:r>
              <a:rPr lang="en-US" sz="2400" dirty="0">
                <a:solidFill>
                  <a:schemeClr val="accent6">
                    <a:lumMod val="50000"/>
                  </a:schemeClr>
                </a:solidFill>
              </a:rPr>
              <a:t>AYUSH KUMAR RAI                              20BCS7391</a:t>
            </a:r>
          </a:p>
          <a:p>
            <a:r>
              <a:rPr lang="en-US" sz="2400" dirty="0">
                <a:solidFill>
                  <a:schemeClr val="accent6">
                    <a:lumMod val="50000"/>
                  </a:schemeClr>
                </a:solidFill>
              </a:rPr>
              <a:t>MOHIT SHARMA                                  20BCS7350</a:t>
            </a:r>
          </a:p>
          <a:p>
            <a:r>
              <a:rPr lang="en-US" sz="2400" dirty="0">
                <a:solidFill>
                  <a:schemeClr val="accent6">
                    <a:lumMod val="50000"/>
                  </a:schemeClr>
                </a:solidFill>
              </a:rPr>
              <a:t>MAYANK PRAKASH                             20BCS7367</a:t>
            </a:r>
          </a:p>
          <a:p>
            <a:r>
              <a:rPr lang="en-US" sz="2400" dirty="0">
                <a:solidFill>
                  <a:schemeClr val="accent6">
                    <a:lumMod val="50000"/>
                  </a:schemeClr>
                </a:solidFill>
              </a:rPr>
              <a:t>OM ANIL GONADE                             20BCS5975</a:t>
            </a:r>
          </a:p>
          <a:p>
            <a:r>
              <a:rPr lang="en-US" sz="2400" dirty="0">
                <a:solidFill>
                  <a:schemeClr val="accent6">
                    <a:lumMod val="50000"/>
                  </a:schemeClr>
                </a:solidFill>
              </a:rPr>
              <a:t>SOHAM KR MODI                                20BCS7352</a:t>
            </a:r>
          </a:p>
          <a:p>
            <a:r>
              <a:rPr lang="en-US" sz="2400" dirty="0">
                <a:solidFill>
                  <a:schemeClr val="accent6">
                    <a:lumMod val="50000"/>
                  </a:schemeClr>
                </a:solidFill>
              </a:rPr>
              <a:t>SAKSHAM VATS                                   20BCS7370           </a:t>
            </a:r>
          </a:p>
        </p:txBody>
      </p:sp>
      <p:pic>
        <p:nvPicPr>
          <p:cNvPr id="5" name="Picture 2" descr="Python in production engineering - Facebook Engineering">
            <a:extLst>
              <a:ext uri="{FF2B5EF4-FFF2-40B4-BE49-F238E27FC236}">
                <a16:creationId xmlns:a16="http://schemas.microsoft.com/office/drawing/2014/main" id="{640F9138-3982-44B8-946F-EC6D031D5A0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rcRect/>
          <a:stretch>
            <a:fillRect/>
          </a:stretch>
        </p:blipFill>
        <p:spPr bwMode="auto">
          <a:xfrm>
            <a:off x="9411542" y="3107093"/>
            <a:ext cx="2016534" cy="1931437"/>
          </a:xfrm>
          <a:prstGeom prst="rect">
            <a:avLst/>
          </a:prstGeom>
          <a:noFill/>
          <a:effectLst>
            <a:softEdge rad="0"/>
          </a:effectLst>
        </p:spPr>
      </p:pic>
    </p:spTree>
    <p:extLst>
      <p:ext uri="{BB962C8B-B14F-4D97-AF65-F5344CB8AC3E}">
        <p14:creationId xmlns:p14="http://schemas.microsoft.com/office/powerpoint/2010/main" val="23485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E761-AD87-473C-9C70-9CF7BCE2F86E}"/>
              </a:ext>
            </a:extLst>
          </p:cNvPr>
          <p:cNvSpPr>
            <a:spLocks noGrp="1"/>
          </p:cNvSpPr>
          <p:nvPr>
            <p:ph type="title"/>
          </p:nvPr>
        </p:nvSpPr>
        <p:spPr>
          <a:xfrm>
            <a:off x="1154954" y="1295400"/>
            <a:ext cx="2894531" cy="1167882"/>
          </a:xfrm>
        </p:spPr>
        <p:txBody>
          <a:bodyPr/>
          <a:lstStyle/>
          <a:p>
            <a:r>
              <a:rPr lang="en-US" sz="4700" dirty="0">
                <a:solidFill>
                  <a:srgbClr val="FFC000"/>
                </a:solidFill>
              </a:rPr>
              <a:t>PURPOSE</a:t>
            </a:r>
          </a:p>
        </p:txBody>
      </p:sp>
      <p:sp>
        <p:nvSpPr>
          <p:cNvPr id="3" name="Content Placeholder 2">
            <a:extLst>
              <a:ext uri="{FF2B5EF4-FFF2-40B4-BE49-F238E27FC236}">
                <a16:creationId xmlns:a16="http://schemas.microsoft.com/office/drawing/2014/main" id="{CA748F1A-0C18-4811-AF1F-AE6FF90047E1}"/>
              </a:ext>
            </a:extLst>
          </p:cNvPr>
          <p:cNvSpPr>
            <a:spLocks noGrp="1"/>
          </p:cNvSpPr>
          <p:nvPr>
            <p:ph idx="1"/>
          </p:nvPr>
        </p:nvSpPr>
        <p:spPr/>
        <p:txBody>
          <a:bodyPr/>
          <a:lstStyle/>
          <a:p>
            <a:r>
              <a:rPr lang="en-US" sz="2000" dirty="0">
                <a:solidFill>
                  <a:schemeClr val="accent5">
                    <a:lumMod val="50000"/>
                  </a:schemeClr>
                </a:solidFill>
              </a:rPr>
              <a:t>The main purpose of this program is to develop better understanding of ATM machine for beginners</a:t>
            </a:r>
            <a:r>
              <a:rPr lang="en-US" dirty="0">
                <a:solidFill>
                  <a:schemeClr val="accent5">
                    <a:lumMod val="50000"/>
                  </a:schemeClr>
                </a:solidFill>
              </a:rPr>
              <a:t>.</a:t>
            </a:r>
          </a:p>
          <a:p>
            <a:pPr marL="0" indent="0">
              <a:buNone/>
            </a:pPr>
            <a:endParaRPr lang="en-US" dirty="0">
              <a:solidFill>
                <a:schemeClr val="accent5">
                  <a:lumMod val="50000"/>
                </a:schemeClr>
              </a:solidFill>
            </a:endParaRPr>
          </a:p>
          <a:p>
            <a:r>
              <a:rPr lang="en-US" sz="2000" dirty="0">
                <a:solidFill>
                  <a:schemeClr val="accent5">
                    <a:lumMod val="50000"/>
                  </a:schemeClr>
                </a:solidFill>
              </a:rPr>
              <a:t>The project explains proper functioning of ATM to the user</a:t>
            </a:r>
            <a:r>
              <a:rPr lang="en-US" dirty="0">
                <a:solidFill>
                  <a:schemeClr val="accent5">
                    <a:lumMod val="50000"/>
                  </a:schemeClr>
                </a:solidFill>
              </a:rPr>
              <a:t>.</a:t>
            </a:r>
          </a:p>
          <a:p>
            <a:endParaRPr lang="en-US" dirty="0">
              <a:solidFill>
                <a:schemeClr val="accent5">
                  <a:lumMod val="50000"/>
                </a:schemeClr>
              </a:solidFill>
            </a:endParaRPr>
          </a:p>
          <a:p>
            <a:r>
              <a:rPr lang="en-US" sz="2000" dirty="0">
                <a:solidFill>
                  <a:schemeClr val="accent5">
                    <a:lumMod val="50000"/>
                  </a:schemeClr>
                </a:solidFill>
              </a:rPr>
              <a:t>This program promotes  safe electronic banking.</a:t>
            </a:r>
          </a:p>
        </p:txBody>
      </p:sp>
      <p:sp>
        <p:nvSpPr>
          <p:cNvPr id="4" name="Text Placeholder 3">
            <a:extLst>
              <a:ext uri="{FF2B5EF4-FFF2-40B4-BE49-F238E27FC236}">
                <a16:creationId xmlns:a16="http://schemas.microsoft.com/office/drawing/2014/main" id="{E09FD291-E328-4098-8442-CBFC4D42113F}"/>
              </a:ext>
            </a:extLst>
          </p:cNvPr>
          <p:cNvSpPr>
            <a:spLocks noGrp="1"/>
          </p:cNvSpPr>
          <p:nvPr>
            <p:ph type="body" sz="half" idx="2"/>
          </p:nvPr>
        </p:nvSpPr>
        <p:spPr/>
        <p:txBody>
          <a:bodyPr/>
          <a:lstStyle/>
          <a:p>
            <a:endParaRPr lang="en-US" dirty="0"/>
          </a:p>
        </p:txBody>
      </p:sp>
      <p:pic>
        <p:nvPicPr>
          <p:cNvPr id="5" name="Picture 2" descr="Python in production engineering - Facebook Engineering">
            <a:extLst>
              <a:ext uri="{FF2B5EF4-FFF2-40B4-BE49-F238E27FC236}">
                <a16:creationId xmlns:a16="http://schemas.microsoft.com/office/drawing/2014/main" id="{3A87C46F-679C-4EA5-977B-0A913B913327}"/>
              </a:ext>
            </a:extLst>
          </p:cNvPr>
          <p:cNvPicPr>
            <a:picLocks noChangeAspect="1" noChangeArrowheads="1"/>
          </p:cNvPicPr>
          <p:nvPr/>
        </p:nvPicPr>
        <p:blipFill>
          <a:blip r:embed="rId2"/>
          <a:srcRect/>
          <a:stretch>
            <a:fillRect/>
          </a:stretch>
        </p:blipFill>
        <p:spPr bwMode="auto">
          <a:xfrm>
            <a:off x="1350309" y="3397898"/>
            <a:ext cx="2342880" cy="2244012"/>
          </a:xfrm>
          <a:prstGeom prst="rect">
            <a:avLst/>
          </a:prstGeom>
          <a:noFill/>
        </p:spPr>
      </p:pic>
    </p:spTree>
    <p:extLst>
      <p:ext uri="{BB962C8B-B14F-4D97-AF65-F5344CB8AC3E}">
        <p14:creationId xmlns:p14="http://schemas.microsoft.com/office/powerpoint/2010/main" val="16061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1DB-5B90-4D80-94AB-2F15895CE9F2}"/>
              </a:ext>
            </a:extLst>
          </p:cNvPr>
          <p:cNvSpPr>
            <a:spLocks noGrp="1"/>
          </p:cNvSpPr>
          <p:nvPr>
            <p:ph type="title"/>
          </p:nvPr>
        </p:nvSpPr>
        <p:spPr/>
        <p:txBody>
          <a:bodyPr/>
          <a:lstStyle/>
          <a:p>
            <a:r>
              <a:rPr lang="en-US" b="1" dirty="0">
                <a:solidFill>
                  <a:srgbClr val="FFC000"/>
                </a:solidFill>
              </a:rPr>
              <a:t>   FEATURES OF </a:t>
            </a:r>
            <a:br>
              <a:rPr lang="en-US" b="1" dirty="0">
                <a:solidFill>
                  <a:srgbClr val="FFC000"/>
                </a:solidFill>
              </a:rPr>
            </a:br>
            <a:r>
              <a:rPr lang="en-US" b="1" dirty="0">
                <a:solidFill>
                  <a:srgbClr val="FFC000"/>
                </a:solidFill>
              </a:rPr>
              <a:t>ATM GUI SYSTEM</a:t>
            </a:r>
            <a:br>
              <a:rPr lang="en-US" dirty="0"/>
            </a:br>
            <a:endParaRPr lang="en-US" dirty="0"/>
          </a:p>
        </p:txBody>
      </p:sp>
      <p:sp>
        <p:nvSpPr>
          <p:cNvPr id="3" name="Content Placeholder 2">
            <a:extLst>
              <a:ext uri="{FF2B5EF4-FFF2-40B4-BE49-F238E27FC236}">
                <a16:creationId xmlns:a16="http://schemas.microsoft.com/office/drawing/2014/main" id="{3288F141-ABEE-4B3F-8084-2799BCA8907E}"/>
              </a:ext>
            </a:extLst>
          </p:cNvPr>
          <p:cNvSpPr>
            <a:spLocks noGrp="1"/>
          </p:cNvSpPr>
          <p:nvPr>
            <p:ph idx="1"/>
          </p:nvPr>
        </p:nvSpPr>
        <p:spPr/>
        <p:txBody>
          <a:bodyPr>
            <a:normAutofit/>
          </a:bodyPr>
          <a:lstStyle/>
          <a:p>
            <a:r>
              <a:rPr lang="en-US" sz="2800" dirty="0">
                <a:solidFill>
                  <a:schemeClr val="accent5">
                    <a:lumMod val="50000"/>
                  </a:schemeClr>
                </a:solidFill>
              </a:rPr>
              <a:t>Faster Cash withdrawal</a:t>
            </a:r>
          </a:p>
          <a:p>
            <a:r>
              <a:rPr lang="en-US" sz="2800" dirty="0">
                <a:solidFill>
                  <a:schemeClr val="accent5">
                    <a:lumMod val="50000"/>
                  </a:schemeClr>
                </a:solidFill>
              </a:rPr>
              <a:t>Transfer money from one account to another</a:t>
            </a:r>
          </a:p>
          <a:p>
            <a:r>
              <a:rPr lang="en-US" sz="2800" dirty="0">
                <a:solidFill>
                  <a:schemeClr val="accent5">
                    <a:lumMod val="50000"/>
                  </a:schemeClr>
                </a:solidFill>
              </a:rPr>
              <a:t>Instant balance enquiry</a:t>
            </a:r>
          </a:p>
          <a:p>
            <a:r>
              <a:rPr lang="en-US" sz="2800" dirty="0">
                <a:solidFill>
                  <a:schemeClr val="accent5">
                    <a:lumMod val="50000"/>
                  </a:schemeClr>
                </a:solidFill>
              </a:rPr>
              <a:t>Change pin</a:t>
            </a:r>
          </a:p>
          <a:p>
            <a:r>
              <a:rPr lang="en-US" sz="2800" dirty="0">
                <a:solidFill>
                  <a:schemeClr val="accent5">
                    <a:lumMod val="50000"/>
                  </a:schemeClr>
                </a:solidFill>
              </a:rPr>
              <a:t>Debt paying</a:t>
            </a:r>
          </a:p>
          <a:p>
            <a:r>
              <a:rPr lang="en-US" sz="2800" dirty="0">
                <a:solidFill>
                  <a:schemeClr val="accent5">
                    <a:lumMod val="50000"/>
                  </a:schemeClr>
                </a:solidFill>
              </a:rPr>
              <a:t>Provide Graphic interface to user.</a:t>
            </a:r>
          </a:p>
        </p:txBody>
      </p:sp>
      <p:sp>
        <p:nvSpPr>
          <p:cNvPr id="4" name="Text Placeholder 3">
            <a:extLst>
              <a:ext uri="{FF2B5EF4-FFF2-40B4-BE49-F238E27FC236}">
                <a16:creationId xmlns:a16="http://schemas.microsoft.com/office/drawing/2014/main" id="{A774AFE8-CF3D-4C4D-AE47-5ECA8603DE1D}"/>
              </a:ext>
            </a:extLst>
          </p:cNvPr>
          <p:cNvSpPr>
            <a:spLocks noGrp="1"/>
          </p:cNvSpPr>
          <p:nvPr>
            <p:ph type="body" sz="half" idx="2"/>
          </p:nvPr>
        </p:nvSpPr>
        <p:spPr/>
        <p:txBody>
          <a:bodyPr/>
          <a:lstStyle/>
          <a:p>
            <a:endParaRPr lang="en-US" dirty="0"/>
          </a:p>
        </p:txBody>
      </p:sp>
      <p:pic>
        <p:nvPicPr>
          <p:cNvPr id="5" name="Picture 2" descr="Python in production engineering - Facebook Engineering">
            <a:extLst>
              <a:ext uri="{FF2B5EF4-FFF2-40B4-BE49-F238E27FC236}">
                <a16:creationId xmlns:a16="http://schemas.microsoft.com/office/drawing/2014/main" id="{AE2197AA-34C7-4CD6-8544-2EB281FAB338}"/>
              </a:ext>
            </a:extLst>
          </p:cNvPr>
          <p:cNvPicPr>
            <a:picLocks noChangeAspect="1" noChangeArrowheads="1"/>
          </p:cNvPicPr>
          <p:nvPr/>
        </p:nvPicPr>
        <p:blipFill>
          <a:blip r:embed="rId2"/>
          <a:srcRect/>
          <a:stretch>
            <a:fillRect/>
          </a:stretch>
        </p:blipFill>
        <p:spPr bwMode="auto">
          <a:xfrm>
            <a:off x="1659316" y="3759717"/>
            <a:ext cx="1882316" cy="1802883"/>
          </a:xfrm>
          <a:prstGeom prst="rect">
            <a:avLst/>
          </a:prstGeom>
          <a:noFill/>
        </p:spPr>
      </p:pic>
    </p:spTree>
    <p:extLst>
      <p:ext uri="{BB962C8B-B14F-4D97-AF65-F5344CB8AC3E}">
        <p14:creationId xmlns:p14="http://schemas.microsoft.com/office/powerpoint/2010/main" val="24878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1F9C75-D419-47D9-B54E-77325057D59F}"/>
              </a:ext>
            </a:extLst>
          </p:cNvPr>
          <p:cNvSpPr>
            <a:spLocks noGrp="1"/>
          </p:cNvSpPr>
          <p:nvPr>
            <p:ph type="title" idx="4294967295"/>
          </p:nvPr>
        </p:nvSpPr>
        <p:spPr>
          <a:xfrm>
            <a:off x="1337187" y="157060"/>
            <a:ext cx="8761413" cy="6607534"/>
          </a:xfrm>
        </p:spPr>
        <p:txBody>
          <a:bodyPr/>
          <a:lstStyle/>
          <a:p>
            <a:r>
              <a:rPr lang="en-US" dirty="0"/>
              <a:t>      </a:t>
            </a:r>
            <a:r>
              <a:rPr lang="en-US" dirty="0">
                <a:solidFill>
                  <a:schemeClr val="accent3">
                    <a:lumMod val="50000"/>
                  </a:schemeClr>
                </a:solidFill>
              </a:rPr>
              <a:t>ARCHITECTURE OF ATM SYSTEM</a:t>
            </a:r>
            <a:br>
              <a:rPr lang="en-US" dirty="0">
                <a:solidFill>
                  <a:schemeClr val="accent3">
                    <a:lumMod val="50000"/>
                  </a:schemeClr>
                </a:solidFill>
              </a:rPr>
            </a:br>
            <a:br>
              <a:rPr lang="en-US" dirty="0"/>
            </a:br>
            <a:r>
              <a:rPr lang="en-US" dirty="0"/>
              <a:t>                        </a:t>
            </a:r>
            <a:br>
              <a:rPr lang="en-US" dirty="0"/>
            </a:br>
            <a:r>
              <a:rPr lang="en-US" dirty="0"/>
              <a:t>                       </a:t>
            </a:r>
            <a:br>
              <a:rPr lang="en-US" dirty="0"/>
            </a:br>
            <a:br>
              <a:rPr lang="en-US" dirty="0"/>
            </a:br>
            <a:br>
              <a:rPr lang="en-US" dirty="0"/>
            </a:br>
            <a:br>
              <a:rPr lang="en-US" dirty="0"/>
            </a:br>
            <a:br>
              <a:rPr lang="en-US" dirty="0"/>
            </a:br>
            <a:br>
              <a:rPr lang="en-US" dirty="0"/>
            </a:br>
            <a:br>
              <a:rPr lang="en-US" dirty="0"/>
            </a:br>
            <a:br>
              <a:rPr lang="en-US" dirty="0"/>
            </a:br>
            <a:endParaRPr lang="en-US" dirty="0"/>
          </a:p>
        </p:txBody>
      </p:sp>
      <p:pic>
        <p:nvPicPr>
          <p:cNvPr id="33" name="Picture 32">
            <a:extLst>
              <a:ext uri="{FF2B5EF4-FFF2-40B4-BE49-F238E27FC236}">
                <a16:creationId xmlns:a16="http://schemas.microsoft.com/office/drawing/2014/main" id="{43F8B1B4-E467-4E6F-BDCB-806D95792983}"/>
              </a:ext>
            </a:extLst>
          </p:cNvPr>
          <p:cNvPicPr>
            <a:picLocks noChangeAspect="1"/>
          </p:cNvPicPr>
          <p:nvPr/>
        </p:nvPicPr>
        <p:blipFill rotWithShape="1">
          <a:blip r:embed="rId2"/>
          <a:srcRect l="16875" t="23531" r="18145" b="19283"/>
          <a:stretch/>
        </p:blipFill>
        <p:spPr>
          <a:xfrm>
            <a:off x="1431159" y="1307690"/>
            <a:ext cx="9787447" cy="4616680"/>
          </a:xfrm>
          <a:prstGeom prst="rect">
            <a:avLst/>
          </a:prstGeom>
        </p:spPr>
      </p:pic>
    </p:spTree>
    <p:extLst>
      <p:ext uri="{BB962C8B-B14F-4D97-AF65-F5344CB8AC3E}">
        <p14:creationId xmlns:p14="http://schemas.microsoft.com/office/powerpoint/2010/main" val="225512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6A99-E46F-4EE0-8713-8B6568887364}"/>
              </a:ext>
            </a:extLst>
          </p:cNvPr>
          <p:cNvSpPr>
            <a:spLocks noGrp="1"/>
          </p:cNvSpPr>
          <p:nvPr>
            <p:ph type="title"/>
          </p:nvPr>
        </p:nvSpPr>
        <p:spPr/>
        <p:txBody>
          <a:bodyPr>
            <a:normAutofit/>
          </a:bodyPr>
          <a:lstStyle/>
          <a:p>
            <a:r>
              <a:rPr lang="en-US" sz="4800" dirty="0">
                <a:solidFill>
                  <a:srgbClr val="FFC000"/>
                </a:solidFill>
              </a:rPr>
              <a:t>SOFT COPY</a:t>
            </a:r>
            <a:br>
              <a:rPr lang="en-US" sz="4800" dirty="0"/>
            </a:br>
            <a:endParaRPr lang="en-US" sz="4800" dirty="0"/>
          </a:p>
        </p:txBody>
      </p:sp>
      <p:sp>
        <p:nvSpPr>
          <p:cNvPr id="4" name="Text Placeholder 3">
            <a:extLst>
              <a:ext uri="{FF2B5EF4-FFF2-40B4-BE49-F238E27FC236}">
                <a16:creationId xmlns:a16="http://schemas.microsoft.com/office/drawing/2014/main" id="{EC38DF8F-14A3-42AD-93F1-5AF0DA717DCD}"/>
              </a:ext>
            </a:extLst>
          </p:cNvPr>
          <p:cNvSpPr>
            <a:spLocks noGrp="1"/>
          </p:cNvSpPr>
          <p:nvPr>
            <p:ph type="body" sz="half" idx="2"/>
          </p:nvPr>
        </p:nvSpPr>
        <p:spPr>
          <a:xfrm>
            <a:off x="2917925" y="2864497"/>
            <a:ext cx="3859212" cy="1371600"/>
          </a:xfrm>
        </p:spPr>
        <p:txBody>
          <a:bodyPr>
            <a:normAutofit/>
          </a:bodyPr>
          <a:lstStyle/>
          <a:p>
            <a:r>
              <a:rPr lang="en-US" sz="2000" dirty="0">
                <a:solidFill>
                  <a:srgbClr val="FFFF00"/>
                </a:solidFill>
              </a:rPr>
              <a:t>Expected output</a:t>
            </a:r>
          </a:p>
        </p:txBody>
      </p:sp>
      <p:pic>
        <p:nvPicPr>
          <p:cNvPr id="10" name="Picture Placeholder 9">
            <a:extLst>
              <a:ext uri="{FF2B5EF4-FFF2-40B4-BE49-F238E27FC236}">
                <a16:creationId xmlns:a16="http://schemas.microsoft.com/office/drawing/2014/main" id="{FD72F738-4544-480F-AF82-E257E1734102}"/>
              </a:ext>
            </a:extLst>
          </p:cNvPr>
          <p:cNvPicPr>
            <a:picLocks noGrp="1" noChangeAspect="1"/>
          </p:cNvPicPr>
          <p:nvPr>
            <p:ph type="pic" idx="1"/>
          </p:nvPr>
        </p:nvPicPr>
        <p:blipFill rotWithShape="1">
          <a:blip r:embed="rId2"/>
          <a:srcRect l="24585" t="11634" r="24823" b="7905"/>
          <a:stretch/>
        </p:blipFill>
        <p:spPr>
          <a:xfrm>
            <a:off x="6534539" y="1408921"/>
            <a:ext cx="4811486" cy="4795935"/>
          </a:xfrm>
        </p:spPr>
      </p:pic>
      <p:pic>
        <p:nvPicPr>
          <p:cNvPr id="13" name="Picture 2" descr="Python in production engineering - Facebook Engineering">
            <a:extLst>
              <a:ext uri="{FF2B5EF4-FFF2-40B4-BE49-F238E27FC236}">
                <a16:creationId xmlns:a16="http://schemas.microsoft.com/office/drawing/2014/main" id="{F2FAA80F-7EFD-4771-8615-181FC288183C}"/>
              </a:ext>
            </a:extLst>
          </p:cNvPr>
          <p:cNvPicPr>
            <a:picLocks noChangeAspect="1" noChangeArrowheads="1"/>
          </p:cNvPicPr>
          <p:nvPr/>
        </p:nvPicPr>
        <p:blipFill>
          <a:blip r:embed="rId3"/>
          <a:srcRect/>
          <a:stretch>
            <a:fillRect/>
          </a:stretch>
        </p:blipFill>
        <p:spPr bwMode="auto">
          <a:xfrm>
            <a:off x="668716" y="5402424"/>
            <a:ext cx="761491" cy="729357"/>
          </a:xfrm>
          <a:prstGeom prst="rect">
            <a:avLst/>
          </a:prstGeom>
          <a:noFill/>
        </p:spPr>
      </p:pic>
    </p:spTree>
    <p:extLst>
      <p:ext uri="{BB962C8B-B14F-4D97-AF65-F5344CB8AC3E}">
        <p14:creationId xmlns:p14="http://schemas.microsoft.com/office/powerpoint/2010/main" val="370134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419E-B90A-472C-80DA-F98689590854}"/>
              </a:ext>
            </a:extLst>
          </p:cNvPr>
          <p:cNvSpPr>
            <a:spLocks noGrp="1"/>
          </p:cNvSpPr>
          <p:nvPr>
            <p:ph type="title"/>
          </p:nvPr>
        </p:nvSpPr>
        <p:spPr>
          <a:xfrm>
            <a:off x="1173616" y="1618217"/>
            <a:ext cx="3865134" cy="1992259"/>
          </a:xfrm>
        </p:spPr>
        <p:txBody>
          <a:bodyPr/>
          <a:lstStyle/>
          <a:p>
            <a:r>
              <a:rPr lang="en-US" dirty="0">
                <a:solidFill>
                  <a:srgbClr val="FFC000"/>
                </a:solidFill>
              </a:rPr>
              <a:t>SOFTWARE USED</a:t>
            </a:r>
            <a:br>
              <a:rPr lang="en-US" dirty="0"/>
            </a:br>
            <a:endParaRPr lang="en-US" dirty="0"/>
          </a:p>
        </p:txBody>
      </p:sp>
      <p:sp>
        <p:nvSpPr>
          <p:cNvPr id="4" name="Text Placeholder 3">
            <a:extLst>
              <a:ext uri="{FF2B5EF4-FFF2-40B4-BE49-F238E27FC236}">
                <a16:creationId xmlns:a16="http://schemas.microsoft.com/office/drawing/2014/main" id="{DDB61186-CDC8-465B-B61E-44162E4576A4}"/>
              </a:ext>
            </a:extLst>
          </p:cNvPr>
          <p:cNvSpPr>
            <a:spLocks noGrp="1"/>
          </p:cNvSpPr>
          <p:nvPr>
            <p:ph type="body" sz="half" idx="2"/>
          </p:nvPr>
        </p:nvSpPr>
        <p:spPr>
          <a:xfrm>
            <a:off x="2322057" y="4152295"/>
            <a:ext cx="3859212" cy="1371600"/>
          </a:xfrm>
        </p:spPr>
        <p:txBody>
          <a:bodyPr>
            <a:normAutofit/>
          </a:bodyPr>
          <a:lstStyle/>
          <a:p>
            <a:r>
              <a:rPr lang="en-US" sz="2800" dirty="0">
                <a:solidFill>
                  <a:srgbClr val="FFFF00"/>
                </a:solidFill>
              </a:rPr>
              <a:t>PYTHON 3.7.0</a:t>
            </a:r>
          </a:p>
        </p:txBody>
      </p:sp>
      <p:pic>
        <p:nvPicPr>
          <p:cNvPr id="5" name="Picture 2" descr="Python in production engineering - Facebook Engineering">
            <a:extLst>
              <a:ext uri="{FF2B5EF4-FFF2-40B4-BE49-F238E27FC236}">
                <a16:creationId xmlns:a16="http://schemas.microsoft.com/office/drawing/2014/main" id="{C0904C74-0565-45CF-8129-F546913464EA}"/>
              </a:ext>
            </a:extLst>
          </p:cNvPr>
          <p:cNvPicPr>
            <a:picLocks noChangeAspect="1" noChangeArrowheads="1"/>
          </p:cNvPicPr>
          <p:nvPr/>
        </p:nvPicPr>
        <p:blipFill>
          <a:blip r:embed="rId2"/>
          <a:srcRect/>
          <a:stretch>
            <a:fillRect/>
          </a:stretch>
        </p:blipFill>
        <p:spPr bwMode="auto">
          <a:xfrm>
            <a:off x="802193" y="3763679"/>
            <a:ext cx="1306525" cy="1251391"/>
          </a:xfrm>
          <a:prstGeom prst="rect">
            <a:avLst/>
          </a:prstGeom>
          <a:noFill/>
        </p:spPr>
      </p:pic>
      <p:pic>
        <p:nvPicPr>
          <p:cNvPr id="9" name="Content Placeholder 7" descr="Windows 10 Install Python 3.7.0.png">
            <a:extLst>
              <a:ext uri="{FF2B5EF4-FFF2-40B4-BE49-F238E27FC236}">
                <a16:creationId xmlns:a16="http://schemas.microsoft.com/office/drawing/2014/main" id="{A4779DD5-21EE-4DCA-8F97-1916C9F1E1F8}"/>
              </a:ext>
            </a:extLst>
          </p:cNvPr>
          <p:cNvPicPr>
            <a:picLocks noGrp="1" noChangeAspect="1"/>
          </p:cNvPicPr>
          <p:nvPr>
            <p:ph type="pic" idx="1"/>
          </p:nvPr>
        </p:nvPicPr>
        <p:blipFill rotWithShape="1">
          <a:blip r:embed="rId3"/>
          <a:srcRect l="65" r="-118"/>
          <a:stretch/>
        </p:blipFill>
        <p:spPr>
          <a:xfrm>
            <a:off x="6394608" y="1819469"/>
            <a:ext cx="5156690" cy="3564293"/>
          </a:xfrm>
        </p:spPr>
      </p:pic>
    </p:spTree>
    <p:extLst>
      <p:ext uri="{BB962C8B-B14F-4D97-AF65-F5344CB8AC3E}">
        <p14:creationId xmlns:p14="http://schemas.microsoft.com/office/powerpoint/2010/main" val="361751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E68C-A1BB-410D-AA2B-D1AD317192C1}"/>
              </a:ext>
            </a:extLst>
          </p:cNvPr>
          <p:cNvSpPr>
            <a:spLocks noGrp="1"/>
          </p:cNvSpPr>
          <p:nvPr>
            <p:ph type="title"/>
          </p:nvPr>
        </p:nvSpPr>
        <p:spPr/>
        <p:txBody>
          <a:bodyPr/>
          <a:lstStyle/>
          <a:p>
            <a:r>
              <a:rPr lang="en-US" dirty="0"/>
              <a:t>USES OF PROGRAM</a:t>
            </a:r>
          </a:p>
        </p:txBody>
      </p:sp>
      <p:sp>
        <p:nvSpPr>
          <p:cNvPr id="3" name="Text Placeholder 2">
            <a:extLst>
              <a:ext uri="{FF2B5EF4-FFF2-40B4-BE49-F238E27FC236}">
                <a16:creationId xmlns:a16="http://schemas.microsoft.com/office/drawing/2014/main" id="{67D06DFD-F8FF-409C-AD27-7B1C2623F5BF}"/>
              </a:ext>
            </a:extLst>
          </p:cNvPr>
          <p:cNvSpPr>
            <a:spLocks noGrp="1"/>
          </p:cNvSpPr>
          <p:nvPr>
            <p:ph type="body" sz="half" idx="2"/>
          </p:nvPr>
        </p:nvSpPr>
        <p:spPr>
          <a:xfrm>
            <a:off x="1154954" y="3500284"/>
            <a:ext cx="9719523" cy="2743200"/>
          </a:xfrm>
        </p:spPr>
        <p:txBody>
          <a:bodyPr>
            <a:normAutofit/>
          </a:bodyPr>
          <a:lstStyle/>
          <a:p>
            <a:pPr marL="285750" indent="-285750" algn="just">
              <a:buFont typeface="Wingdings" panose="05000000000000000000" pitchFamily="2" charset="2"/>
              <a:buChar char="Ø"/>
            </a:pPr>
            <a:r>
              <a:rPr lang="en-US" sz="2400" dirty="0">
                <a:solidFill>
                  <a:srgbClr val="7030A0"/>
                </a:solidFill>
              </a:rPr>
              <a:t>The application allows customer to collect cash and transact money .</a:t>
            </a:r>
          </a:p>
          <a:p>
            <a:pPr marL="285750" indent="-285750" algn="just">
              <a:buFont typeface="Wingdings" panose="05000000000000000000" pitchFamily="2" charset="2"/>
              <a:buChar char="Ø"/>
            </a:pPr>
            <a:r>
              <a:rPr lang="en-US" sz="2400" dirty="0">
                <a:solidFill>
                  <a:srgbClr val="7030A0"/>
                </a:solidFill>
              </a:rPr>
              <a:t>It allows authorized user to access the system by entering his/her ATM card.</a:t>
            </a:r>
          </a:p>
          <a:p>
            <a:pPr marL="285750" indent="-285750" algn="just">
              <a:buFont typeface="Wingdings" panose="05000000000000000000" pitchFamily="2" charset="2"/>
              <a:buChar char="Ø"/>
            </a:pPr>
            <a:r>
              <a:rPr lang="en-US" sz="2400" dirty="0">
                <a:solidFill>
                  <a:srgbClr val="7030A0"/>
                </a:solidFill>
              </a:rPr>
              <a:t>This application allow to change pin and inquiry account balance of customer. </a:t>
            </a:r>
          </a:p>
        </p:txBody>
      </p:sp>
    </p:spTree>
    <p:extLst>
      <p:ext uri="{BB962C8B-B14F-4D97-AF65-F5344CB8AC3E}">
        <p14:creationId xmlns:p14="http://schemas.microsoft.com/office/powerpoint/2010/main" val="4119635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345</TotalTime>
  <Words>377</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Ion Boardroom</vt:lpstr>
      <vt:lpstr>PYTHON CSE 10 B GROUP 7</vt:lpstr>
      <vt:lpstr>ATM GUI SYSTEM </vt:lpstr>
      <vt:lpstr> NAMES                                 UID</vt:lpstr>
      <vt:lpstr>PURPOSE</vt:lpstr>
      <vt:lpstr>   FEATURES OF  ATM GUI SYSTEM </vt:lpstr>
      <vt:lpstr>      ARCHITECTURE OF ATM SYSTEM                                                          </vt:lpstr>
      <vt:lpstr>SOFT COPY </vt:lpstr>
      <vt:lpstr>SOFTWARE USED </vt:lpstr>
      <vt:lpstr>USES OF PROGRAM</vt:lpstr>
      <vt:lpstr>How is it implemented ?</vt:lpstr>
      <vt:lpstr>RESPONSIBILITIES      OF GROUP MEMBERS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CSE 10 B GROUP 7</dc:title>
  <dc:creator>AKASH RAGHAV</dc:creator>
  <cp:lastModifiedBy>AKASH RAGHAV</cp:lastModifiedBy>
  <cp:revision>32</cp:revision>
  <dcterms:created xsi:type="dcterms:W3CDTF">2020-12-02T16:49:17Z</dcterms:created>
  <dcterms:modified xsi:type="dcterms:W3CDTF">2020-12-03T17:48:13Z</dcterms:modified>
</cp:coreProperties>
</file>