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Trebuchet MS" panose="020B0603020202020204"/>
      <p:regular r:id="rId15"/>
    </p:embeddedFont>
    <p:embeddedFont>
      <p:font typeface="Calibri" panose="020F0502020204030204"/>
      <p:regular r:id="rId16"/>
      <p:bold r:id="rId17"/>
      <p:italic r:id="rId18"/>
      <p:boldItalic r:id="rId19"/>
    </p:embeddedFont>
    <p:embeddedFont>
      <p:font typeface="Roboto" panose="0200000000000000000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ec38b3dc_1_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ec38b3dc_1_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g11fec38b3dc_1_1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fec38b3dc_1_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fec38b3dc_1_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g11fec38b3dc_1_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f4a78a5f2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g10f4a78a5f2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5a8a2eb1_0_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f5a8a2eb1_0_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g10f5a8a2eb1_0_1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 panose="020B0603020202020204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/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1"/>
          <p:cNvSpPr txBox="1"/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11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13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3A3D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8000">
              <a:solidFill>
                <a:srgbClr val="93A3D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3A3D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800">
              <a:solidFill>
                <a:srgbClr val="93A3D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9" name="Google Shape;129;p15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3A3D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8000">
              <a:solidFill>
                <a:srgbClr val="93A3D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3A3D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US" sz="8000">
              <a:solidFill>
                <a:srgbClr val="93A3D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 panose="020B0603020202020204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50" name="Google Shape;50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6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2" name="Google Shape;52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53" name="Google Shape;53;p6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4" name="Google Shape;54;p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B2EB">
                <a:alpha val="69800"/>
              </a:srgbClr>
            </a:solidFill>
            <a:ln>
              <a:noFill/>
            </a:ln>
          </p:spPr>
        </p:sp>
        <p:sp>
          <p:nvSpPr>
            <p:cNvPr id="56" name="Google Shape;56;p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3A3DE">
                <a:alpha val="69800"/>
              </a:srgbClr>
            </a:solidFill>
            <a:ln>
              <a:noFill/>
            </a:ln>
          </p:spPr>
        </p:sp>
        <p:sp>
          <p:nvSpPr>
            <p:cNvPr id="57" name="Google Shape;57;p6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58" name="Google Shape;58;p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81" name="Google Shape;81;p9"/>
          <p:cNvSpPr txBox="1"/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83" name="Google Shape;83;p9"/>
          <p:cNvSpPr txBox="1"/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 panose="020B0603020202020204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1" name="Google Shape;91;p10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36363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B2EB">
                <a:alpha val="69800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3A3DE">
                <a:alpha val="69800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lmt.co/PL/EAY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theguardian.com/environment/2014/mar/25/air-pollution-kills-7m-people-a-ye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559335" y="296650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FFFFFF"/>
                </a:solidFill>
              </a:rPr>
              <a:t>Why is it Important to Measure Air Pollution?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0" y="2123350"/>
            <a:ext cx="85968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According to a report published earlier by the World Health Organisation, </a:t>
            </a:r>
            <a:r>
              <a:rPr lang="en-US" sz="2000" b="1">
                <a:solidFill>
                  <a:srgbClr val="FFFFFF"/>
                </a:solidFill>
                <a:uFill>
                  <a:noFill/>
                </a:u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  <a:hlinkClick r:id="rId1"/>
              </a:rPr>
              <a:t>air pollution kills approximately seven million people annually</a:t>
            </a:r>
            <a:r>
              <a:rPr lang="en-US" sz="20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, worldwide. This accounts for as much as one in eight deaths, and is by far the single biggest environmental health risk.</a:t>
            </a:r>
            <a:endParaRPr sz="20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order to counteract this alarming statistic and take action to clean up air, it’s important to first understand where the pollution is most concentrated.</a:t>
            </a:r>
            <a:endParaRPr sz="20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609600" y="233375"/>
            <a:ext cx="889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Our Solution</a:t>
            </a:r>
            <a:endParaRPr sz="4000" b="1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609600" y="960450"/>
            <a:ext cx="9588000" cy="6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 are many </a:t>
            </a:r>
            <a:r>
              <a:rPr lang="en-US"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solutions to Air pollution. </a:t>
            </a:r>
            <a:r>
              <a:rPr lang="en-US" sz="2000">
                <a:solidFill>
                  <a:srgbClr val="FFFFFF"/>
                </a:solidFill>
              </a:rPr>
              <a:t>But actions at the individual and community level are also important.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So, we have decided to measure the pollution level first.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In order to measure the pollution nearby, we decided to scan the dust over the road side plant leaf.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Collecting big Dataset (pictures of leaves).</a:t>
            </a:r>
            <a:endParaRPr sz="20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Dividing Dataset into test,trained and Value section each containing three subfolders(Dust_image,Less_Dust_image,Normal_image).</a:t>
            </a:r>
            <a:endParaRPr sz="20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Preprocess the Dataset.</a:t>
            </a:r>
            <a:endParaRPr sz="20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 building.</a:t>
            </a:r>
            <a:endParaRPr sz="20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Train dataset.</a:t>
            </a:r>
            <a:endParaRPr sz="20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 performance evaluation.</a:t>
            </a:r>
            <a:endParaRPr sz="20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677325" y="1240126"/>
            <a:ext cx="9228600" cy="21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 panose="020B0603020202020204"/>
              <a:buChar char="●"/>
            </a:pPr>
            <a:r>
              <a:rPr lang="en-US" sz="200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Python</a:t>
            </a:r>
            <a:endParaRPr sz="20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 panose="020B0603020202020204"/>
              <a:buChar char="●"/>
            </a:pPr>
            <a:r>
              <a:rPr lang="en-US" sz="200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Keras</a:t>
            </a:r>
            <a:endParaRPr sz="20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 panose="020B0603020202020204"/>
              <a:buChar char="●"/>
            </a:pPr>
            <a:r>
              <a:rPr lang="en-US" sz="200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Google colab</a:t>
            </a:r>
            <a:endParaRPr sz="200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 panose="020B0603020202020204"/>
              <a:buChar char="●"/>
            </a:pPr>
            <a:r>
              <a:rPr lang="en-US" sz="20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Dataset</a:t>
            </a:r>
            <a:endParaRPr sz="200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77334" y="479207"/>
            <a:ext cx="4965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4000" b="1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Required Tools</a:t>
            </a:r>
            <a:endParaRPr sz="4000" b="1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E67C8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77325" y="3751250"/>
            <a:ext cx="4382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</a:t>
            </a:r>
            <a:endParaRPr sz="4000" b="1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765811" y="4420036"/>
            <a:ext cx="653668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 panose="020B0603020202020204"/>
              <a:buChar char="●"/>
            </a:pPr>
            <a:r>
              <a:rPr lang="en-US" sz="20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DNN ( Deep Neural Network)</a:t>
            </a:r>
            <a:endParaRPr sz="20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 panose="020B0603020202020204"/>
              <a:buChar char="●"/>
            </a:pPr>
            <a:r>
              <a:rPr lang="en-US" sz="20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CNN (Convolutional Neural Network)</a:t>
            </a:r>
            <a:endParaRPr sz="20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592234" y="947738"/>
            <a:ext cx="2658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537635" y="-601133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 panose="020B0603020202020204"/>
              <a:buNone/>
            </a:pPr>
            <a:r>
              <a:rPr lang="en-US" b="1">
                <a:solidFill>
                  <a:srgbClr val="FFFFFF"/>
                </a:solidFill>
              </a:rPr>
              <a:t>Our Approach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22"/>
          <p:cNvSpPr txBox="1"/>
          <p:nvPr>
            <p:ph type="body" idx="1"/>
          </p:nvPr>
        </p:nvSpPr>
        <p:spPr>
          <a:xfrm>
            <a:off x="537625" y="1365150"/>
            <a:ext cx="9597000" cy="5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In order to do this,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Firstly, we need to have a dataset of at least 500 pictures, so that it can be augmented to a huge dataset.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For </a:t>
            </a:r>
            <a:r>
              <a:rPr lang="en-US">
                <a:solidFill>
                  <a:srgbClr val="FFFFFF"/>
                </a:solidFill>
              </a:rPr>
              <a:t>coding</a:t>
            </a:r>
            <a:r>
              <a:rPr lang="en-US">
                <a:solidFill>
                  <a:srgbClr val="FFFFFF"/>
                </a:solidFill>
              </a:rPr>
              <a:t> part, we need to import various </a:t>
            </a:r>
            <a:r>
              <a:rPr lang="en-US">
                <a:solidFill>
                  <a:srgbClr val="FFFFFF"/>
                </a:solidFill>
              </a:rPr>
              <a:t>libraries</a:t>
            </a:r>
            <a:r>
              <a:rPr lang="en-US">
                <a:solidFill>
                  <a:srgbClr val="FFFFFF"/>
                </a:solidFill>
              </a:rPr>
              <a:t> in python such as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Numpy</a:t>
            </a:r>
            <a:r>
              <a:rPr lang="en-US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for working with arrays,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Os for accessing directories,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Pandas for manipulating data,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Matplot for visualization or plotting the data into graph.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model Building import Sequential model from keras Library.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Import required dataset and plot the images.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Augmenting them for creating new data and model them using adam optimizer (for minimizing objective function).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>
                <a:solidFill>
                  <a:srgbClr val="FFFFFF"/>
                </a:solidFill>
              </a:rPr>
              <a:t>Then train the sequential model to reach to a result.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504250" y="450922"/>
            <a:ext cx="8596800" cy="96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Sequential</a:t>
            </a:r>
            <a:r>
              <a:rPr lang="en-US" b="1">
                <a:solidFill>
                  <a:schemeClr val="lt1"/>
                </a:solidFill>
              </a:rPr>
              <a:t> Model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81700" y="2083124"/>
            <a:ext cx="6533401" cy="36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86388" y="1064863"/>
            <a:ext cx="235267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77325" y="299497"/>
            <a:ext cx="8596800" cy="106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Graph plotting of dataset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1"/>
          <a:srcRect t="7721" r="1322" b="10136"/>
          <a:stretch>
            <a:fillRect/>
          </a:stretch>
        </p:blipFill>
        <p:spPr>
          <a:xfrm>
            <a:off x="894450" y="1806725"/>
            <a:ext cx="9292550" cy="435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732925" y="540950"/>
            <a:ext cx="698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Result</a:t>
            </a:r>
            <a:endParaRPr sz="3600" b="1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732925" y="1449475"/>
            <a:ext cx="865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Max. accuracy we have achieved is 92% till now.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1"/>
          <a:srcRect t="11599" b="5192"/>
          <a:stretch>
            <a:fillRect/>
          </a:stretch>
        </p:blipFill>
        <p:spPr>
          <a:xfrm>
            <a:off x="1295500" y="2188275"/>
            <a:ext cx="8088226" cy="3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732925" y="540950"/>
            <a:ext cx="698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References</a:t>
            </a:r>
            <a:endParaRPr sz="3600" b="1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732925" y="1622875"/>
            <a:ext cx="70851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Trebuchet MS" panose="020B0603020202020204"/>
              <a:buChar char="●"/>
            </a:pPr>
            <a:r>
              <a:rPr lang="en-US" sz="2000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report by WHO on air pollution.</a:t>
            </a:r>
            <a:endParaRPr sz="2000">
              <a:solidFill>
                <a:srgbClr val="FEFEF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1"/>
              </a:rPr>
              <a:t>Air pollution 'kills 7 million people a year' | Pollution | The Guardian</a:t>
            </a:r>
            <a:endParaRPr sz="1500">
              <a:solidFill>
                <a:srgbClr val="FEFEF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Trebuchet MS" panose="020B0603020202020204"/>
              <a:buChar char="●"/>
            </a:pPr>
            <a:r>
              <a:rPr lang="en-US" sz="2000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Fundamentals of Deep Learning.</a:t>
            </a:r>
            <a:endParaRPr sz="2000">
              <a:solidFill>
                <a:srgbClr val="FEFEF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Trebuchet MS" panose="020B0603020202020204"/>
              <a:buChar char="●"/>
            </a:pPr>
            <a:r>
              <a:rPr lang="en-US" sz="2000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Various Educational Videos.</a:t>
            </a:r>
            <a:endParaRPr sz="2000">
              <a:solidFill>
                <a:srgbClr val="FEFEF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Trebuchet MS" panose="020B0603020202020204"/>
              <a:buChar char="●"/>
            </a:pPr>
            <a:r>
              <a:rPr lang="en-US" sz="2000">
                <a:solidFill>
                  <a:srgbClr val="FEFEF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Neural Networks and Deep learning by Andrew Ng</a:t>
            </a:r>
            <a:endParaRPr sz="2000">
              <a:solidFill>
                <a:srgbClr val="FEFEF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WPS Presentation</Application>
  <PresentationFormat/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Trebuchet MS</vt:lpstr>
      <vt:lpstr>Noto Sans Symbols</vt:lpstr>
      <vt:lpstr>Segoe Print</vt:lpstr>
      <vt:lpstr>Calibri</vt:lpstr>
      <vt:lpstr>Roboto</vt:lpstr>
      <vt:lpstr>Microsoft YaHei</vt:lpstr>
      <vt:lpstr>Arial Unicode MS</vt:lpstr>
      <vt:lpstr>Facet</vt:lpstr>
      <vt:lpstr>Why is it Important to Measure Air Pollution?</vt:lpstr>
      <vt:lpstr>PowerPoint 演示文稿</vt:lpstr>
      <vt:lpstr>PowerPoint 演示文稿</vt:lpstr>
      <vt:lpstr>Our Approach</vt:lpstr>
      <vt:lpstr>Sequential Model</vt:lpstr>
      <vt:lpstr>Graph plotting of dataset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it Important to Measure Air Pollution?</dc:title>
  <dc:creator/>
  <cp:lastModifiedBy>jha85</cp:lastModifiedBy>
  <cp:revision>1</cp:revision>
  <dcterms:created xsi:type="dcterms:W3CDTF">2022-08-18T22:36:38Z</dcterms:created>
  <dcterms:modified xsi:type="dcterms:W3CDTF">2022-08-18T22:36:39Z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5721537353D743DF891FD42312D452FB</vt:lpwstr>
  </property>
  <property fmtid="{D5CDD505-2E9C-101B-9397-08002B2CF9AE}" pid="3" name="KSOProductBuildVer">
    <vt:lpwstr>1033-11.2.0.11210</vt:lpwstr>
  </property>
</Properties>
</file>